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7" r:id="rId10"/>
    <p:sldId id="264" r:id="rId11"/>
    <p:sldId id="266" r:id="rId12"/>
    <p:sldId id="267" r:id="rId13"/>
    <p:sldId id="268" r:id="rId14"/>
    <p:sldId id="281" r:id="rId15"/>
    <p:sldId id="271" r:id="rId16"/>
    <p:sldId id="272" r:id="rId17"/>
    <p:sldId id="269" r:id="rId18"/>
    <p:sldId id="270" r:id="rId19"/>
    <p:sldId id="279" r:id="rId20"/>
    <p:sldId id="278" r:id="rId21"/>
    <p:sldId id="283" r:id="rId22"/>
    <p:sldId id="280" r:id="rId23"/>
    <p:sldId id="273" r:id="rId24"/>
    <p:sldId id="274" r:id="rId25"/>
    <p:sldId id="275"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8" d="100"/>
          <a:sy n="48" d="100"/>
        </p:scale>
        <p:origin x="67" y="9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Leone_Battista_Alberti" TargetMode="External"/><Relationship Id="rId3" Type="http://schemas.openxmlformats.org/officeDocument/2006/relationships/hyperlink" Target="https://en.wikipedia.org/wiki/Color" TargetMode="External"/><Relationship Id="rId7" Type="http://schemas.openxmlformats.org/officeDocument/2006/relationships/hyperlink" Target="https://en.wikipedia.org/wiki/Tertiary_color" TargetMode="External"/><Relationship Id="rId12" Type="http://schemas.openxmlformats.org/officeDocument/2006/relationships/hyperlink" Target="https://en.wikipedia.org/wiki/Vision_science" TargetMode="External"/><Relationship Id="rId2" Type="http://schemas.openxmlformats.org/officeDocument/2006/relationships/hyperlink" Target="https://en.wikipedia.org/wiki/Visual_arts" TargetMode="External"/><Relationship Id="rId1" Type="http://schemas.openxmlformats.org/officeDocument/2006/relationships/slideLayout" Target="../slideLayouts/slideLayout2.xml"/><Relationship Id="rId6" Type="http://schemas.openxmlformats.org/officeDocument/2006/relationships/hyperlink" Target="https://en.wikipedia.org/wiki/Secondary_color" TargetMode="External"/><Relationship Id="rId11" Type="http://schemas.openxmlformats.org/officeDocument/2006/relationships/hyperlink" Target="https://en.wikipedia.org/wiki/Colorimetry" TargetMode="External"/><Relationship Id="rId5" Type="http://schemas.openxmlformats.org/officeDocument/2006/relationships/hyperlink" Target="https://en.wikipedia.org/wiki/Primary_color" TargetMode="External"/><Relationship Id="rId10" Type="http://schemas.openxmlformats.org/officeDocument/2006/relationships/hyperlink" Target="https://en.wikipedia.org/wiki/Isaac_Newton" TargetMode="External"/><Relationship Id="rId4" Type="http://schemas.openxmlformats.org/officeDocument/2006/relationships/hyperlink" Target="https://en.wikipedia.org/wiki/Color_wheel" TargetMode="External"/><Relationship Id="rId9" Type="http://schemas.openxmlformats.org/officeDocument/2006/relationships/hyperlink" Target="https://en.wikipedia.org/wiki/Leonardo_da_Vinc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Light" TargetMode="External"/><Relationship Id="rId3" Type="http://schemas.openxmlformats.org/officeDocument/2006/relationships/hyperlink" Target="https://en.wikipedia.org/wiki/Light_List" TargetMode="External"/><Relationship Id="rId7" Type="http://schemas.openxmlformats.org/officeDocument/2006/relationships/hyperlink" Target="https://en.wikipedia.org/wiki/Sea_mark" TargetMode="External"/><Relationship Id="rId2" Type="http://schemas.openxmlformats.org/officeDocument/2006/relationships/hyperlink" Target="https://en.wikipedia.org/wiki/Nautical_chart" TargetMode="External"/><Relationship Id="rId1" Type="http://schemas.openxmlformats.org/officeDocument/2006/relationships/slideLayout" Target="../slideLayouts/slideLayout2.xml"/><Relationship Id="rId6" Type="http://schemas.openxmlformats.org/officeDocument/2006/relationships/hyperlink" Target="https://en.wikipedia.org/wiki/Buoy" TargetMode="External"/><Relationship Id="rId5" Type="http://schemas.openxmlformats.org/officeDocument/2006/relationships/hyperlink" Target="https://en.wikipedia.org/wiki/Lightvessel" TargetMode="External"/><Relationship Id="rId4" Type="http://schemas.openxmlformats.org/officeDocument/2006/relationships/hyperlink" Target="https://en.wikipedia.org/wiki/Lighthou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dirty="0" err="1" smtClean="0">
                <a:latin typeface="Adobe Garamond Pro Bold" panose="02020702060506020403" pitchFamily="18" charset="0"/>
              </a:rPr>
              <a:t>Color</a:t>
            </a:r>
            <a:r>
              <a:rPr lang="en-MY" dirty="0" smtClean="0"/>
              <a:t> </a:t>
            </a:r>
            <a:endParaRPr lang="en-MY" dirty="0"/>
          </a:p>
        </p:txBody>
      </p:sp>
    </p:spTree>
    <p:extLst>
      <p:ext uri="{BB962C8B-B14F-4D97-AF65-F5344CB8AC3E}">
        <p14:creationId xmlns:p14="http://schemas.microsoft.com/office/powerpoint/2010/main" val="84700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Properties of colour</a:t>
            </a:r>
            <a:endParaRPr lang="en-MY" dirty="0"/>
          </a:p>
        </p:txBody>
      </p:sp>
      <p:sp>
        <p:nvSpPr>
          <p:cNvPr id="3" name="Content Placeholder 2"/>
          <p:cNvSpPr>
            <a:spLocks noGrp="1"/>
          </p:cNvSpPr>
          <p:nvPr>
            <p:ph idx="1"/>
          </p:nvPr>
        </p:nvSpPr>
        <p:spPr/>
        <p:txBody>
          <a:bodyPr>
            <a:normAutofit fontScale="85000" lnSpcReduction="20000"/>
          </a:bodyPr>
          <a:lstStyle/>
          <a:p>
            <a:r>
              <a:rPr lang="en-MY" dirty="0" smtClean="0"/>
              <a:t>Hue </a:t>
            </a:r>
          </a:p>
          <a:p>
            <a:pPr>
              <a:buFont typeface="Wingdings" panose="05000000000000000000" pitchFamily="2" charset="2"/>
              <a:buChar char="Ø"/>
            </a:pPr>
            <a:r>
              <a:rPr lang="en-MY" dirty="0"/>
              <a:t>Hue defines pure </a:t>
            </a:r>
            <a:r>
              <a:rPr lang="en-MY" dirty="0" err="1"/>
              <a:t>color</a:t>
            </a:r>
            <a:r>
              <a:rPr lang="en-MY" dirty="0"/>
              <a:t> in terms of "green", "red" or "magenta". Hue also defines mixtures of </a:t>
            </a:r>
            <a:r>
              <a:rPr lang="en-MY" b="1" dirty="0"/>
              <a:t>two</a:t>
            </a:r>
            <a:r>
              <a:rPr lang="en-MY" dirty="0"/>
              <a:t> pure </a:t>
            </a:r>
            <a:r>
              <a:rPr lang="en-MY" dirty="0" err="1"/>
              <a:t>colors</a:t>
            </a:r>
            <a:r>
              <a:rPr lang="en-MY" dirty="0"/>
              <a:t> like "red-yellow" (~ "orange"), or "yellow-green" (</a:t>
            </a:r>
            <a:r>
              <a:rPr lang="en-MY" i="1" dirty="0"/>
              <a:t>limitations to this statement will be addressed later</a:t>
            </a:r>
            <a:r>
              <a:rPr lang="en-MY" dirty="0"/>
              <a:t>). </a:t>
            </a:r>
            <a:r>
              <a:rPr lang="en-MY" dirty="0"/>
              <a:t/>
            </a:r>
            <a:br>
              <a:rPr lang="en-MY" dirty="0"/>
            </a:br>
            <a:endParaRPr lang="en-MY" dirty="0"/>
          </a:p>
          <a:p>
            <a:r>
              <a:rPr lang="en-MY" dirty="0" smtClean="0"/>
              <a:t>Hue </a:t>
            </a:r>
            <a:r>
              <a:rPr lang="en-MY" dirty="0"/>
              <a:t>is usually one property of three when used to determine a certain </a:t>
            </a:r>
            <a:r>
              <a:rPr lang="en-MY" dirty="0" err="1"/>
              <a:t>color</a:t>
            </a:r>
            <a:r>
              <a:rPr lang="en-MY" dirty="0"/>
              <a:t>. </a:t>
            </a:r>
            <a:endParaRPr lang="en-MY" dirty="0" smtClean="0"/>
          </a:p>
          <a:p>
            <a:pPr>
              <a:buFont typeface="Wingdings" panose="05000000000000000000" pitchFamily="2" charset="2"/>
              <a:buChar char="Ø"/>
            </a:pPr>
            <a:r>
              <a:rPr lang="en-MY" dirty="0" smtClean="0"/>
              <a:t>Value</a:t>
            </a:r>
          </a:p>
          <a:p>
            <a:pPr>
              <a:buFont typeface="Wingdings" panose="05000000000000000000" pitchFamily="2" charset="2"/>
              <a:buChar char="Ø"/>
            </a:pPr>
            <a:r>
              <a:rPr lang="en-MY" b="1" dirty="0" smtClean="0"/>
              <a:t>Value</a:t>
            </a:r>
            <a:r>
              <a:rPr lang="en-MY" dirty="0"/>
              <a:t> is </a:t>
            </a:r>
            <a:r>
              <a:rPr lang="en-MY" b="1" dirty="0"/>
              <a:t>defined</a:t>
            </a:r>
            <a:r>
              <a:rPr lang="en-MY" dirty="0"/>
              <a:t> as the relative lightness or darkness of a </a:t>
            </a:r>
            <a:r>
              <a:rPr lang="en-MY" b="1" dirty="0" err="1"/>
              <a:t>color</a:t>
            </a:r>
            <a:r>
              <a:rPr lang="en-MY" dirty="0"/>
              <a:t>. It is an important tool for the designer/artist, in the way that it defines form and creates spatial illusions.</a:t>
            </a:r>
            <a:endParaRPr lang="en-MY" dirty="0" smtClean="0"/>
          </a:p>
          <a:p>
            <a:endParaRPr lang="en-MY" dirty="0" smtClean="0"/>
          </a:p>
          <a:p>
            <a:r>
              <a:rPr lang="en-MY" dirty="0" smtClean="0"/>
              <a:t>Intensity/complementary </a:t>
            </a:r>
            <a:r>
              <a:rPr lang="en-MY" dirty="0" err="1" smtClean="0"/>
              <a:t>colors</a:t>
            </a:r>
            <a:endParaRPr lang="en-MY" dirty="0"/>
          </a:p>
          <a:p>
            <a:pPr>
              <a:buFont typeface="Wingdings" panose="05000000000000000000" pitchFamily="2" charset="2"/>
              <a:buChar char="Ø"/>
            </a:pPr>
            <a:r>
              <a:rPr lang="en-MY" b="1" dirty="0" smtClean="0"/>
              <a:t>Intensity</a:t>
            </a:r>
            <a:r>
              <a:rPr lang="en-MY" dirty="0"/>
              <a:t> refers to the purity of a hue. </a:t>
            </a:r>
            <a:r>
              <a:rPr lang="en-MY" b="1" dirty="0"/>
              <a:t>Intensity</a:t>
            </a:r>
            <a:r>
              <a:rPr lang="en-MY" dirty="0"/>
              <a:t> is also known as Chroma or Saturation. The highest </a:t>
            </a:r>
            <a:r>
              <a:rPr lang="en-MY" b="1" dirty="0"/>
              <a:t>intensity</a:t>
            </a:r>
            <a:r>
              <a:rPr lang="en-MY" dirty="0"/>
              <a:t> or purity of a hue is the hue as it appears in the spectrum or on the </a:t>
            </a:r>
            <a:r>
              <a:rPr lang="en-MY" b="1" dirty="0" err="1"/>
              <a:t>color</a:t>
            </a:r>
            <a:r>
              <a:rPr lang="en-MY" dirty="0" err="1"/>
              <a:t>wheel</a:t>
            </a:r>
            <a:r>
              <a:rPr lang="en-MY" dirty="0"/>
              <a:t>. A hue reduced in </a:t>
            </a:r>
            <a:r>
              <a:rPr lang="en-MY" b="1" dirty="0"/>
              <a:t>intensity</a:t>
            </a:r>
            <a:r>
              <a:rPr lang="en-MY" dirty="0"/>
              <a:t> is called a Tone. A tone is a hue with reduced or dulled strength.</a:t>
            </a:r>
            <a:endParaRPr lang="en-MY" dirty="0"/>
          </a:p>
        </p:txBody>
      </p:sp>
    </p:spTree>
    <p:extLst>
      <p:ext uri="{BB962C8B-B14F-4D97-AF65-F5344CB8AC3E}">
        <p14:creationId xmlns:p14="http://schemas.microsoft.com/office/powerpoint/2010/main" val="124722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err="1" smtClean="0"/>
              <a:t>Color</a:t>
            </a:r>
            <a:r>
              <a:rPr lang="en-MY" dirty="0" smtClean="0"/>
              <a:t> schemes</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Color Schemes are a systematic way of using the color wheel to put colors together… in your art work, putting together the clothes you wear, deciding what colors to paint your room…..</a:t>
            </a:r>
            <a:endParaRPr lang="en-US" altLang="en-US" sz="3200" kern="0" dirty="0">
              <a:solidFill>
                <a:srgbClr val="FF3300"/>
              </a:solidFill>
              <a:latin typeface="Arial" panose="020B0604020202020204" pitchFamily="34" charset="0"/>
            </a:endParaRPr>
          </a:p>
          <a:p>
            <a:endParaRPr lang="en-MY" dirty="0" smtClean="0"/>
          </a:p>
          <a:p>
            <a:endParaRPr lang="en-MY" dirty="0"/>
          </a:p>
        </p:txBody>
      </p:sp>
    </p:spTree>
    <p:extLst>
      <p:ext uri="{BB962C8B-B14F-4D97-AF65-F5344CB8AC3E}">
        <p14:creationId xmlns:p14="http://schemas.microsoft.com/office/powerpoint/2010/main" val="28368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monochromatic</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“Mono” means “one”, “</a:t>
            </a:r>
            <a:r>
              <a:rPr lang="en-US" altLang="en-US" sz="3200" kern="0" dirty="0" err="1">
                <a:solidFill>
                  <a:srgbClr val="FFFFFF"/>
                </a:solidFill>
                <a:latin typeface="Arial" panose="020B0604020202020204" pitchFamily="34" charset="0"/>
              </a:rPr>
              <a:t>chroma</a:t>
            </a:r>
            <a:r>
              <a:rPr lang="en-US" altLang="en-US" sz="3200" kern="0" dirty="0">
                <a:solidFill>
                  <a:srgbClr val="FFFFFF"/>
                </a:solidFill>
                <a:latin typeface="Arial" panose="020B0604020202020204" pitchFamily="34" charset="0"/>
              </a:rPr>
              <a:t>” means “color”… monochromatic color schemes have only one color and its values.  The following slide shows a painting done in a monochromatic color scheme. </a:t>
            </a:r>
          </a:p>
          <a:p>
            <a:endParaRPr lang="en-MY" dirty="0"/>
          </a:p>
        </p:txBody>
      </p:sp>
    </p:spTree>
    <p:extLst>
      <p:ext uri="{BB962C8B-B14F-4D97-AF65-F5344CB8AC3E}">
        <p14:creationId xmlns:p14="http://schemas.microsoft.com/office/powerpoint/2010/main" val="148197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495" y="764373"/>
            <a:ext cx="8610600" cy="1293028"/>
          </a:xfrm>
        </p:spPr>
        <p:txBody>
          <a:bodyPr/>
          <a:lstStyle/>
          <a:p>
            <a:endParaRPr lang="en-MY"/>
          </a:p>
        </p:txBody>
      </p:sp>
      <p:pic>
        <p:nvPicPr>
          <p:cNvPr id="4" name="Content Placeholder 3"/>
          <p:cNvPicPr>
            <a:picLocks noGrp="1" noChangeAspect="1"/>
          </p:cNvPicPr>
          <p:nvPr>
            <p:ph idx="1"/>
          </p:nvPr>
        </p:nvPicPr>
        <p:blipFill>
          <a:blip r:embed="rId2"/>
          <a:stretch>
            <a:fillRect/>
          </a:stretch>
        </p:blipFill>
        <p:spPr>
          <a:xfrm>
            <a:off x="1450992" y="2739221"/>
            <a:ext cx="4060288" cy="3029975"/>
          </a:xfrm>
          <a:prstGeom prst="rect">
            <a:avLst/>
          </a:prstGeom>
        </p:spPr>
      </p:pic>
      <p:sp>
        <p:nvSpPr>
          <p:cNvPr id="5" name="Rectangle 4"/>
          <p:cNvSpPr/>
          <p:nvPr/>
        </p:nvSpPr>
        <p:spPr>
          <a:xfrm>
            <a:off x="5783996" y="3007549"/>
            <a:ext cx="6096000" cy="2062103"/>
          </a:xfrm>
          <a:prstGeom prst="rect">
            <a:avLst/>
          </a:prstGeom>
        </p:spPr>
        <p:txBody>
          <a:bodyPr>
            <a:spAutoFit/>
          </a:bodyPr>
          <a:lstStyle/>
          <a:p>
            <a:pPr marL="342900" lvl="0" indent="-342900" defTabSz="914400" eaLnBrk="0" fontAlgn="base" hangingPunct="0">
              <a:spcBef>
                <a:spcPct val="20000"/>
              </a:spcBef>
              <a:spcAft>
                <a:spcPct val="0"/>
              </a:spcAft>
            </a:pPr>
            <a:r>
              <a:rPr lang="en-US" altLang="en-US" sz="3200" kern="0" dirty="0">
                <a:solidFill>
                  <a:srgbClr val="FFFFFF"/>
                </a:solidFill>
                <a:latin typeface="Arial" panose="020B0604020202020204" pitchFamily="34" charset="0"/>
              </a:rPr>
              <a:t>This non-objective painting has a </a:t>
            </a:r>
            <a:r>
              <a:rPr lang="en-US" altLang="en-US" sz="3200" b="1" kern="0" dirty="0">
                <a:solidFill>
                  <a:srgbClr val="FFFFFF"/>
                </a:solidFill>
                <a:latin typeface="Arial" panose="020B0604020202020204" pitchFamily="34" charset="0"/>
              </a:rPr>
              <a:t>monochromatic</a:t>
            </a:r>
            <a:r>
              <a:rPr lang="en-US" altLang="en-US" sz="3200" kern="0" dirty="0">
                <a:solidFill>
                  <a:srgbClr val="FFFFFF"/>
                </a:solidFill>
                <a:latin typeface="Arial" panose="020B0604020202020204" pitchFamily="34" charset="0"/>
              </a:rPr>
              <a:t> color scheme - blue and the values (tints and shades) of blue.</a:t>
            </a:r>
          </a:p>
        </p:txBody>
      </p:sp>
    </p:spTree>
    <p:extLst>
      <p:ext uri="{BB962C8B-B14F-4D97-AF65-F5344CB8AC3E}">
        <p14:creationId xmlns:p14="http://schemas.microsoft.com/office/powerpoint/2010/main" val="111066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042736" y="1755977"/>
            <a:ext cx="4074695" cy="3890844"/>
          </a:xfrm>
        </p:spPr>
        <p:txBody>
          <a:bodyPr>
            <a:normAutofit/>
          </a:bodyPr>
          <a:lstStyle/>
          <a:p>
            <a:pPr algn="ctr"/>
            <a:r>
              <a:rPr lang="en-MY" sz="2000" dirty="0" smtClean="0"/>
              <a:t>Mark </a:t>
            </a:r>
            <a:r>
              <a:rPr lang="en-MY" sz="2000" dirty="0" err="1" smtClean="0"/>
              <a:t>tansey,forward</a:t>
            </a:r>
            <a:r>
              <a:rPr lang="en-MY" sz="2000" dirty="0" smtClean="0"/>
              <a:t> retreat 1986</a:t>
            </a:r>
            <a:endParaRPr lang="en-MY" sz="2000" dirty="0"/>
          </a:p>
        </p:txBody>
      </p:sp>
      <p:pic>
        <p:nvPicPr>
          <p:cNvPr id="1026" name="Picture 2" descr="https://forwardretreat.files.wordpress.com/2007/06/tansey_forward_l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8696" y="520734"/>
            <a:ext cx="6324600" cy="533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analogous</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The analogous color scheme is 3-5 colors adjacent to each other on the color wheel.  This combination of colors provides very little contrast.</a:t>
            </a:r>
          </a:p>
          <a:p>
            <a:endParaRPr lang="en-MY" dirty="0"/>
          </a:p>
        </p:txBody>
      </p:sp>
      <p:pic>
        <p:nvPicPr>
          <p:cNvPr id="4" name="Picture 3"/>
          <p:cNvPicPr>
            <a:picLocks noChangeAspect="1"/>
          </p:cNvPicPr>
          <p:nvPr/>
        </p:nvPicPr>
        <p:blipFill>
          <a:blip r:embed="rId2"/>
          <a:stretch>
            <a:fillRect/>
          </a:stretch>
        </p:blipFill>
        <p:spPr>
          <a:xfrm>
            <a:off x="3386716" y="3921731"/>
            <a:ext cx="2145978" cy="1902117"/>
          </a:xfrm>
          <a:prstGeom prst="rect">
            <a:avLst/>
          </a:prstGeom>
        </p:spPr>
      </p:pic>
    </p:spTree>
    <p:extLst>
      <p:ext uri="{BB962C8B-B14F-4D97-AF65-F5344CB8AC3E}">
        <p14:creationId xmlns:p14="http://schemas.microsoft.com/office/powerpoint/2010/main" val="426144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Analogous</a:t>
            </a:r>
            <a:endParaRPr lang="en-MY" dirty="0"/>
          </a:p>
        </p:txBody>
      </p:sp>
      <p:pic>
        <p:nvPicPr>
          <p:cNvPr id="4" name="Content Placeholder 3"/>
          <p:cNvPicPr>
            <a:picLocks noGrp="1" noChangeAspect="1"/>
          </p:cNvPicPr>
          <p:nvPr>
            <p:ph idx="1"/>
          </p:nvPr>
        </p:nvPicPr>
        <p:blipFill>
          <a:blip r:embed="rId2"/>
          <a:stretch>
            <a:fillRect/>
          </a:stretch>
        </p:blipFill>
        <p:spPr>
          <a:xfrm>
            <a:off x="1624388" y="2274135"/>
            <a:ext cx="3007645" cy="4024313"/>
          </a:xfrm>
          <a:prstGeom prst="rect">
            <a:avLst/>
          </a:prstGeom>
        </p:spPr>
      </p:pic>
      <p:sp>
        <p:nvSpPr>
          <p:cNvPr id="5" name="Rectangle 4"/>
          <p:cNvSpPr/>
          <p:nvPr/>
        </p:nvSpPr>
        <p:spPr>
          <a:xfrm>
            <a:off x="4940968" y="2783848"/>
            <a:ext cx="6096000" cy="1569660"/>
          </a:xfrm>
          <a:prstGeom prst="rect">
            <a:avLst/>
          </a:prstGeom>
        </p:spPr>
        <p:txBody>
          <a:bodyPr>
            <a:spAutoFit/>
          </a:bodyPr>
          <a:lstStyle/>
          <a:p>
            <a:pPr marL="342900" lvl="0" indent="-342900" defTabSz="914400" eaLnBrk="0" fontAlgn="base" hangingPunct="0">
              <a:spcBef>
                <a:spcPct val="20000"/>
              </a:spcBef>
              <a:spcAft>
                <a:spcPct val="0"/>
              </a:spcAft>
            </a:pPr>
            <a:r>
              <a:rPr lang="en-US" altLang="en-US" sz="3200" b="1" kern="0" dirty="0">
                <a:solidFill>
                  <a:srgbClr val="FFFFFF"/>
                </a:solidFill>
                <a:latin typeface="Arial" panose="020B0604020202020204" pitchFamily="34" charset="0"/>
              </a:rPr>
              <a:t>Analogous</a:t>
            </a:r>
            <a:r>
              <a:rPr lang="en-US" altLang="en-US" sz="3200" kern="0" dirty="0">
                <a:solidFill>
                  <a:srgbClr val="FFFFFF"/>
                </a:solidFill>
                <a:latin typeface="Arial" panose="020B0604020202020204" pitchFamily="34" charset="0"/>
              </a:rPr>
              <a:t> colors are illustrated here: yellow, yellow-green, green and blue-green.</a:t>
            </a:r>
          </a:p>
        </p:txBody>
      </p:sp>
    </p:spTree>
    <p:extLst>
      <p:ext uri="{BB962C8B-B14F-4D97-AF65-F5344CB8AC3E}">
        <p14:creationId xmlns:p14="http://schemas.microsoft.com/office/powerpoint/2010/main" val="168155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complementary</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Complementary colors are opposite on the color wheel provided a high contrast - if you want to be noticed wear complementary colors! </a:t>
            </a:r>
          </a:p>
          <a:p>
            <a:endParaRPr lang="en-MY" dirty="0"/>
          </a:p>
        </p:txBody>
      </p:sp>
      <p:pic>
        <p:nvPicPr>
          <p:cNvPr id="4" name="Picture 3"/>
          <p:cNvPicPr>
            <a:picLocks noChangeAspect="1"/>
          </p:cNvPicPr>
          <p:nvPr/>
        </p:nvPicPr>
        <p:blipFill>
          <a:blip r:embed="rId2"/>
          <a:stretch>
            <a:fillRect/>
          </a:stretch>
        </p:blipFill>
        <p:spPr>
          <a:xfrm>
            <a:off x="4477579" y="3873604"/>
            <a:ext cx="2145978" cy="1902117"/>
          </a:xfrm>
          <a:prstGeom prst="rect">
            <a:avLst/>
          </a:prstGeom>
        </p:spPr>
      </p:pic>
    </p:spTree>
    <p:extLst>
      <p:ext uri="{BB962C8B-B14F-4D97-AF65-F5344CB8AC3E}">
        <p14:creationId xmlns:p14="http://schemas.microsoft.com/office/powerpoint/2010/main" val="326919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stretch>
            <a:fillRect/>
          </a:stretch>
        </p:blipFill>
        <p:spPr>
          <a:xfrm>
            <a:off x="1195047" y="2057401"/>
            <a:ext cx="3000052" cy="4024313"/>
          </a:xfrm>
          <a:prstGeom prst="rect">
            <a:avLst/>
          </a:prstGeom>
        </p:spPr>
      </p:pic>
      <p:sp>
        <p:nvSpPr>
          <p:cNvPr id="5" name="Rectangle 4"/>
          <p:cNvSpPr/>
          <p:nvPr/>
        </p:nvSpPr>
        <p:spPr>
          <a:xfrm>
            <a:off x="4411579" y="2766917"/>
            <a:ext cx="6096000" cy="2062103"/>
          </a:xfrm>
          <a:prstGeom prst="rect">
            <a:avLst/>
          </a:prstGeom>
        </p:spPr>
        <p:txBody>
          <a:bodyPr>
            <a:spAutoFit/>
          </a:bodyPr>
          <a:lstStyle/>
          <a:p>
            <a:pPr marL="342900" lvl="0" indent="-342900" defTabSz="914400" eaLnBrk="0" fontAlgn="base" hangingPunct="0">
              <a:spcBef>
                <a:spcPct val="20000"/>
              </a:spcBef>
              <a:spcAft>
                <a:spcPct val="0"/>
              </a:spcAft>
            </a:pPr>
            <a:r>
              <a:rPr lang="en-US" altLang="en-US" sz="3200" kern="0" dirty="0">
                <a:solidFill>
                  <a:srgbClr val="FFFFFF"/>
                </a:solidFill>
                <a:latin typeface="Arial" panose="020B0604020202020204" pitchFamily="34" charset="0"/>
              </a:rPr>
              <a:t>This painting has </a:t>
            </a:r>
            <a:r>
              <a:rPr lang="en-US" altLang="en-US" sz="3200" b="1" kern="0" dirty="0">
                <a:solidFill>
                  <a:srgbClr val="FFFFFF"/>
                </a:solidFill>
                <a:latin typeface="Arial" panose="020B0604020202020204" pitchFamily="34" charset="0"/>
              </a:rPr>
              <a:t>complementary</a:t>
            </a:r>
            <a:r>
              <a:rPr lang="en-US" altLang="en-US" sz="3200" kern="0" dirty="0">
                <a:solidFill>
                  <a:srgbClr val="FFFFFF"/>
                </a:solidFill>
                <a:latin typeface="Arial" panose="020B0604020202020204" pitchFamily="34" charset="0"/>
              </a:rPr>
              <a:t> colors and their values - blues and oranges.</a:t>
            </a:r>
          </a:p>
        </p:txBody>
      </p:sp>
    </p:spTree>
    <p:extLst>
      <p:ext uri="{BB962C8B-B14F-4D97-AF65-F5344CB8AC3E}">
        <p14:creationId xmlns:p14="http://schemas.microsoft.com/office/powerpoint/2010/main" val="182315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158" y="1796716"/>
            <a:ext cx="4395537" cy="3192379"/>
          </a:xfrm>
        </p:spPr>
        <p:txBody>
          <a:bodyPr>
            <a:normAutofit/>
          </a:bodyPr>
          <a:lstStyle/>
          <a:p>
            <a:pPr algn="l"/>
            <a:r>
              <a:rPr lang="en-MY" sz="2400" dirty="0" smtClean="0"/>
              <a:t>Vincent van </a:t>
            </a:r>
            <a:r>
              <a:rPr lang="en-MY" sz="2400" dirty="0" err="1" smtClean="0"/>
              <a:t>gogh.the</a:t>
            </a:r>
            <a:r>
              <a:rPr lang="en-MY" sz="2400" dirty="0" smtClean="0"/>
              <a:t> yellow house</a:t>
            </a:r>
            <a:endParaRPr lang="en-MY" sz="2400" dirty="0"/>
          </a:p>
        </p:txBody>
      </p:sp>
      <p:pic>
        <p:nvPicPr>
          <p:cNvPr id="3074" name="Picture 2" descr="http://lh6.ggpht.com/Xre4KcXyVP2H5GFHqwYchBMLM1ok0GEHwGUTerCJYnELzedZ1VBz_8g8S6_e=s1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476" y="1219201"/>
            <a:ext cx="6221325" cy="487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7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err="1" smtClean="0"/>
              <a:t>Color</a:t>
            </a:r>
            <a:r>
              <a:rPr lang="en-MY" dirty="0" smtClean="0"/>
              <a:t> theory</a:t>
            </a:r>
            <a:endParaRPr lang="en-MY" dirty="0"/>
          </a:p>
        </p:txBody>
      </p:sp>
      <p:sp>
        <p:nvSpPr>
          <p:cNvPr id="3" name="Content Placeholder 2"/>
          <p:cNvSpPr>
            <a:spLocks noGrp="1"/>
          </p:cNvSpPr>
          <p:nvPr>
            <p:ph idx="1"/>
          </p:nvPr>
        </p:nvSpPr>
        <p:spPr/>
        <p:txBody>
          <a:bodyPr/>
          <a:lstStyle/>
          <a:p>
            <a:r>
              <a:rPr lang="en-MY" dirty="0"/>
              <a:t>I</a:t>
            </a:r>
            <a:r>
              <a:rPr lang="en-MY" dirty="0" smtClean="0"/>
              <a:t>n </a:t>
            </a:r>
            <a:r>
              <a:rPr lang="en-MY" dirty="0"/>
              <a:t>the </a:t>
            </a:r>
            <a:r>
              <a:rPr lang="en-MY" dirty="0">
                <a:hlinkClick r:id="rId2" tooltip="Visual arts"/>
              </a:rPr>
              <a:t>visual arts</a:t>
            </a:r>
            <a:r>
              <a:rPr lang="en-MY" dirty="0"/>
              <a:t>, </a:t>
            </a:r>
            <a:r>
              <a:rPr lang="en-MY" dirty="0" err="1"/>
              <a:t>color</a:t>
            </a:r>
            <a:r>
              <a:rPr lang="en-MY" dirty="0"/>
              <a:t> theory or colour theory is a body of practical guidance to </a:t>
            </a:r>
            <a:r>
              <a:rPr lang="en-MY" dirty="0" err="1">
                <a:hlinkClick r:id="rId3" tooltip="Color"/>
              </a:rPr>
              <a:t>color</a:t>
            </a:r>
            <a:r>
              <a:rPr lang="en-MY" dirty="0"/>
              <a:t> mixing and the visual effects of a specific </a:t>
            </a:r>
            <a:r>
              <a:rPr lang="en-MY" dirty="0" err="1"/>
              <a:t>color</a:t>
            </a:r>
            <a:r>
              <a:rPr lang="en-MY" dirty="0"/>
              <a:t> combination. There are also definitions (or categories) of </a:t>
            </a:r>
            <a:r>
              <a:rPr lang="en-MY" dirty="0" err="1"/>
              <a:t>colors</a:t>
            </a:r>
            <a:r>
              <a:rPr lang="en-MY" dirty="0"/>
              <a:t> based on the </a:t>
            </a:r>
            <a:r>
              <a:rPr lang="en-MY" dirty="0" err="1">
                <a:hlinkClick r:id="rId4" tooltip="Color wheel"/>
              </a:rPr>
              <a:t>color</a:t>
            </a:r>
            <a:r>
              <a:rPr lang="en-MY" dirty="0">
                <a:hlinkClick r:id="rId4" tooltip="Color wheel"/>
              </a:rPr>
              <a:t> wheel</a:t>
            </a:r>
            <a:r>
              <a:rPr lang="en-MY" dirty="0"/>
              <a:t>: </a:t>
            </a:r>
            <a:r>
              <a:rPr lang="en-MY" dirty="0">
                <a:hlinkClick r:id="rId5" tooltip="Primary color"/>
              </a:rPr>
              <a:t>primary </a:t>
            </a:r>
            <a:r>
              <a:rPr lang="en-MY" dirty="0" err="1">
                <a:hlinkClick r:id="rId5" tooltip="Primary color"/>
              </a:rPr>
              <a:t>color</a:t>
            </a:r>
            <a:r>
              <a:rPr lang="en-MY" dirty="0"/>
              <a:t>, </a:t>
            </a:r>
            <a:r>
              <a:rPr lang="en-MY" dirty="0">
                <a:hlinkClick r:id="rId6" tooltip="Secondary color"/>
              </a:rPr>
              <a:t>secondary </a:t>
            </a:r>
            <a:r>
              <a:rPr lang="en-MY" dirty="0" err="1" smtClean="0">
                <a:hlinkClick r:id="rId6" tooltip="Secondary color"/>
              </a:rPr>
              <a:t>color</a:t>
            </a:r>
            <a:r>
              <a:rPr lang="en-MY" dirty="0"/>
              <a:t> </a:t>
            </a:r>
            <a:r>
              <a:rPr lang="en-MY" dirty="0" err="1"/>
              <a:t>and</a:t>
            </a:r>
            <a:r>
              <a:rPr lang="en-MY" dirty="0" err="1">
                <a:hlinkClick r:id="rId7" tooltip="Tertiary color"/>
              </a:rPr>
              <a:t>tertiary</a:t>
            </a:r>
            <a:r>
              <a:rPr lang="en-MY" dirty="0">
                <a:hlinkClick r:id="rId7" tooltip="Tertiary color"/>
              </a:rPr>
              <a:t> </a:t>
            </a:r>
            <a:r>
              <a:rPr lang="en-MY" dirty="0" err="1">
                <a:hlinkClick r:id="rId7" tooltip="Tertiary color"/>
              </a:rPr>
              <a:t>color</a:t>
            </a:r>
            <a:r>
              <a:rPr lang="en-MY" dirty="0"/>
              <a:t>. Although </a:t>
            </a:r>
            <a:r>
              <a:rPr lang="en-MY" dirty="0" err="1"/>
              <a:t>color</a:t>
            </a:r>
            <a:r>
              <a:rPr lang="en-MY" dirty="0"/>
              <a:t> theory principles first appeared in the writings of </a:t>
            </a:r>
            <a:r>
              <a:rPr lang="en-MY" dirty="0">
                <a:hlinkClick r:id="rId8" tooltip="Leone Battista Alberti"/>
              </a:rPr>
              <a:t>Leone Battista </a:t>
            </a:r>
            <a:r>
              <a:rPr lang="en-MY" dirty="0" err="1">
                <a:hlinkClick r:id="rId8" tooltip="Leone Battista Alberti"/>
              </a:rPr>
              <a:t>Alberti</a:t>
            </a:r>
            <a:r>
              <a:rPr lang="en-MY" dirty="0"/>
              <a:t> (c.1435) and the notebooks of </a:t>
            </a:r>
            <a:r>
              <a:rPr lang="en-MY" dirty="0">
                <a:hlinkClick r:id="rId9" tooltip="Leonardo da Vinci"/>
              </a:rPr>
              <a:t>Leonardo da Vinci</a:t>
            </a:r>
            <a:r>
              <a:rPr lang="en-MY" dirty="0"/>
              <a:t> (c.1490), a tradition of "</a:t>
            </a:r>
            <a:r>
              <a:rPr lang="en-MY" dirty="0" err="1"/>
              <a:t>colory</a:t>
            </a:r>
            <a:r>
              <a:rPr lang="en-MY" dirty="0"/>
              <a:t> theory" began in the 18th century, initially within a partisan controversy around </a:t>
            </a:r>
            <a:r>
              <a:rPr lang="en-MY" dirty="0">
                <a:hlinkClick r:id="rId10" tooltip="Isaac Newton"/>
              </a:rPr>
              <a:t>Isaac Newton</a:t>
            </a:r>
            <a:r>
              <a:rPr lang="en-MY" dirty="0"/>
              <a:t>'s theory of </a:t>
            </a:r>
            <a:r>
              <a:rPr lang="en-MY" dirty="0" err="1"/>
              <a:t>color</a:t>
            </a:r>
            <a:r>
              <a:rPr lang="en-MY" dirty="0"/>
              <a:t> (</a:t>
            </a:r>
            <a:r>
              <a:rPr lang="en-MY" dirty="0" err="1"/>
              <a:t>Opticks</a:t>
            </a:r>
            <a:r>
              <a:rPr lang="en-MY" dirty="0"/>
              <a:t>, 1704) and the nature of </a:t>
            </a:r>
            <a:r>
              <a:rPr lang="en-MY" dirty="0">
                <a:hlinkClick r:id="rId5" tooltip="Primary color"/>
              </a:rPr>
              <a:t>primary </a:t>
            </a:r>
            <a:r>
              <a:rPr lang="en-MY" dirty="0" err="1">
                <a:hlinkClick r:id="rId5" tooltip="Primary color"/>
              </a:rPr>
              <a:t>colors</a:t>
            </a:r>
            <a:r>
              <a:rPr lang="en-MY" dirty="0"/>
              <a:t>. From there it developed as an independent artistic tradition with only superficial reference to </a:t>
            </a:r>
            <a:r>
              <a:rPr lang="en-MY" dirty="0">
                <a:hlinkClick r:id="rId11" tooltip="Colorimetry"/>
              </a:rPr>
              <a:t>colorimetry</a:t>
            </a:r>
            <a:r>
              <a:rPr lang="en-MY" dirty="0"/>
              <a:t> and </a:t>
            </a:r>
            <a:r>
              <a:rPr lang="en-MY" dirty="0">
                <a:hlinkClick r:id="rId12" tooltip="Vision science"/>
              </a:rPr>
              <a:t>vision science</a:t>
            </a:r>
            <a:r>
              <a:rPr lang="en-MY" dirty="0"/>
              <a:t>.</a:t>
            </a:r>
            <a:endParaRPr lang="en-MY" dirty="0"/>
          </a:p>
        </p:txBody>
      </p:sp>
    </p:spTree>
    <p:extLst>
      <p:ext uri="{BB962C8B-B14F-4D97-AF65-F5344CB8AC3E}">
        <p14:creationId xmlns:p14="http://schemas.microsoft.com/office/powerpoint/2010/main" val="445498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126" y="1909011"/>
            <a:ext cx="3838074" cy="3513142"/>
          </a:xfrm>
        </p:spPr>
        <p:txBody>
          <a:bodyPr/>
          <a:lstStyle/>
          <a:p>
            <a:pPr algn="l"/>
            <a:r>
              <a:rPr lang="en-MY" dirty="0" smtClean="0"/>
              <a:t>Stuart </a:t>
            </a:r>
            <a:r>
              <a:rPr lang="en-MY" dirty="0" err="1" smtClean="0"/>
              <a:t>davis</a:t>
            </a:r>
            <a:r>
              <a:rPr lang="en-MY" dirty="0" smtClean="0"/>
              <a:t> .visa .1951</a:t>
            </a:r>
            <a:endParaRPr lang="en-MY" dirty="0"/>
          </a:p>
        </p:txBody>
      </p:sp>
      <p:pic>
        <p:nvPicPr>
          <p:cNvPr id="2050" name="Picture 2" descr="http://uploads1.wikiart.org/images/stuart-davis/visa-19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402" y="1572127"/>
            <a:ext cx="6054737" cy="385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0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triadic</a:t>
            </a:r>
            <a:endParaRPr lang="en-MY" dirty="0"/>
          </a:p>
        </p:txBody>
      </p:sp>
      <p:sp>
        <p:nvSpPr>
          <p:cNvPr id="3" name="Content Placeholder 2"/>
          <p:cNvSpPr>
            <a:spLocks noGrp="1"/>
          </p:cNvSpPr>
          <p:nvPr>
            <p:ph idx="1"/>
          </p:nvPr>
        </p:nvSpPr>
        <p:spPr/>
        <p:txBody>
          <a:bodyPr/>
          <a:lstStyle/>
          <a:p>
            <a:r>
              <a:rPr lang="en-MY" dirty="0" smtClean="0"/>
              <a:t>A triadic </a:t>
            </a:r>
            <a:r>
              <a:rPr lang="en-MY" dirty="0" err="1" smtClean="0"/>
              <a:t>color</a:t>
            </a:r>
            <a:r>
              <a:rPr lang="en-MY" dirty="0" smtClean="0"/>
              <a:t> scheme involves three hues equally spaced on the </a:t>
            </a:r>
            <a:r>
              <a:rPr lang="en-MY" dirty="0" err="1" smtClean="0"/>
              <a:t>color</a:t>
            </a:r>
            <a:r>
              <a:rPr lang="en-MY" dirty="0" smtClean="0"/>
              <a:t> wheel</a:t>
            </a:r>
          </a:p>
          <a:p>
            <a:r>
              <a:rPr lang="en-MY" dirty="0" err="1" smtClean="0"/>
              <a:t>Red,yellow</a:t>
            </a:r>
            <a:r>
              <a:rPr lang="en-MY" dirty="0" smtClean="0"/>
              <a:t> and blue would be the most common example</a:t>
            </a:r>
          </a:p>
          <a:p>
            <a:endParaRPr lang="en-MY" dirty="0"/>
          </a:p>
        </p:txBody>
      </p:sp>
    </p:spTree>
    <p:extLst>
      <p:ext uri="{BB962C8B-B14F-4D97-AF65-F5344CB8AC3E}">
        <p14:creationId xmlns:p14="http://schemas.microsoft.com/office/powerpoint/2010/main" val="273255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73" y="3368841"/>
            <a:ext cx="6358302" cy="1010653"/>
          </a:xfrm>
        </p:spPr>
        <p:txBody>
          <a:bodyPr>
            <a:normAutofit/>
          </a:bodyPr>
          <a:lstStyle/>
          <a:p>
            <a:r>
              <a:rPr lang="en-MY" sz="2800" dirty="0" smtClean="0"/>
              <a:t>Jan </a:t>
            </a:r>
            <a:r>
              <a:rPr lang="en-MY" sz="2800" dirty="0" err="1" smtClean="0"/>
              <a:t>Vermeer.girl</a:t>
            </a:r>
            <a:r>
              <a:rPr lang="en-MY" sz="2800" dirty="0" smtClean="0"/>
              <a:t> with a pearl earring(1665-1666)</a:t>
            </a:r>
            <a:endParaRPr lang="en-MY" sz="2800" dirty="0"/>
          </a:p>
        </p:txBody>
      </p:sp>
      <p:pic>
        <p:nvPicPr>
          <p:cNvPr id="4098" name="Picture 2" descr="http://resolver.kb.nl/resolve?urn=urn:gvn:MAU01:0670&amp;role=image&amp;size=larg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0375" y="764373"/>
            <a:ext cx="5364644" cy="548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7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warm</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Warm colors are found on the right side of the color wheel.  They are colors found in fire and the sun.  Warm colors make objects look closer in a  painting or drawing.</a:t>
            </a:r>
          </a:p>
          <a:p>
            <a:endParaRPr lang="en-MY" dirty="0"/>
          </a:p>
        </p:txBody>
      </p:sp>
      <p:pic>
        <p:nvPicPr>
          <p:cNvPr id="4" name="Picture 3"/>
          <p:cNvPicPr>
            <a:picLocks noChangeAspect="1"/>
          </p:cNvPicPr>
          <p:nvPr/>
        </p:nvPicPr>
        <p:blipFill>
          <a:blip r:embed="rId2"/>
          <a:stretch>
            <a:fillRect/>
          </a:stretch>
        </p:blipFill>
        <p:spPr>
          <a:xfrm>
            <a:off x="4172780" y="3889647"/>
            <a:ext cx="2145978" cy="1902117"/>
          </a:xfrm>
          <a:prstGeom prst="rect">
            <a:avLst/>
          </a:prstGeom>
        </p:spPr>
      </p:pic>
    </p:spTree>
    <p:extLst>
      <p:ext uri="{BB962C8B-B14F-4D97-AF65-F5344CB8AC3E}">
        <p14:creationId xmlns:p14="http://schemas.microsoft.com/office/powerpoint/2010/main" val="206042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stretch>
            <a:fillRect/>
          </a:stretch>
        </p:blipFill>
        <p:spPr>
          <a:xfrm>
            <a:off x="1402867" y="2646016"/>
            <a:ext cx="4060288" cy="3023878"/>
          </a:xfrm>
          <a:prstGeom prst="rect">
            <a:avLst/>
          </a:prstGeom>
        </p:spPr>
      </p:pic>
      <p:sp>
        <p:nvSpPr>
          <p:cNvPr id="5" name="Rectangle 4"/>
          <p:cNvSpPr/>
          <p:nvPr/>
        </p:nvSpPr>
        <p:spPr>
          <a:xfrm>
            <a:off x="5678905" y="2948970"/>
            <a:ext cx="6096000" cy="1569660"/>
          </a:xfrm>
          <a:prstGeom prst="rect">
            <a:avLst/>
          </a:prstGeom>
        </p:spPr>
        <p:txBody>
          <a:bodyPr>
            <a:spAutoFit/>
          </a:bodyPr>
          <a:lstStyle/>
          <a:p>
            <a:pPr marL="342900" lvl="0" indent="-342900" defTabSz="914400" eaLnBrk="0" fontAlgn="base" hangingPunct="0">
              <a:spcBef>
                <a:spcPct val="20000"/>
              </a:spcBef>
              <a:spcAft>
                <a:spcPct val="0"/>
              </a:spcAft>
            </a:pPr>
            <a:r>
              <a:rPr lang="en-US" altLang="en-US" sz="3200" kern="0" dirty="0">
                <a:solidFill>
                  <a:srgbClr val="FFFFFF"/>
                </a:solidFill>
                <a:latin typeface="Arial" panose="020B0604020202020204" pitchFamily="34" charset="0"/>
              </a:rPr>
              <a:t>This is an illustration of the use of </a:t>
            </a:r>
            <a:r>
              <a:rPr lang="en-US" altLang="en-US" sz="3200" b="1" kern="0" dirty="0">
                <a:solidFill>
                  <a:srgbClr val="FFFFFF"/>
                </a:solidFill>
                <a:latin typeface="Arial" panose="020B0604020202020204" pitchFamily="34" charset="0"/>
              </a:rPr>
              <a:t>warm</a:t>
            </a:r>
            <a:r>
              <a:rPr lang="en-US" altLang="en-US" sz="3200" kern="0" dirty="0">
                <a:solidFill>
                  <a:srgbClr val="FFFFFF"/>
                </a:solidFill>
                <a:latin typeface="Arial" panose="020B0604020202020204" pitchFamily="34" charset="0"/>
              </a:rPr>
              <a:t> colors - reds, oranges and yellows.</a:t>
            </a:r>
          </a:p>
        </p:txBody>
      </p:sp>
    </p:spTree>
    <p:extLst>
      <p:ext uri="{BB962C8B-B14F-4D97-AF65-F5344CB8AC3E}">
        <p14:creationId xmlns:p14="http://schemas.microsoft.com/office/powerpoint/2010/main" val="266858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cool</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Cool colors are found on the left side of the color wheel. They are the colors found in snow and ice and tend to recede in a composition.</a:t>
            </a:r>
          </a:p>
          <a:p>
            <a:endParaRPr lang="en-MY" dirty="0"/>
          </a:p>
        </p:txBody>
      </p:sp>
      <p:pic>
        <p:nvPicPr>
          <p:cNvPr id="4" name="Picture 3"/>
          <p:cNvPicPr>
            <a:picLocks noChangeAspect="1"/>
          </p:cNvPicPr>
          <p:nvPr/>
        </p:nvPicPr>
        <p:blipFill>
          <a:blip r:embed="rId2"/>
          <a:stretch>
            <a:fillRect/>
          </a:stretch>
        </p:blipFill>
        <p:spPr>
          <a:xfrm>
            <a:off x="4301116" y="3953814"/>
            <a:ext cx="2145978" cy="1902117"/>
          </a:xfrm>
          <a:prstGeom prst="rect">
            <a:avLst/>
          </a:prstGeom>
        </p:spPr>
      </p:pic>
    </p:spTree>
    <p:extLst>
      <p:ext uri="{BB962C8B-B14F-4D97-AF65-F5344CB8AC3E}">
        <p14:creationId xmlns:p14="http://schemas.microsoft.com/office/powerpoint/2010/main" val="358861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stretch>
            <a:fillRect/>
          </a:stretch>
        </p:blipFill>
        <p:spPr>
          <a:xfrm>
            <a:off x="1395574" y="2057401"/>
            <a:ext cx="3000052" cy="4024313"/>
          </a:xfrm>
          <a:prstGeom prst="rect">
            <a:avLst/>
          </a:prstGeom>
        </p:spPr>
      </p:pic>
      <p:sp>
        <p:nvSpPr>
          <p:cNvPr id="5" name="Rectangle 4"/>
          <p:cNvSpPr/>
          <p:nvPr/>
        </p:nvSpPr>
        <p:spPr>
          <a:xfrm>
            <a:off x="5021179" y="2965012"/>
            <a:ext cx="6096000" cy="1569660"/>
          </a:xfrm>
          <a:prstGeom prst="rect">
            <a:avLst/>
          </a:prstGeom>
        </p:spPr>
        <p:txBody>
          <a:bodyPr>
            <a:spAutoFit/>
          </a:bodyPr>
          <a:lstStyle/>
          <a:p>
            <a:pPr marL="342900" lvl="0" indent="-342900" defTabSz="914400" eaLnBrk="0" fontAlgn="base" hangingPunct="0">
              <a:spcBef>
                <a:spcPct val="20000"/>
              </a:spcBef>
              <a:spcAft>
                <a:spcPct val="0"/>
              </a:spcAft>
            </a:pPr>
            <a:r>
              <a:rPr lang="en-US" altLang="en-US" sz="3200" kern="0" dirty="0">
                <a:solidFill>
                  <a:srgbClr val="FFFFFF"/>
                </a:solidFill>
                <a:latin typeface="Arial" panose="020B0604020202020204" pitchFamily="34" charset="0"/>
              </a:rPr>
              <a:t>Note the </a:t>
            </a:r>
            <a:r>
              <a:rPr lang="en-US" altLang="en-US" sz="3200" b="1" kern="0" dirty="0">
                <a:solidFill>
                  <a:srgbClr val="FFFFFF"/>
                </a:solidFill>
                <a:latin typeface="Arial" panose="020B0604020202020204" pitchFamily="34" charset="0"/>
              </a:rPr>
              <a:t>cool</a:t>
            </a:r>
            <a:r>
              <a:rPr lang="en-US" altLang="en-US" sz="3200" kern="0" dirty="0">
                <a:solidFill>
                  <a:srgbClr val="FFFFFF"/>
                </a:solidFill>
                <a:latin typeface="Arial" panose="020B0604020202020204" pitchFamily="34" charset="0"/>
              </a:rPr>
              <a:t> color scheme in this painting (greens, purples and blues).</a:t>
            </a:r>
          </a:p>
        </p:txBody>
      </p:sp>
    </p:spTree>
    <p:extLst>
      <p:ext uri="{BB962C8B-B14F-4D97-AF65-F5344CB8AC3E}">
        <p14:creationId xmlns:p14="http://schemas.microsoft.com/office/powerpoint/2010/main" val="183703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err="1" smtClean="0"/>
              <a:t>Color</a:t>
            </a:r>
            <a:r>
              <a:rPr lang="en-MY" dirty="0" smtClean="0"/>
              <a:t> theory</a:t>
            </a:r>
            <a:endParaRPr lang="en-MY" dirty="0"/>
          </a:p>
        </p:txBody>
      </p:sp>
      <p:sp>
        <p:nvSpPr>
          <p:cNvPr id="3" name="Content Placeholder 2"/>
          <p:cNvSpPr>
            <a:spLocks noGrp="1"/>
          </p:cNvSpPr>
          <p:nvPr>
            <p:ph idx="1"/>
          </p:nvPr>
        </p:nvSpPr>
        <p:spPr/>
        <p:txBody>
          <a:bodyPr/>
          <a:lstStyle/>
          <a:p>
            <a:r>
              <a:rPr lang="en-MY" dirty="0" err="1" smtClean="0"/>
              <a:t>Color</a:t>
            </a:r>
            <a:r>
              <a:rPr lang="en-MY" dirty="0" smtClean="0"/>
              <a:t> wheel</a:t>
            </a:r>
          </a:p>
          <a:p>
            <a:r>
              <a:rPr lang="en-MY" dirty="0" err="1" smtClean="0"/>
              <a:t>Color</a:t>
            </a:r>
            <a:r>
              <a:rPr lang="en-MY" dirty="0" smtClean="0"/>
              <a:t> values</a:t>
            </a:r>
          </a:p>
          <a:p>
            <a:r>
              <a:rPr lang="en-MY" dirty="0" err="1" smtClean="0"/>
              <a:t>Color</a:t>
            </a:r>
            <a:r>
              <a:rPr lang="en-MY" dirty="0" smtClean="0"/>
              <a:t> schemes</a:t>
            </a:r>
          </a:p>
        </p:txBody>
      </p:sp>
    </p:spTree>
    <p:extLst>
      <p:ext uri="{BB962C8B-B14F-4D97-AF65-F5344CB8AC3E}">
        <p14:creationId xmlns:p14="http://schemas.microsoft.com/office/powerpoint/2010/main" val="202241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The </a:t>
            </a:r>
            <a:r>
              <a:rPr lang="en-MY" dirty="0" err="1" smtClean="0"/>
              <a:t>Color</a:t>
            </a:r>
            <a:r>
              <a:rPr lang="en-MY" dirty="0" smtClean="0"/>
              <a:t> wheel</a:t>
            </a:r>
            <a:endParaRPr lang="en-MY" dirty="0"/>
          </a:p>
        </p:txBody>
      </p:sp>
      <p:sp>
        <p:nvSpPr>
          <p:cNvPr id="3" name="Content Placeholder 2"/>
          <p:cNvSpPr>
            <a:spLocks noGrp="1"/>
          </p:cNvSpPr>
          <p:nvPr>
            <p:ph idx="1"/>
          </p:nvPr>
        </p:nvSpPr>
        <p:spPr>
          <a:xfrm>
            <a:off x="685800" y="2194560"/>
            <a:ext cx="6372726" cy="4024125"/>
          </a:xfrm>
        </p:spPr>
        <p:txBody>
          <a:bodyPr/>
          <a:lstStyle/>
          <a:p>
            <a:pPr eaLnBrk="0" fontAlgn="base" hangingPunct="0">
              <a:lnSpc>
                <a:spcPct val="100000"/>
              </a:lnSpc>
              <a:spcBef>
                <a:spcPct val="20000"/>
              </a:spcBef>
              <a:spcAft>
                <a:spcPct val="0"/>
              </a:spcAft>
            </a:pPr>
            <a:r>
              <a:rPr lang="en-US" altLang="en-US" sz="2800" kern="0" dirty="0">
                <a:solidFill>
                  <a:srgbClr val="FFFFFF"/>
                </a:solidFill>
                <a:latin typeface="Arial" panose="020B0604020202020204" pitchFamily="34" charset="0"/>
              </a:rPr>
              <a:t> </a:t>
            </a:r>
            <a:r>
              <a:rPr lang="en-US" altLang="en-US" sz="2800" kern="0" dirty="0" smtClean="0">
                <a:solidFill>
                  <a:srgbClr val="FFFFFF"/>
                </a:solidFill>
                <a:latin typeface="Arial" panose="020B0604020202020204" pitchFamily="34" charset="0"/>
              </a:rPr>
              <a:t>The </a:t>
            </a:r>
            <a:r>
              <a:rPr lang="en-US" altLang="en-US" sz="2800" kern="0" dirty="0">
                <a:solidFill>
                  <a:srgbClr val="FFFFFF"/>
                </a:solidFill>
                <a:latin typeface="Arial" panose="020B0604020202020204" pitchFamily="34" charset="0"/>
              </a:rPr>
              <a:t>color wheel fits together like a puzzle - each color in a </a:t>
            </a:r>
            <a:r>
              <a:rPr lang="en-US" altLang="en-US" sz="2800" kern="0" dirty="0" smtClean="0">
                <a:solidFill>
                  <a:srgbClr val="FFFFFF"/>
                </a:solidFill>
                <a:latin typeface="Arial" panose="020B0604020202020204" pitchFamily="34" charset="0"/>
              </a:rPr>
              <a:t>specific place</a:t>
            </a:r>
            <a:r>
              <a:rPr lang="en-US" altLang="en-US" sz="2800" kern="0" dirty="0">
                <a:solidFill>
                  <a:srgbClr val="FFFFFF"/>
                </a:solidFill>
                <a:latin typeface="Arial" panose="020B0604020202020204" pitchFamily="34" charset="0"/>
              </a:rPr>
              <a:t>. </a:t>
            </a:r>
            <a:endParaRPr lang="en-US" altLang="en-US" sz="2800" kern="0" dirty="0" smtClean="0">
              <a:solidFill>
                <a:srgbClr val="FFFFFF"/>
              </a:solidFill>
              <a:latin typeface="Arial" panose="020B0604020202020204" pitchFamily="34" charset="0"/>
            </a:endParaRPr>
          </a:p>
          <a:p>
            <a:pPr eaLnBrk="0" fontAlgn="base" hangingPunct="0">
              <a:lnSpc>
                <a:spcPct val="100000"/>
              </a:lnSpc>
              <a:spcBef>
                <a:spcPct val="0"/>
              </a:spcBef>
              <a:spcAft>
                <a:spcPct val="0"/>
              </a:spcAft>
              <a:defRPr/>
            </a:pPr>
            <a:r>
              <a:rPr lang="en-US" altLang="en-US" sz="2800" kern="0" dirty="0" smtClean="0">
                <a:solidFill>
                  <a:srgbClr val="FFFFFF"/>
                </a:solidFill>
                <a:latin typeface="Arial" panose="020B0604020202020204" pitchFamily="34" charset="0"/>
              </a:rPr>
              <a:t>Being </a:t>
            </a:r>
            <a:r>
              <a:rPr lang="en-US" altLang="en-US" sz="2800" kern="0" dirty="0">
                <a:solidFill>
                  <a:srgbClr val="FFFFFF"/>
                </a:solidFill>
                <a:latin typeface="Arial" panose="020B0604020202020204" pitchFamily="34" charset="0"/>
              </a:rPr>
              <a:t>familiar with the</a:t>
            </a:r>
            <a:r>
              <a:rPr lang="en-US" altLang="en-US" sz="2800" kern="0" dirty="0">
                <a:solidFill>
                  <a:srgbClr val="FFFFFF"/>
                </a:solidFill>
                <a:latin typeface="Metro" pitchFamily="2" charset="0"/>
              </a:rPr>
              <a:t> </a:t>
            </a:r>
            <a:r>
              <a:rPr lang="en-US" sz="2800" dirty="0">
                <a:solidFill>
                  <a:srgbClr val="FFFFFF"/>
                </a:solidFill>
                <a:latin typeface="Arial" charset="0"/>
              </a:rPr>
              <a:t>color wheel not only </a:t>
            </a:r>
            <a:r>
              <a:rPr lang="en-US" sz="2800" dirty="0" smtClean="0">
                <a:solidFill>
                  <a:srgbClr val="FFFFFF"/>
                </a:solidFill>
                <a:latin typeface="Arial" charset="0"/>
              </a:rPr>
              <a:t>helps </a:t>
            </a:r>
            <a:r>
              <a:rPr lang="en-US" sz="2800" dirty="0">
                <a:solidFill>
                  <a:srgbClr val="FFFFFF"/>
                </a:solidFill>
                <a:latin typeface="Arial" charset="0"/>
              </a:rPr>
              <a:t>you mix colors </a:t>
            </a:r>
          </a:p>
          <a:p>
            <a:pPr marL="0" lvl="0" indent="0" eaLnBrk="0" fontAlgn="base" hangingPunct="0">
              <a:lnSpc>
                <a:spcPct val="100000"/>
              </a:lnSpc>
              <a:spcBef>
                <a:spcPct val="0"/>
              </a:spcBef>
              <a:spcAft>
                <a:spcPct val="0"/>
              </a:spcAft>
              <a:buNone/>
              <a:defRPr/>
            </a:pPr>
            <a:r>
              <a:rPr lang="en-US" sz="2800" dirty="0">
                <a:solidFill>
                  <a:srgbClr val="FFFFFF"/>
                </a:solidFill>
                <a:latin typeface="Arial" charset="0"/>
              </a:rPr>
              <a:t>when painting, but in </a:t>
            </a:r>
            <a:r>
              <a:rPr lang="en-US" sz="2800" dirty="0" smtClean="0">
                <a:solidFill>
                  <a:srgbClr val="FFFFFF"/>
                </a:solidFill>
                <a:latin typeface="Arial" charset="0"/>
              </a:rPr>
              <a:t>adding </a:t>
            </a:r>
            <a:r>
              <a:rPr lang="en-US" sz="2800" dirty="0">
                <a:solidFill>
                  <a:srgbClr val="FFFFFF"/>
                </a:solidFill>
                <a:latin typeface="Arial" charset="0"/>
              </a:rPr>
              <a:t>color to </a:t>
            </a:r>
            <a:r>
              <a:rPr lang="en-US" sz="2800" dirty="0" smtClean="0">
                <a:solidFill>
                  <a:srgbClr val="FFFFFF"/>
                </a:solidFill>
                <a:latin typeface="Arial" charset="0"/>
              </a:rPr>
              <a:t>all </a:t>
            </a:r>
            <a:r>
              <a:rPr lang="en-US" sz="2800" dirty="0">
                <a:solidFill>
                  <a:srgbClr val="FFFFFF"/>
                </a:solidFill>
                <a:latin typeface="Arial" charset="0"/>
              </a:rPr>
              <a:t>your art </a:t>
            </a:r>
            <a:r>
              <a:rPr lang="en-US" sz="2800" dirty="0" smtClean="0">
                <a:solidFill>
                  <a:srgbClr val="FFFFFF"/>
                </a:solidFill>
                <a:latin typeface="Arial" charset="0"/>
              </a:rPr>
              <a:t> </a:t>
            </a:r>
            <a:r>
              <a:rPr lang="en-US" sz="2800" dirty="0">
                <a:solidFill>
                  <a:srgbClr val="FFFFFF"/>
                </a:solidFill>
                <a:latin typeface="Arial" charset="0"/>
              </a:rPr>
              <a:t>creations.</a:t>
            </a:r>
          </a:p>
          <a:p>
            <a:pPr eaLnBrk="0" fontAlgn="base" hangingPunct="0">
              <a:lnSpc>
                <a:spcPct val="100000"/>
              </a:lnSpc>
              <a:spcBef>
                <a:spcPct val="20000"/>
              </a:spcBef>
              <a:spcAft>
                <a:spcPct val="0"/>
              </a:spcAft>
            </a:pPr>
            <a:endParaRPr lang="en-US" altLang="en-US" sz="2800" kern="0" dirty="0">
              <a:solidFill>
                <a:srgbClr val="FFFFFF"/>
              </a:solidFill>
              <a:latin typeface="Metro" pitchFamily="2" charset="0"/>
            </a:endParaRPr>
          </a:p>
          <a:p>
            <a:pPr marL="0" indent="0">
              <a:buNone/>
            </a:pPr>
            <a:endParaRPr lang="en-US" altLang="en-US" sz="2400" dirty="0">
              <a:solidFill>
                <a:schemeClr val="bg1"/>
              </a:solidFill>
              <a:latin typeface="Metro" pitchFamily="2" charset="0"/>
            </a:endParaRPr>
          </a:p>
        </p:txBody>
      </p:sp>
      <p:pic>
        <p:nvPicPr>
          <p:cNvPr id="4" name="Picture 3" descr="C:\WINDOWS\Desktop\blan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735" y="2194560"/>
            <a:ext cx="3001962"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79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Primary </a:t>
            </a:r>
            <a:r>
              <a:rPr lang="en-MY" dirty="0" err="1" smtClean="0"/>
              <a:t>colors</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3200" kern="0" dirty="0">
                <a:solidFill>
                  <a:srgbClr val="FFFFFF"/>
                </a:solidFill>
                <a:latin typeface="Arial" panose="020B0604020202020204" pitchFamily="34" charset="0"/>
              </a:rPr>
              <a:t>Primary colors are not mixed from other elements and they generate all other colors.</a:t>
            </a:r>
          </a:p>
          <a:p>
            <a:pPr marL="342900" lvl="0" indent="-342900" eaLnBrk="0" fontAlgn="base" hangingPunct="0">
              <a:lnSpc>
                <a:spcPct val="100000"/>
              </a:lnSpc>
              <a:spcBef>
                <a:spcPct val="20000"/>
              </a:spcBef>
              <a:spcAft>
                <a:spcPct val="0"/>
              </a:spcAft>
              <a:buFontTx/>
              <a:buChar char="•"/>
            </a:pPr>
            <a:r>
              <a:rPr lang="en-US" altLang="en-US" sz="3200" kern="0" dirty="0">
                <a:solidFill>
                  <a:srgbClr val="FF3300"/>
                </a:solidFill>
                <a:latin typeface="Arial" panose="020B0604020202020204" pitchFamily="34" charset="0"/>
              </a:rPr>
              <a:t>Red</a:t>
            </a:r>
          </a:p>
          <a:p>
            <a:pPr marL="342900" lvl="0" indent="-342900" eaLnBrk="0" fontAlgn="base" hangingPunct="0">
              <a:lnSpc>
                <a:spcPct val="100000"/>
              </a:lnSpc>
              <a:spcBef>
                <a:spcPct val="20000"/>
              </a:spcBef>
              <a:spcAft>
                <a:spcPct val="0"/>
              </a:spcAft>
              <a:buFontTx/>
              <a:buChar char="•"/>
            </a:pPr>
            <a:r>
              <a:rPr lang="en-US" altLang="en-US" sz="3200" kern="0" dirty="0">
                <a:solidFill>
                  <a:srgbClr val="FFFF00"/>
                </a:solidFill>
                <a:latin typeface="Arial" panose="020B0604020202020204" pitchFamily="34" charset="0"/>
              </a:rPr>
              <a:t>Yellow</a:t>
            </a:r>
          </a:p>
          <a:p>
            <a:pPr marL="342900" lvl="0" indent="-342900" eaLnBrk="0" fontAlgn="base" hangingPunct="0">
              <a:lnSpc>
                <a:spcPct val="100000"/>
              </a:lnSpc>
              <a:spcBef>
                <a:spcPct val="20000"/>
              </a:spcBef>
              <a:spcAft>
                <a:spcPct val="0"/>
              </a:spcAft>
              <a:buFontTx/>
              <a:buChar char="•"/>
            </a:pPr>
            <a:r>
              <a:rPr lang="en-US" altLang="en-US" sz="3200" kern="0" dirty="0">
                <a:solidFill>
                  <a:srgbClr val="3333CC"/>
                </a:solidFill>
                <a:latin typeface="Arial" panose="020B0604020202020204" pitchFamily="34" charset="0"/>
              </a:rPr>
              <a:t>Blue</a:t>
            </a:r>
          </a:p>
          <a:p>
            <a:endParaRPr lang="en-MY" dirty="0"/>
          </a:p>
        </p:txBody>
      </p:sp>
      <p:pic>
        <p:nvPicPr>
          <p:cNvPr id="4" name="Picture 3" descr="C:\WINDOWS\Desktop\primar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3378869"/>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9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Secondary </a:t>
            </a:r>
            <a:r>
              <a:rPr lang="en-MY" dirty="0" err="1" smtClean="0"/>
              <a:t>colors</a:t>
            </a:r>
            <a:endParaRPr lang="en-MY"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20000"/>
              </a:spcBef>
              <a:spcAft>
                <a:spcPct val="0"/>
              </a:spcAft>
              <a:buNone/>
            </a:pPr>
            <a:r>
              <a:rPr lang="en-US" altLang="en-US" sz="3200" dirty="0">
                <a:solidFill>
                  <a:srgbClr val="FFFFFF"/>
                </a:solidFill>
                <a:latin typeface="Arial" panose="020B0604020202020204" pitchFamily="34" charset="0"/>
              </a:rPr>
              <a:t>By mixing two primary colors, a secondary color is created.</a:t>
            </a:r>
          </a:p>
          <a:p>
            <a:pPr marL="0" lvl="0" indent="0" eaLnBrk="0" fontAlgn="base" hangingPunct="0">
              <a:lnSpc>
                <a:spcPct val="100000"/>
              </a:lnSpc>
              <a:spcBef>
                <a:spcPct val="20000"/>
              </a:spcBef>
              <a:spcAft>
                <a:spcPct val="0"/>
              </a:spcAft>
              <a:buNone/>
            </a:pPr>
            <a:endParaRPr lang="en-US" altLang="en-US" sz="3200" dirty="0">
              <a:solidFill>
                <a:srgbClr val="FFFFFF"/>
              </a:solidFill>
              <a:latin typeface="Arial" panose="020B0604020202020204" pitchFamily="34" charset="0"/>
            </a:endParaRPr>
          </a:p>
          <a:p>
            <a:pPr marL="0" lvl="0" indent="0" eaLnBrk="0" fontAlgn="base" hangingPunct="0">
              <a:lnSpc>
                <a:spcPct val="100000"/>
              </a:lnSpc>
              <a:spcBef>
                <a:spcPct val="20000"/>
              </a:spcBef>
              <a:spcAft>
                <a:spcPct val="0"/>
              </a:spcAft>
              <a:buFontTx/>
              <a:buChar char="•"/>
            </a:pPr>
            <a:r>
              <a:rPr lang="en-US" altLang="en-US" sz="2400" dirty="0">
                <a:solidFill>
                  <a:srgbClr val="FF3300"/>
                </a:solidFill>
                <a:latin typeface="Arial" panose="020B0604020202020204" pitchFamily="34" charset="0"/>
              </a:rPr>
              <a:t>Red</a:t>
            </a:r>
            <a:r>
              <a:rPr lang="en-US" altLang="en-US" sz="2400" dirty="0">
                <a:solidFill>
                  <a:srgbClr val="FF9900"/>
                </a:solidFill>
                <a:latin typeface="Arial" panose="020B0604020202020204" pitchFamily="34" charset="0"/>
              </a:rPr>
              <a:t> + </a:t>
            </a:r>
            <a:r>
              <a:rPr lang="en-US" altLang="en-US" sz="2400" dirty="0">
                <a:solidFill>
                  <a:srgbClr val="FFFF00"/>
                </a:solidFill>
                <a:latin typeface="Arial" panose="020B0604020202020204" pitchFamily="34" charset="0"/>
              </a:rPr>
              <a:t>Yellow</a:t>
            </a:r>
            <a:r>
              <a:rPr lang="en-US" altLang="en-US" sz="2400" dirty="0">
                <a:solidFill>
                  <a:srgbClr val="FF9900"/>
                </a:solidFill>
                <a:latin typeface="Arial" panose="020B0604020202020204" pitchFamily="34" charset="0"/>
              </a:rPr>
              <a:t> = Orange</a:t>
            </a:r>
          </a:p>
          <a:p>
            <a:pPr marL="0" lvl="0" indent="0" eaLnBrk="0" fontAlgn="base" hangingPunct="0">
              <a:lnSpc>
                <a:spcPct val="100000"/>
              </a:lnSpc>
              <a:spcBef>
                <a:spcPct val="20000"/>
              </a:spcBef>
              <a:spcAft>
                <a:spcPct val="0"/>
              </a:spcAft>
              <a:buFontTx/>
              <a:buChar char="•"/>
            </a:pPr>
            <a:r>
              <a:rPr lang="en-US" altLang="en-US" sz="2400" dirty="0">
                <a:solidFill>
                  <a:srgbClr val="FFFF00"/>
                </a:solidFill>
                <a:latin typeface="Arial" panose="020B0604020202020204" pitchFamily="34" charset="0"/>
              </a:rPr>
              <a:t>Yellow</a:t>
            </a:r>
            <a:r>
              <a:rPr lang="en-US" altLang="en-US" sz="2400" dirty="0">
                <a:solidFill>
                  <a:srgbClr val="FF9900"/>
                </a:solidFill>
                <a:latin typeface="Arial" panose="020B0604020202020204" pitchFamily="34" charset="0"/>
              </a:rPr>
              <a:t> </a:t>
            </a:r>
            <a:r>
              <a:rPr lang="en-US" altLang="en-US" sz="2400" dirty="0">
                <a:solidFill>
                  <a:srgbClr val="009900"/>
                </a:solidFill>
                <a:latin typeface="Arial" panose="020B0604020202020204" pitchFamily="34" charset="0"/>
              </a:rPr>
              <a:t>+ </a:t>
            </a:r>
            <a:r>
              <a:rPr lang="en-US" altLang="en-US" sz="2400" dirty="0">
                <a:solidFill>
                  <a:srgbClr val="3333CC"/>
                </a:solidFill>
                <a:latin typeface="Arial" panose="020B0604020202020204" pitchFamily="34" charset="0"/>
              </a:rPr>
              <a:t>Blue</a:t>
            </a:r>
            <a:r>
              <a:rPr lang="en-US" altLang="en-US" sz="2400" dirty="0">
                <a:solidFill>
                  <a:srgbClr val="009900"/>
                </a:solidFill>
                <a:latin typeface="Arial" panose="020B0604020202020204" pitchFamily="34" charset="0"/>
              </a:rPr>
              <a:t> = Green</a:t>
            </a:r>
          </a:p>
          <a:p>
            <a:pPr marL="0" lvl="0" indent="0" eaLnBrk="0" fontAlgn="base" hangingPunct="0">
              <a:lnSpc>
                <a:spcPct val="100000"/>
              </a:lnSpc>
              <a:spcBef>
                <a:spcPct val="20000"/>
              </a:spcBef>
              <a:spcAft>
                <a:spcPct val="0"/>
              </a:spcAft>
              <a:buFontTx/>
              <a:buChar char="•"/>
            </a:pPr>
            <a:r>
              <a:rPr lang="en-US" altLang="en-US" sz="2400" dirty="0">
                <a:solidFill>
                  <a:srgbClr val="3333CC"/>
                </a:solidFill>
                <a:latin typeface="Arial" panose="020B0604020202020204" pitchFamily="34" charset="0"/>
              </a:rPr>
              <a:t>Blue</a:t>
            </a:r>
            <a:r>
              <a:rPr lang="en-US" altLang="en-US" sz="2400" dirty="0">
                <a:solidFill>
                  <a:srgbClr val="009900"/>
                </a:solidFill>
                <a:latin typeface="Arial" panose="020B0604020202020204" pitchFamily="34" charset="0"/>
              </a:rPr>
              <a:t> </a:t>
            </a:r>
            <a:r>
              <a:rPr lang="en-US" altLang="en-US" sz="2400" dirty="0">
                <a:solidFill>
                  <a:srgbClr val="9900CC"/>
                </a:solidFill>
                <a:latin typeface="Arial" panose="020B0604020202020204" pitchFamily="34" charset="0"/>
              </a:rPr>
              <a:t>+ </a:t>
            </a:r>
            <a:r>
              <a:rPr lang="en-US" altLang="en-US" sz="2400" dirty="0">
                <a:solidFill>
                  <a:srgbClr val="FF3300"/>
                </a:solidFill>
                <a:latin typeface="Arial" panose="020B0604020202020204" pitchFamily="34" charset="0"/>
              </a:rPr>
              <a:t>Red</a:t>
            </a:r>
            <a:r>
              <a:rPr lang="en-US" altLang="en-US" sz="2400" dirty="0">
                <a:solidFill>
                  <a:srgbClr val="9900CC"/>
                </a:solidFill>
                <a:latin typeface="Arial" panose="020B0604020202020204" pitchFamily="34" charset="0"/>
              </a:rPr>
              <a:t> = Purple</a:t>
            </a:r>
          </a:p>
          <a:p>
            <a:endParaRPr lang="en-MY" dirty="0"/>
          </a:p>
        </p:txBody>
      </p:sp>
      <p:pic>
        <p:nvPicPr>
          <p:cNvPr id="4" name="Picture 3" descr="C:\WINDOWS\Desktop\secon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150" y="3202405"/>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33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Neutral </a:t>
            </a:r>
            <a:r>
              <a:rPr lang="en-MY" dirty="0" err="1" smtClean="0"/>
              <a:t>colors</a:t>
            </a:r>
            <a:endParaRPr lang="en-MY"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None/>
            </a:pPr>
            <a:r>
              <a:rPr lang="en-US" altLang="en-US" sz="2800" kern="0" dirty="0">
                <a:solidFill>
                  <a:srgbClr val="FFFFFF"/>
                </a:solidFill>
                <a:latin typeface="Arial" panose="020B0604020202020204" pitchFamily="34" charset="0"/>
              </a:rPr>
              <a:t>The principles of color mixing let us describe a variety of colors, but there are still many colors to explore.  The neutral colors contain equal parts of each of the three primary colors.  Black, white, gray and sometimes brown are considered "neutral”.</a:t>
            </a:r>
          </a:p>
          <a:p>
            <a:endParaRPr lang="en-MY" dirty="0"/>
          </a:p>
        </p:txBody>
      </p:sp>
      <p:pic>
        <p:nvPicPr>
          <p:cNvPr id="4" name="Picture 3" descr="C:\WINDOWS\Desktop\neutral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987" y="4638843"/>
            <a:ext cx="50260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91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err="1" smtClean="0"/>
              <a:t>Color</a:t>
            </a:r>
            <a:r>
              <a:rPr lang="en-MY" dirty="0" smtClean="0"/>
              <a:t> characteristics</a:t>
            </a:r>
            <a:endParaRPr lang="en-MY" dirty="0"/>
          </a:p>
        </p:txBody>
      </p:sp>
      <p:sp>
        <p:nvSpPr>
          <p:cNvPr id="3" name="Content Placeholder 2"/>
          <p:cNvSpPr>
            <a:spLocks noGrp="1"/>
          </p:cNvSpPr>
          <p:nvPr>
            <p:ph idx="1"/>
          </p:nvPr>
        </p:nvSpPr>
        <p:spPr/>
        <p:txBody>
          <a:bodyPr/>
          <a:lstStyle/>
          <a:p>
            <a:r>
              <a:rPr lang="en-MY" dirty="0" smtClean="0"/>
              <a:t>Light and colour </a:t>
            </a:r>
            <a:r>
              <a:rPr lang="en-MY" dirty="0" err="1" smtClean="0"/>
              <a:t>persception</a:t>
            </a:r>
            <a:endParaRPr lang="en-MY" dirty="0" smtClean="0"/>
          </a:p>
          <a:p>
            <a:pPr>
              <a:buFont typeface="Courier New" panose="02070309020205020404" pitchFamily="49" charset="0"/>
              <a:buChar char="o"/>
            </a:pPr>
            <a:r>
              <a:rPr lang="en-MY" dirty="0"/>
              <a:t>A </a:t>
            </a:r>
            <a:r>
              <a:rPr lang="en-MY" b="1" dirty="0"/>
              <a:t>light characteristic</a:t>
            </a:r>
            <a:r>
              <a:rPr lang="en-MY" dirty="0"/>
              <a:t> is a graphic and text description of a navigational light sequence or colour displayed on a </a:t>
            </a:r>
            <a:r>
              <a:rPr lang="en-MY" dirty="0">
                <a:hlinkClick r:id="rId2" tooltip="Nautical chart"/>
              </a:rPr>
              <a:t>nautical chart</a:t>
            </a:r>
            <a:r>
              <a:rPr lang="en-MY" dirty="0"/>
              <a:t> or in a </a:t>
            </a:r>
            <a:r>
              <a:rPr lang="en-MY" dirty="0">
                <a:hlinkClick r:id="rId3" tooltip="Light List"/>
              </a:rPr>
              <a:t>Light List</a:t>
            </a:r>
            <a:r>
              <a:rPr lang="en-MY" dirty="0"/>
              <a:t> with the chart symbol for a </a:t>
            </a:r>
            <a:r>
              <a:rPr lang="en-MY" dirty="0">
                <a:hlinkClick r:id="rId4" tooltip="Lighthouse"/>
              </a:rPr>
              <a:t>lighthouse</a:t>
            </a:r>
            <a:r>
              <a:rPr lang="en-MY" dirty="0"/>
              <a:t>, </a:t>
            </a:r>
            <a:r>
              <a:rPr lang="en-MY" dirty="0" err="1">
                <a:hlinkClick r:id="rId5" tooltip="Lightvessel"/>
              </a:rPr>
              <a:t>lightvessel</a:t>
            </a:r>
            <a:r>
              <a:rPr lang="en-MY" dirty="0" err="1"/>
              <a:t>,</a:t>
            </a:r>
            <a:r>
              <a:rPr lang="en-MY" dirty="0" err="1">
                <a:hlinkClick r:id="rId6" tooltip="Buoy"/>
              </a:rPr>
              <a:t>buoy</a:t>
            </a:r>
            <a:r>
              <a:rPr lang="en-MY" dirty="0"/>
              <a:t> or </a:t>
            </a:r>
            <a:r>
              <a:rPr lang="en-MY" dirty="0">
                <a:hlinkClick r:id="rId7" tooltip="Sea mark"/>
              </a:rPr>
              <a:t>sea mark</a:t>
            </a:r>
            <a:r>
              <a:rPr lang="en-MY" dirty="0"/>
              <a:t> with a </a:t>
            </a:r>
            <a:r>
              <a:rPr lang="en-MY" dirty="0">
                <a:hlinkClick r:id="rId8" tooltip="Light"/>
              </a:rPr>
              <a:t>light</a:t>
            </a:r>
            <a:r>
              <a:rPr lang="en-MY" dirty="0"/>
              <a:t> on it. The graphic indicates how the real light may be identified when looking at its actual light output type or sequence. Different lights use different colours, frequencies and light patterns, so mariners can identify which light they are seeing</a:t>
            </a:r>
            <a:r>
              <a:rPr lang="en-MY" dirty="0" smtClean="0"/>
              <a:t>.</a:t>
            </a:r>
          </a:p>
          <a:p>
            <a:pPr>
              <a:buFont typeface="Courier New" panose="02070309020205020404" pitchFamily="49" charset="0"/>
              <a:buChar char="o"/>
            </a:pPr>
            <a:r>
              <a:rPr lang="en-MY" b="1" dirty="0" err="1"/>
              <a:t>Color</a:t>
            </a:r>
            <a:r>
              <a:rPr lang="en-MY" b="1" dirty="0"/>
              <a:t> perception</a:t>
            </a:r>
            <a:r>
              <a:rPr lang="en-MY" dirty="0"/>
              <a:t> is a fascinating series of physical and chemical reactions which allow some organisms to see in </a:t>
            </a:r>
            <a:r>
              <a:rPr lang="en-MY" b="1" dirty="0" err="1"/>
              <a:t>color</a:t>
            </a:r>
            <a:r>
              <a:rPr lang="en-MY" dirty="0"/>
              <a:t>. The process of </a:t>
            </a:r>
            <a:r>
              <a:rPr lang="en-MY" b="1" dirty="0" err="1"/>
              <a:t>color</a:t>
            </a:r>
            <a:r>
              <a:rPr lang="en-MY" b="1" dirty="0"/>
              <a:t> perception</a:t>
            </a:r>
            <a:r>
              <a:rPr lang="en-MY" dirty="0"/>
              <a:t> is literally all in the mind, with the eye containing the equipment which responds to light so that the brain can process it.</a:t>
            </a:r>
            <a:endParaRPr lang="en-MY" dirty="0"/>
          </a:p>
        </p:txBody>
      </p:sp>
    </p:spTree>
    <p:extLst>
      <p:ext uri="{BB962C8B-B14F-4D97-AF65-F5344CB8AC3E}">
        <p14:creationId xmlns:p14="http://schemas.microsoft.com/office/powerpoint/2010/main" val="258430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r>
              <a:rPr lang="en-MY" dirty="0" smtClean="0"/>
              <a:t>Influence of context</a:t>
            </a:r>
          </a:p>
          <a:p>
            <a:pPr>
              <a:buFont typeface="Courier New" panose="02070309020205020404" pitchFamily="49" charset="0"/>
              <a:buChar char="o"/>
            </a:pPr>
            <a:r>
              <a:rPr lang="en-MY" dirty="0"/>
              <a:t>A </a:t>
            </a:r>
            <a:r>
              <a:rPr lang="en-MY" b="1" dirty="0"/>
              <a:t>context</a:t>
            </a:r>
            <a:r>
              <a:rPr lang="en-MY" dirty="0"/>
              <a:t> effect is an aspect of cognitive psychology that describes the </a:t>
            </a:r>
            <a:r>
              <a:rPr lang="en-MY" b="1" dirty="0"/>
              <a:t>influence</a:t>
            </a:r>
            <a:r>
              <a:rPr lang="en-MY" dirty="0"/>
              <a:t> of environmental factors on one's perception of a stimulus. The impact of </a:t>
            </a:r>
            <a:r>
              <a:rPr lang="en-MY" b="1" dirty="0" err="1"/>
              <a:t>context</a:t>
            </a:r>
            <a:r>
              <a:rPr lang="en-MY" dirty="0" err="1"/>
              <a:t>effects</a:t>
            </a:r>
            <a:r>
              <a:rPr lang="en-MY" dirty="0"/>
              <a:t> is considered to be part of top-down design. The concept is supported by the theoretical approach to perception known as constructive perception.</a:t>
            </a:r>
            <a:endParaRPr lang="en-MY" dirty="0"/>
          </a:p>
        </p:txBody>
      </p:sp>
    </p:spTree>
    <p:extLst>
      <p:ext uri="{BB962C8B-B14F-4D97-AF65-F5344CB8AC3E}">
        <p14:creationId xmlns:p14="http://schemas.microsoft.com/office/powerpoint/2010/main" val="251970144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78</TotalTime>
  <Words>515</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Adobe Garamond Pro Bold</vt:lpstr>
      <vt:lpstr>Arial</vt:lpstr>
      <vt:lpstr>Century Gothic</vt:lpstr>
      <vt:lpstr>Courier New</vt:lpstr>
      <vt:lpstr>Metro</vt:lpstr>
      <vt:lpstr>Wingdings</vt:lpstr>
      <vt:lpstr>Vapor Trail</vt:lpstr>
      <vt:lpstr>Color </vt:lpstr>
      <vt:lpstr>Color theory</vt:lpstr>
      <vt:lpstr>Color theory</vt:lpstr>
      <vt:lpstr>The Color wheel</vt:lpstr>
      <vt:lpstr>Primary colors</vt:lpstr>
      <vt:lpstr>Secondary colors</vt:lpstr>
      <vt:lpstr>Neutral colors</vt:lpstr>
      <vt:lpstr>Color characteristics</vt:lpstr>
      <vt:lpstr>PowerPoint Presentation</vt:lpstr>
      <vt:lpstr>Properties of colour</vt:lpstr>
      <vt:lpstr>Color schemes</vt:lpstr>
      <vt:lpstr>monochromatic</vt:lpstr>
      <vt:lpstr>PowerPoint Presentation</vt:lpstr>
      <vt:lpstr>Mark tansey,forward retreat 1986</vt:lpstr>
      <vt:lpstr>analogous</vt:lpstr>
      <vt:lpstr>Analogous</vt:lpstr>
      <vt:lpstr>complementary</vt:lpstr>
      <vt:lpstr>PowerPoint Presentation</vt:lpstr>
      <vt:lpstr>Vincent van gogh.the yellow house</vt:lpstr>
      <vt:lpstr>Stuart davis .visa .1951</vt:lpstr>
      <vt:lpstr>triadic</vt:lpstr>
      <vt:lpstr>Jan Vermeer.girl with a pearl earring(1665-1666)</vt:lpstr>
      <vt:lpstr>warm</vt:lpstr>
      <vt:lpstr>PowerPoint Presentation</vt:lpstr>
      <vt:lpstr>cool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khaikhwan</dc:creator>
  <cp:lastModifiedBy>khaikhwan</cp:lastModifiedBy>
  <cp:revision>9</cp:revision>
  <dcterms:created xsi:type="dcterms:W3CDTF">2016-07-15T02:22:56Z</dcterms:created>
  <dcterms:modified xsi:type="dcterms:W3CDTF">2016-07-15T03:41:34Z</dcterms:modified>
</cp:coreProperties>
</file>