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2" r:id="rId8"/>
    <p:sldId id="262" r:id="rId9"/>
    <p:sldId id="273" r:id="rId10"/>
    <p:sldId id="274" r:id="rId11"/>
    <p:sldId id="263" r:id="rId12"/>
    <p:sldId id="264" r:id="rId13"/>
    <p:sldId id="265"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9B07BD-9FD6-42F6-B1B7-E70164D26FD6}"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3038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B07BD-9FD6-42F6-B1B7-E70164D26FD6}"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118332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B07BD-9FD6-42F6-B1B7-E70164D26FD6}"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127788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B07BD-9FD6-42F6-B1B7-E70164D26FD6}"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131556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B07BD-9FD6-42F6-B1B7-E70164D26FD6}"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349585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9B07BD-9FD6-42F6-B1B7-E70164D26FD6}"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252810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9B07BD-9FD6-42F6-B1B7-E70164D26FD6}" type="datetimeFigureOut">
              <a:rPr lang="en-US" smtClean="0"/>
              <a:t>7/18/2016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264850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9B07BD-9FD6-42F6-B1B7-E70164D26FD6}" type="datetimeFigureOut">
              <a:rPr lang="en-US" smtClean="0"/>
              <a:t>7/18/2016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123195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B07BD-9FD6-42F6-B1B7-E70164D26FD6}" type="datetimeFigureOut">
              <a:rPr lang="en-US" smtClean="0"/>
              <a:t>7/18/2016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1390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B07BD-9FD6-42F6-B1B7-E70164D26FD6}"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180850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B07BD-9FD6-42F6-B1B7-E70164D26FD6}"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1C8A8-7835-4771-BBF3-C411B9B47A4E}" type="slidenum">
              <a:rPr lang="en-US" smtClean="0"/>
              <a:t>‹#›</a:t>
            </a:fld>
            <a:endParaRPr lang="en-US"/>
          </a:p>
        </p:txBody>
      </p:sp>
    </p:spTree>
    <p:extLst>
      <p:ext uri="{BB962C8B-B14F-4D97-AF65-F5344CB8AC3E}">
        <p14:creationId xmlns:p14="http://schemas.microsoft.com/office/powerpoint/2010/main" val="25331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B07BD-9FD6-42F6-B1B7-E70164D26FD6}" type="datetimeFigureOut">
              <a:rPr lang="en-US" smtClean="0"/>
              <a:t>7/18/2016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1C8A8-7835-4771-BBF3-C411B9B47A4E}" type="slidenum">
              <a:rPr lang="en-US" smtClean="0"/>
              <a:t>‹#›</a:t>
            </a:fld>
            <a:endParaRPr lang="en-US"/>
          </a:p>
        </p:txBody>
      </p:sp>
    </p:spTree>
    <p:extLst>
      <p:ext uri="{BB962C8B-B14F-4D97-AF65-F5344CB8AC3E}">
        <p14:creationId xmlns:p14="http://schemas.microsoft.com/office/powerpoint/2010/main" val="3136320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Line, colour, texture &amp; value</a:t>
            </a:r>
            <a:br>
              <a:rPr lang="en-GB" dirty="0" smtClean="0"/>
            </a:br>
            <a:r>
              <a:rPr lang="en-GB" dirty="0" smtClean="0"/>
              <a:t>(</a:t>
            </a:r>
            <a:r>
              <a:rPr lang="en-US" sz="4000" dirty="0" smtClean="0"/>
              <a:t>Principles of Graphic Design- the Basics</a:t>
            </a:r>
            <a:r>
              <a:rPr lang="en-GB" dirty="0" smtClean="0"/>
              <a:t>)</a:t>
            </a:r>
            <a:endParaRPr lang="en-GB"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26956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502" y="782437"/>
            <a:ext cx="10515600" cy="4351338"/>
          </a:xfrm>
        </p:spPr>
        <p:txBody>
          <a:bodyPr/>
          <a:lstStyle/>
          <a:p>
            <a:r>
              <a:rPr lang="en-US" altLang="en-US" dirty="0" smtClean="0"/>
              <a:t>Traditional color wheel illustrates relationships between various colors</a:t>
            </a:r>
          </a:p>
          <a:p>
            <a:endParaRPr lang="en-US" altLang="en-US" dirty="0" smtClean="0"/>
          </a:p>
          <a:p>
            <a:r>
              <a:rPr lang="en-US" altLang="en-US" dirty="0" smtClean="0"/>
              <a:t>Color blind confuses red/green – sees mainly in shades of blue and yellow</a:t>
            </a:r>
          </a:p>
          <a:p>
            <a:endParaRPr lang="en-US" altLang="en-US" dirty="0" smtClean="0"/>
          </a:p>
          <a:p>
            <a:r>
              <a:rPr lang="en-US" altLang="en-US" dirty="0" smtClean="0"/>
              <a:t>Do not juxtapose complementary colors - red/green for example, eyes cannot focus on both at same time and thus creates vibration between the two</a:t>
            </a:r>
          </a:p>
          <a:p>
            <a:endParaRPr lang="en-US" dirty="0"/>
          </a:p>
        </p:txBody>
      </p:sp>
    </p:spTree>
    <p:extLst>
      <p:ext uri="{BB962C8B-B14F-4D97-AF65-F5344CB8AC3E}">
        <p14:creationId xmlns:p14="http://schemas.microsoft.com/office/powerpoint/2010/main" val="3468984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eaLnBrk="1" hangingPunct="1"/>
            <a:r>
              <a:rPr lang="en-US" altLang="en-US" smtClean="0"/>
              <a:t>Complementary Colors</a:t>
            </a:r>
          </a:p>
        </p:txBody>
      </p:sp>
      <p:sp>
        <p:nvSpPr>
          <p:cNvPr id="3" name="Content Placeholder 3"/>
          <p:cNvSpPr>
            <a:spLocks noGrp="1"/>
          </p:cNvSpPr>
          <p:nvPr>
            <p:ph sz="quarter" idx="4294967295"/>
          </p:nvPr>
        </p:nvSpPr>
        <p:spPr>
          <a:xfrm>
            <a:off x="4632325" y="1216025"/>
            <a:ext cx="4041775" cy="5108575"/>
          </a:xfrm>
          <a:prstGeom prst="rect">
            <a:avLst/>
          </a:prstGeom>
        </p:spPr>
        <p:txBody>
          <a:bodyPr>
            <a:normAutofit fontScale="77500" lnSpcReduction="20000"/>
          </a:bodyPr>
          <a:lstStyle/>
          <a:p>
            <a:pPr marL="274320" indent="-274320" eaLnBrk="1" fontAlgn="auto" hangingPunct="1">
              <a:spcAft>
                <a:spcPts val="0"/>
              </a:spcAft>
              <a:buFont typeface="Wingdings 3"/>
              <a:buChar char=""/>
              <a:defRPr/>
            </a:pPr>
            <a:r>
              <a:rPr lang="en-US" dirty="0" smtClean="0"/>
              <a:t>Pick a color on the color wheel then draw a straight line across the color wheel, this is the color’s complement. These colors are basically opposites. On the wheel we started with yellow and its complement or opposite is violet. The complementary colors are used to offset the main color and are thought to complete each other.</a:t>
            </a:r>
          </a:p>
          <a:p>
            <a:pPr marL="274320" indent="-274320" eaLnBrk="1" fontAlgn="auto" hangingPunct="1">
              <a:spcAft>
                <a:spcPts val="0"/>
              </a:spcAft>
              <a:buFont typeface="Wingdings 3"/>
              <a:buChar char=""/>
              <a:defRPr/>
            </a:pPr>
            <a:r>
              <a:rPr lang="en-US" dirty="0" smtClean="0"/>
              <a:t>There are also split complementary colors which means that once you pick the complimentary you choose one of the colors next to it giving it a more subtle look.</a:t>
            </a:r>
            <a:endParaRPr lang="en-US" dirty="0"/>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149350" y="2354263"/>
            <a:ext cx="2657475" cy="2667000"/>
          </a:xfrm>
          <a:noFill/>
        </p:spPr>
      </p:pic>
    </p:spTree>
    <p:extLst>
      <p:ext uri="{BB962C8B-B14F-4D97-AF65-F5344CB8AC3E}">
        <p14:creationId xmlns:p14="http://schemas.microsoft.com/office/powerpoint/2010/main" val="1186615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eaLnBrk="1" hangingPunct="1"/>
            <a:r>
              <a:rPr lang="en-US" altLang="en-US" smtClean="0"/>
              <a:t>Analogous Colors</a:t>
            </a:r>
          </a:p>
        </p:txBody>
      </p:sp>
      <p:sp>
        <p:nvSpPr>
          <p:cNvPr id="3" name="Content Placeholder 3"/>
          <p:cNvSpPr>
            <a:spLocks noGrp="1"/>
          </p:cNvSpPr>
          <p:nvPr>
            <p:ph sz="quarter" idx="4294967295"/>
          </p:nvPr>
        </p:nvSpPr>
        <p:spPr>
          <a:xfrm>
            <a:off x="4632325" y="1216025"/>
            <a:ext cx="4041775" cy="5108575"/>
          </a:xfrm>
          <a:prstGeom prst="rect">
            <a:avLst/>
          </a:prstGeom>
        </p:spPr>
        <p:txBody>
          <a:bodyPr>
            <a:normAutofit fontScale="85000" lnSpcReduction="20000"/>
          </a:bodyPr>
          <a:lstStyle/>
          <a:p>
            <a:pPr marL="274320" indent="-274320" eaLnBrk="1" fontAlgn="auto" hangingPunct="1">
              <a:spcAft>
                <a:spcPts val="0"/>
              </a:spcAft>
              <a:buFont typeface="Wingdings 3"/>
              <a:buChar char=""/>
              <a:defRPr/>
            </a:pPr>
            <a:r>
              <a:rPr lang="en-US" dirty="0" smtClean="0"/>
              <a:t>This is when you choose a color on the color wheel that is next to the color you are choosing. If we choose yellow the analogous colors would be yellow green and yellow orange. This type of color choice is great when you don’t want to match the exact color or if you want to use your art work and/or accessories to create the dramatic colors in the room highlighting the art. </a:t>
            </a:r>
          </a:p>
          <a:p>
            <a:pPr marL="274320" indent="-274320" eaLnBrk="1" fontAlgn="auto" hangingPunct="1">
              <a:spcAft>
                <a:spcPts val="0"/>
              </a:spcAft>
              <a:buFont typeface="Wingdings 3"/>
              <a:buChar char=""/>
              <a:defRPr/>
            </a:pPr>
            <a:r>
              <a:rPr lang="en-US" dirty="0" smtClean="0"/>
              <a:t>Quite often neutrals are used when highlighting the art work such as white, off whites, grays and browns, even black.</a:t>
            </a:r>
            <a:endParaRPr lang="en-US" dirty="0"/>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149350" y="2354263"/>
            <a:ext cx="2657475" cy="2667000"/>
          </a:xfrm>
          <a:noFill/>
        </p:spPr>
      </p:pic>
    </p:spTree>
    <p:extLst>
      <p:ext uri="{BB962C8B-B14F-4D97-AF65-F5344CB8AC3E}">
        <p14:creationId xmlns:p14="http://schemas.microsoft.com/office/powerpoint/2010/main" val="3702950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eaLnBrk="1" hangingPunct="1"/>
            <a:r>
              <a:rPr lang="en-US" altLang="en-US" smtClean="0"/>
              <a:t>Triad Colors</a:t>
            </a:r>
          </a:p>
        </p:txBody>
      </p:sp>
      <p:sp>
        <p:nvSpPr>
          <p:cNvPr id="3" name="Content Placeholder 3"/>
          <p:cNvSpPr>
            <a:spLocks noGrp="1"/>
          </p:cNvSpPr>
          <p:nvPr>
            <p:ph sz="quarter" idx="4294967295"/>
          </p:nvPr>
        </p:nvSpPr>
        <p:spPr>
          <a:xfrm>
            <a:off x="4632325" y="1216025"/>
            <a:ext cx="4041775" cy="5108575"/>
          </a:xfrm>
          <a:prstGeom prst="rect">
            <a:avLst/>
          </a:prstGeom>
        </p:spPr>
        <p:txBody>
          <a:bodyPr>
            <a:normAutofit fontScale="92500" lnSpcReduction="20000"/>
          </a:bodyPr>
          <a:lstStyle/>
          <a:p>
            <a:pPr marL="274320" indent="-274320" eaLnBrk="1" fontAlgn="auto" hangingPunct="1">
              <a:spcAft>
                <a:spcPts val="0"/>
              </a:spcAft>
              <a:buFont typeface="Wingdings 3"/>
              <a:buChar char=""/>
              <a:defRPr/>
            </a:pPr>
            <a:r>
              <a:rPr lang="en-US" dirty="0" smtClean="0"/>
              <a:t>Choose a color on the color wheel then draw an equilateral triangle to find the two other colors. You will notice that each color has 3 colors between them to form the triangle. Let’s choose violet, the other two colors will be orange and green. These colors would be the secondary colors. The approach organizes the colors in terms of purity but can be a little more difficult to work with.</a:t>
            </a:r>
            <a:endParaRPr lang="en-US" dirty="0"/>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149350" y="2354263"/>
            <a:ext cx="2657475" cy="2667000"/>
          </a:xfrm>
          <a:noFill/>
        </p:spPr>
      </p:pic>
    </p:spTree>
    <p:extLst>
      <p:ext uri="{BB962C8B-B14F-4D97-AF65-F5344CB8AC3E}">
        <p14:creationId xmlns:p14="http://schemas.microsoft.com/office/powerpoint/2010/main" val="2177902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eaLnBrk="1" hangingPunct="1"/>
            <a:r>
              <a:rPr lang="en-US" altLang="en-US" smtClean="0"/>
              <a:t>Color</a:t>
            </a:r>
          </a:p>
        </p:txBody>
      </p:sp>
      <p:sp>
        <p:nvSpPr>
          <p:cNvPr id="3" name="Content Placeholder 3"/>
          <p:cNvSpPr>
            <a:spLocks noGrp="1"/>
          </p:cNvSpPr>
          <p:nvPr>
            <p:ph sz="quarter" idx="4294967295"/>
          </p:nvPr>
        </p:nvSpPr>
        <p:spPr>
          <a:xfrm>
            <a:off x="4632325" y="1216025"/>
            <a:ext cx="4041775" cy="4937125"/>
          </a:xfrm>
          <a:prstGeom prst="rect">
            <a:avLst/>
          </a:prstGeom>
        </p:spPr>
        <p:txBody>
          <a:bodyPr/>
          <a:lstStyle/>
          <a:p>
            <a:pPr eaLnBrk="1" hangingPunct="1"/>
            <a:r>
              <a:rPr lang="en-US" altLang="en-US" smtClean="0"/>
              <a:t>This packaging uses the colors </a:t>
            </a:r>
            <a:r>
              <a:rPr lang="en-US" altLang="en-US" b="1" smtClean="0"/>
              <a:t>orange and green, two pieces of a triad (purple would be the other one)</a:t>
            </a:r>
            <a:r>
              <a:rPr lang="en-US" altLang="en-US" smtClean="0"/>
              <a:t>. This produces an interesting and often unexplored combination; it’s not quite a complimentary, but the colors still go well together.</a:t>
            </a:r>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573088" y="2516188"/>
            <a:ext cx="3810000" cy="2343150"/>
          </a:xfrm>
          <a:noFill/>
        </p:spPr>
      </p:pic>
    </p:spTree>
    <p:extLst>
      <p:ext uri="{BB962C8B-B14F-4D97-AF65-F5344CB8AC3E}">
        <p14:creationId xmlns:p14="http://schemas.microsoft.com/office/powerpoint/2010/main" val="3339659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1600200"/>
            <a:ext cx="8229600" cy="516120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smtClean="0"/>
              <a:t>Be inspired by art and nature</a:t>
            </a:r>
          </a:p>
          <a:p>
            <a:r>
              <a:rPr lang="en-US" altLang="en-US" dirty="0" smtClean="0"/>
              <a:t>Explore color palettes of templates</a:t>
            </a:r>
          </a:p>
          <a:p>
            <a:r>
              <a:rPr lang="en-US" altLang="en-US" dirty="0" smtClean="0"/>
              <a:t>Use psychological associations (color and mood/meaning)</a:t>
            </a:r>
          </a:p>
          <a:p>
            <a:pPr lvl="1"/>
            <a:r>
              <a:rPr lang="en-US" altLang="en-US" dirty="0" smtClean="0">
                <a:solidFill>
                  <a:srgbClr val="FF0000"/>
                </a:solidFill>
              </a:rPr>
              <a:t>Red</a:t>
            </a:r>
            <a:r>
              <a:rPr lang="en-US" altLang="en-US" dirty="0" smtClean="0"/>
              <a:t>: passion, bloodshed, power, zeal</a:t>
            </a:r>
          </a:p>
          <a:p>
            <a:pPr lvl="1"/>
            <a:r>
              <a:rPr lang="en-US" altLang="en-US" dirty="0" smtClean="0">
                <a:solidFill>
                  <a:srgbClr val="0000FF"/>
                </a:solidFill>
              </a:rPr>
              <a:t>Blue:</a:t>
            </a:r>
            <a:r>
              <a:rPr lang="en-US" altLang="en-US" dirty="0" smtClean="0"/>
              <a:t> serenity, tranquility</a:t>
            </a:r>
          </a:p>
          <a:p>
            <a:pPr lvl="1"/>
            <a:r>
              <a:rPr lang="en-US" altLang="en-US" dirty="0" smtClean="0">
                <a:solidFill>
                  <a:srgbClr val="00CC00"/>
                </a:solidFill>
              </a:rPr>
              <a:t>Green</a:t>
            </a:r>
            <a:r>
              <a:rPr lang="en-US" altLang="en-US" dirty="0" smtClean="0"/>
              <a:t>: growth, hope, disease, terror</a:t>
            </a:r>
          </a:p>
          <a:p>
            <a:pPr marL="457200" lvl="1" indent="0">
              <a:buNone/>
            </a:pPr>
            <a:endParaRPr lang="en-US" altLang="en-US" dirty="0" smtClean="0"/>
          </a:p>
          <a:p>
            <a:r>
              <a:rPr lang="en-US" altLang="en-US" dirty="0" smtClean="0"/>
              <a:t>Warm colors of red/orange/yellow are active and signify advance</a:t>
            </a:r>
          </a:p>
          <a:p>
            <a:r>
              <a:rPr lang="en-US" altLang="en-US" dirty="0" smtClean="0"/>
              <a:t>Cool colors of green/blue/purple/ recede and signify calmness</a:t>
            </a:r>
          </a:p>
          <a:p>
            <a:r>
              <a:rPr lang="en-US" altLang="en-US" dirty="0" smtClean="0"/>
              <a:t>-- cultural differences – death signified by black in USA – in china red is used to signify death</a:t>
            </a:r>
          </a:p>
          <a:p>
            <a:endParaRPr lang="en-US" altLang="en-US" dirty="0" smtClean="0"/>
          </a:p>
          <a:p>
            <a:endParaRPr lang="en-US" altLang="en-US" dirty="0"/>
          </a:p>
        </p:txBody>
      </p:sp>
      <p:sp>
        <p:nvSpPr>
          <p:cNvPr id="3" name="WordArt 3"/>
          <p:cNvSpPr>
            <a:spLocks noChangeArrowheads="1" noChangeShapeType="1" noTextEdit="1"/>
          </p:cNvSpPr>
          <p:nvPr/>
        </p:nvSpPr>
        <p:spPr bwMode="auto">
          <a:xfrm>
            <a:off x="1828800" y="533400"/>
            <a:ext cx="551497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panose="020B0A04020102020204" pitchFamily="34" charset="0"/>
              </a:rPr>
              <a:t>How to Choose Colors</a:t>
            </a:r>
          </a:p>
        </p:txBody>
      </p:sp>
    </p:spTree>
    <p:extLst>
      <p:ext uri="{BB962C8B-B14F-4D97-AF65-F5344CB8AC3E}">
        <p14:creationId xmlns:p14="http://schemas.microsoft.com/office/powerpoint/2010/main" val="2154457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406400" y="228600"/>
            <a:ext cx="7772400" cy="1143000"/>
          </a:xfrm>
        </p:spPr>
        <p:txBody>
          <a:bodyPr/>
          <a:lstStyle/>
          <a:p>
            <a:r>
              <a:rPr lang="en-US" altLang="en-US" smtClean="0"/>
              <a:t>Color Associations</a:t>
            </a:r>
            <a:endParaRPr lang="en-US" altLang="en-US" b="1" smtClean="0"/>
          </a:p>
        </p:txBody>
      </p:sp>
      <p:sp>
        <p:nvSpPr>
          <p:cNvPr id="3" name="Rectangle 3"/>
          <p:cNvSpPr txBox="1">
            <a:spLocks noChangeArrowheads="1"/>
          </p:cNvSpPr>
          <p:nvPr/>
        </p:nvSpPr>
        <p:spPr>
          <a:xfrm>
            <a:off x="457200" y="1933575"/>
            <a:ext cx="4114800" cy="4191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altLang="en-US" sz="2400" b="1" smtClean="0"/>
              <a:t>Red</a:t>
            </a:r>
            <a:endParaRPr lang="en-US" altLang="en-US" sz="2400" smtClean="0"/>
          </a:p>
          <a:p>
            <a:pPr marL="457200" lvl="1" indent="0"/>
            <a:r>
              <a:rPr lang="en-US" altLang="en-US" smtClean="0"/>
              <a:t>hot, warning, </a:t>
            </a:r>
          </a:p>
          <a:p>
            <a:pPr marL="457200" lvl="1" indent="0"/>
            <a:r>
              <a:rPr lang="en-US" altLang="en-US" smtClean="0"/>
              <a:t>aggression, love</a:t>
            </a:r>
          </a:p>
          <a:p>
            <a:pPr marL="0" indent="0"/>
            <a:r>
              <a:rPr lang="en-US" altLang="en-US" sz="2400" b="1" smtClean="0"/>
              <a:t>Pink</a:t>
            </a:r>
            <a:endParaRPr lang="en-US" altLang="en-US" sz="2400" smtClean="0"/>
          </a:p>
          <a:p>
            <a:pPr marL="457200" lvl="1" indent="0"/>
            <a:r>
              <a:rPr lang="en-US" altLang="en-US" smtClean="0"/>
              <a:t>female, cute, cotton candy</a:t>
            </a:r>
          </a:p>
          <a:p>
            <a:pPr marL="0" indent="0"/>
            <a:r>
              <a:rPr lang="en-US" altLang="en-US" sz="2400" b="1" smtClean="0"/>
              <a:t>Orange</a:t>
            </a:r>
            <a:endParaRPr lang="en-US" altLang="en-US" sz="2400" smtClean="0"/>
          </a:p>
          <a:p>
            <a:pPr marL="457200" lvl="1" indent="0"/>
            <a:r>
              <a:rPr lang="en-US" altLang="en-US" smtClean="0"/>
              <a:t>autumn, warm, Halloween, Cell phone</a:t>
            </a:r>
            <a:endParaRPr lang="en-US" altLang="en-US"/>
          </a:p>
        </p:txBody>
      </p:sp>
      <p:sp>
        <p:nvSpPr>
          <p:cNvPr id="4" name="Rectangle 4"/>
          <p:cNvSpPr txBox="1">
            <a:spLocks noChangeArrowheads="1"/>
          </p:cNvSpPr>
          <p:nvPr/>
        </p:nvSpPr>
        <p:spPr>
          <a:xfrm>
            <a:off x="4622800" y="1933575"/>
            <a:ext cx="4013200" cy="41719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r>
              <a:rPr lang="en-US" altLang="en-US" sz="2400" b="1" smtClean="0"/>
              <a:t>Yellow</a:t>
            </a:r>
            <a:endParaRPr lang="en-US" altLang="en-US" sz="2400" smtClean="0"/>
          </a:p>
          <a:p>
            <a:pPr marL="457200" lvl="1" indent="0"/>
            <a:r>
              <a:rPr lang="en-US" altLang="en-US" smtClean="0"/>
              <a:t>happy, caution, joy</a:t>
            </a:r>
          </a:p>
          <a:p>
            <a:pPr marL="0" indent="0"/>
            <a:r>
              <a:rPr lang="en-US" altLang="en-US" sz="2400" b="1" smtClean="0"/>
              <a:t>Brown</a:t>
            </a:r>
            <a:endParaRPr lang="en-US" altLang="en-US" sz="2400" smtClean="0"/>
          </a:p>
          <a:p>
            <a:pPr marL="457200" lvl="1" indent="0"/>
            <a:r>
              <a:rPr lang="en-US" altLang="en-US" smtClean="0"/>
              <a:t>warm, fall, dirt, earth</a:t>
            </a:r>
          </a:p>
          <a:p>
            <a:pPr marL="0" indent="0"/>
            <a:r>
              <a:rPr lang="en-US" altLang="en-US" sz="2400" b="1" smtClean="0"/>
              <a:t>Green</a:t>
            </a:r>
            <a:endParaRPr lang="en-US" altLang="en-US" sz="2400" smtClean="0"/>
          </a:p>
          <a:p>
            <a:pPr marL="457200" lvl="1" indent="0"/>
            <a:r>
              <a:rPr lang="en-US" altLang="en-US" smtClean="0"/>
              <a:t>lush, pastoral, envy</a:t>
            </a:r>
          </a:p>
          <a:p>
            <a:pPr marL="0" indent="0"/>
            <a:r>
              <a:rPr lang="en-US" altLang="en-US" sz="2400" b="1" smtClean="0"/>
              <a:t>Purple</a:t>
            </a:r>
            <a:endParaRPr lang="en-US" altLang="en-US" sz="2400" smtClean="0"/>
          </a:p>
          <a:p>
            <a:pPr marL="457200" lvl="1" indent="0"/>
            <a:r>
              <a:rPr lang="en-US" altLang="en-US" smtClean="0"/>
              <a:t>royal, sophisticated, Barney</a:t>
            </a:r>
            <a:endParaRPr lang="en-US" altLang="en-US"/>
          </a:p>
        </p:txBody>
      </p:sp>
      <p:sp>
        <p:nvSpPr>
          <p:cNvPr id="5" name="Text Box 5"/>
          <p:cNvSpPr txBox="1">
            <a:spLocks noChangeArrowheads="1"/>
          </p:cNvSpPr>
          <p:nvPr/>
        </p:nvSpPr>
        <p:spPr bwMode="auto">
          <a:xfrm>
            <a:off x="6019800" y="590550"/>
            <a:ext cx="3124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Lucida Sans Unicode" panose="020B0602030504020204" pitchFamily="34" charset="0"/>
              </a:defRPr>
            </a:lvl1pPr>
            <a:lvl2pPr marL="742950" indent="-285750">
              <a:defRPr sz="2000">
                <a:solidFill>
                  <a:schemeClr val="tx1"/>
                </a:solidFill>
                <a:latin typeface="Lucida Sans Unicode" panose="020B0602030504020204" pitchFamily="34" charset="0"/>
              </a:defRPr>
            </a:lvl2pPr>
            <a:lvl3pPr marL="1143000" indent="-228600">
              <a:defRPr sz="2000">
                <a:solidFill>
                  <a:schemeClr val="tx1"/>
                </a:solidFill>
                <a:latin typeface="Lucida Sans Unicode" panose="020B0602030504020204" pitchFamily="34" charset="0"/>
              </a:defRPr>
            </a:lvl3pPr>
            <a:lvl4pPr marL="1600200" indent="-228600">
              <a:defRPr sz="2000">
                <a:solidFill>
                  <a:schemeClr val="tx1"/>
                </a:solidFill>
                <a:latin typeface="Lucida Sans Unicode" panose="020B0602030504020204" pitchFamily="34" charset="0"/>
              </a:defRPr>
            </a:lvl4pPr>
            <a:lvl5pPr marL="2057400" indent="-228600">
              <a:defRPr sz="2000">
                <a:solidFill>
                  <a:schemeClr val="tx1"/>
                </a:solidFill>
                <a:latin typeface="Lucida Sans Unicode" panose="020B0602030504020204" pitchFamily="34" charset="0"/>
              </a:defRPr>
            </a:lvl5pPr>
            <a:lvl6pPr marL="2514600" indent="-228600" eaLnBrk="0" fontAlgn="base" hangingPunct="0">
              <a:spcBef>
                <a:spcPct val="0"/>
              </a:spcBef>
              <a:spcAft>
                <a:spcPct val="0"/>
              </a:spcAft>
              <a:defRPr sz="2000">
                <a:solidFill>
                  <a:schemeClr val="tx1"/>
                </a:solidFill>
                <a:latin typeface="Lucida Sans Unicode" panose="020B0602030504020204" pitchFamily="34" charset="0"/>
              </a:defRPr>
            </a:lvl6pPr>
            <a:lvl7pPr marL="2971800" indent="-228600" eaLnBrk="0" fontAlgn="base" hangingPunct="0">
              <a:spcBef>
                <a:spcPct val="0"/>
              </a:spcBef>
              <a:spcAft>
                <a:spcPct val="0"/>
              </a:spcAft>
              <a:defRPr sz="2000">
                <a:solidFill>
                  <a:schemeClr val="tx1"/>
                </a:solidFill>
                <a:latin typeface="Lucida Sans Unicode" panose="020B0602030504020204" pitchFamily="34" charset="0"/>
              </a:defRPr>
            </a:lvl7pPr>
            <a:lvl8pPr marL="3429000" indent="-228600" eaLnBrk="0" fontAlgn="base" hangingPunct="0">
              <a:spcBef>
                <a:spcPct val="0"/>
              </a:spcBef>
              <a:spcAft>
                <a:spcPct val="0"/>
              </a:spcAft>
              <a:defRPr sz="2000">
                <a:solidFill>
                  <a:schemeClr val="tx1"/>
                </a:solidFill>
                <a:latin typeface="Lucida Sans Unicode" panose="020B0602030504020204" pitchFamily="34" charset="0"/>
              </a:defRPr>
            </a:lvl8pPr>
            <a:lvl9pPr marL="3886200" indent="-228600" eaLnBrk="0" fontAlgn="base" hangingPunct="0">
              <a:spcBef>
                <a:spcPct val="0"/>
              </a:spcBef>
              <a:spcAft>
                <a:spcPct val="0"/>
              </a:spcAft>
              <a:defRPr sz="2000">
                <a:solidFill>
                  <a:schemeClr val="tx1"/>
                </a:solidFill>
                <a:latin typeface="Lucida Sans Unicode" panose="020B0602030504020204" pitchFamily="34" charset="0"/>
              </a:defRPr>
            </a:lvl9pPr>
          </a:lstStyle>
          <a:p>
            <a:pPr>
              <a:spcBef>
                <a:spcPct val="50000"/>
              </a:spcBef>
            </a:pPr>
            <a:r>
              <a:rPr lang="en-US" altLang="en-US" b="1">
                <a:latin typeface="Arial" panose="020B0604020202020204" pitchFamily="34" charset="0"/>
              </a:rPr>
              <a:t>Culturally specific, contextually specific</a:t>
            </a:r>
          </a:p>
        </p:txBody>
      </p:sp>
    </p:spTree>
    <p:extLst>
      <p:ext uri="{BB962C8B-B14F-4D97-AF65-F5344CB8AC3E}">
        <p14:creationId xmlns:p14="http://schemas.microsoft.com/office/powerpoint/2010/main" val="593098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475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dirty="0" smtClean="0">
                <a:solidFill>
                  <a:srgbClr val="FF0000"/>
                </a:solidFill>
              </a:rPr>
              <a:t>Graphic Design</a:t>
            </a:r>
            <a:endParaRPr lang="en-US" altLang="en-US" dirty="0">
              <a:solidFill>
                <a:srgbClr val="FF0000"/>
              </a:solidFill>
            </a:endParaRPr>
          </a:p>
        </p:txBody>
      </p:sp>
      <p:sp>
        <p:nvSpPr>
          <p:cNvPr id="5" name="Content Placeholder 2"/>
          <p:cNvSpPr txBox="1">
            <a:spLocks/>
          </p:cNvSpPr>
          <p:nvPr/>
        </p:nvSpPr>
        <p:spPr>
          <a:xfrm>
            <a:off x="457200" y="1219200"/>
            <a:ext cx="8229600" cy="21550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smtClean="0"/>
              <a:t>The process and art of combining text and graphics and communicating an effective message in the design of logos, graphics, brochures, newsletters, posters, signs, and any other type of visual communication</a:t>
            </a:r>
          </a:p>
          <a:p>
            <a:endParaRPr lang="en-US" altLang="en-US" dirty="0"/>
          </a:p>
        </p:txBody>
      </p:sp>
      <p:sp>
        <p:nvSpPr>
          <p:cNvPr id="6" name="Title 1"/>
          <p:cNvSpPr>
            <a:spLocks noGrp="1"/>
          </p:cNvSpPr>
          <p:nvPr>
            <p:ph type="title"/>
          </p:nvPr>
        </p:nvSpPr>
        <p:spPr>
          <a:xfrm>
            <a:off x="583842" y="3241183"/>
            <a:ext cx="8229600" cy="990600"/>
          </a:xfrm>
        </p:spPr>
        <p:txBody>
          <a:bodyPr/>
          <a:lstStyle/>
          <a:p>
            <a:pPr eaLnBrk="1" hangingPunct="1"/>
            <a:r>
              <a:rPr lang="en-US" altLang="en-US" dirty="0" smtClean="0">
                <a:solidFill>
                  <a:srgbClr val="FF0000"/>
                </a:solidFill>
              </a:rPr>
              <a:t>Building Blocks of Graphic Design </a:t>
            </a:r>
          </a:p>
        </p:txBody>
      </p:sp>
      <p:sp>
        <p:nvSpPr>
          <p:cNvPr id="7" name="Content Placeholder 2"/>
          <p:cNvSpPr>
            <a:spLocks noGrp="1"/>
          </p:cNvSpPr>
          <p:nvPr>
            <p:ph sz="quarter" idx="1"/>
          </p:nvPr>
        </p:nvSpPr>
        <p:spPr>
          <a:xfrm>
            <a:off x="583842" y="4307984"/>
            <a:ext cx="8229600" cy="1629178"/>
          </a:xfrm>
        </p:spPr>
        <p:txBody>
          <a:bodyPr/>
          <a:lstStyle/>
          <a:p>
            <a:pPr eaLnBrk="1" hangingPunct="1"/>
            <a:r>
              <a:rPr lang="en-US" altLang="en-US" dirty="0" smtClean="0"/>
              <a:t>The five elements of lines, shapes, mass, texture, and color are the building blocks of design for desktop publishers.</a:t>
            </a:r>
          </a:p>
        </p:txBody>
      </p:sp>
    </p:spTree>
    <p:extLst>
      <p:ext uri="{BB962C8B-B14F-4D97-AF65-F5344CB8AC3E}">
        <p14:creationId xmlns:p14="http://schemas.microsoft.com/office/powerpoint/2010/main" val="332379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mtClean="0"/>
              <a:t>Lines</a:t>
            </a:r>
            <a:endParaRPr lang="en-US" altLang="en-US"/>
          </a:p>
        </p:txBody>
      </p:sp>
      <p:sp>
        <p:nvSpPr>
          <p:cNvPr id="5" name="Content Placeholder 2"/>
          <p:cNvSpPr txBox="1">
            <a:spLocks/>
          </p:cNvSpPr>
          <p:nvPr/>
        </p:nvSpPr>
        <p:spPr>
          <a:xfrm>
            <a:off x="457200" y="1219200"/>
            <a:ext cx="8229600" cy="2743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mtClean="0"/>
              <a:t>Sometimes a designer uses a line alone to divide or unite elements on a page. </a:t>
            </a:r>
          </a:p>
          <a:p>
            <a:r>
              <a:rPr lang="en-US" altLang="en-US" smtClean="0"/>
              <a:t>Lines can denote direction of movement (as in diagonal lines and arrows) or provide an anchor to hold elements on a page (such as lines at the top, bottom, or sides of a page). </a:t>
            </a:r>
          </a:p>
          <a:p>
            <a:endParaRPr lang="en-US" altLang="en-US" smtClean="0"/>
          </a:p>
          <a:p>
            <a:endParaRPr lang="en-US" altLang="en-US" dirty="0"/>
          </a:p>
        </p:txBody>
      </p:sp>
    </p:spTree>
    <p:extLst>
      <p:ext uri="{BB962C8B-B14F-4D97-AF65-F5344CB8AC3E}">
        <p14:creationId xmlns:p14="http://schemas.microsoft.com/office/powerpoint/2010/main" val="1397986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52400"/>
            <a:ext cx="8229600" cy="990600"/>
          </a:xfrm>
        </p:spPr>
        <p:txBody>
          <a:bodyPr/>
          <a:lstStyle/>
          <a:p>
            <a:pPr eaLnBrk="1" hangingPunct="1"/>
            <a:r>
              <a:rPr lang="en-US" altLang="en-US" smtClean="0"/>
              <a:t>Texture</a:t>
            </a:r>
          </a:p>
        </p:txBody>
      </p:sp>
      <p:sp>
        <p:nvSpPr>
          <p:cNvPr id="5" name="Content Placeholder 2"/>
          <p:cNvSpPr>
            <a:spLocks noGrp="1"/>
          </p:cNvSpPr>
          <p:nvPr>
            <p:ph sz="quarter" idx="1"/>
          </p:nvPr>
        </p:nvSpPr>
        <p:spPr>
          <a:xfrm>
            <a:off x="457200" y="1219200"/>
            <a:ext cx="8229600" cy="4937125"/>
          </a:xfrm>
        </p:spPr>
        <p:txBody>
          <a:bodyPr/>
          <a:lstStyle/>
          <a:p>
            <a:pPr eaLnBrk="1" hangingPunct="1"/>
            <a:r>
              <a:rPr lang="en-US" altLang="en-US" smtClean="0"/>
              <a:t>For desktop publishing, actual texture is the feel of the paper. </a:t>
            </a:r>
          </a:p>
          <a:p>
            <a:pPr eaLnBrk="1" hangingPunct="1"/>
            <a:r>
              <a:rPr lang="en-US" altLang="en-US" smtClean="0"/>
              <a:t>Is it smooth to the touch or rough? </a:t>
            </a:r>
          </a:p>
          <a:p>
            <a:pPr eaLnBrk="1" hangingPunct="1"/>
            <a:r>
              <a:rPr lang="en-US" altLang="en-US" smtClean="0"/>
              <a:t>Textures can also be visual. On the Web, especially, backgrounds that simulate familiar fabrics, stone, and other textures are common</a:t>
            </a:r>
          </a:p>
        </p:txBody>
      </p:sp>
    </p:spTree>
    <p:extLst>
      <p:ext uri="{BB962C8B-B14F-4D97-AF65-F5344CB8AC3E}">
        <p14:creationId xmlns:p14="http://schemas.microsoft.com/office/powerpoint/2010/main" val="224082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eaLnBrk="1" hangingPunct="1"/>
            <a:r>
              <a:rPr lang="en-US" altLang="en-US" smtClean="0"/>
              <a:t>Texture</a:t>
            </a:r>
          </a:p>
        </p:txBody>
      </p:sp>
      <p:sp>
        <p:nvSpPr>
          <p:cNvPr id="3" name="Content Placeholder 3"/>
          <p:cNvSpPr>
            <a:spLocks noGrp="1"/>
          </p:cNvSpPr>
          <p:nvPr>
            <p:ph sz="quarter" idx="4294967295"/>
          </p:nvPr>
        </p:nvSpPr>
        <p:spPr>
          <a:xfrm>
            <a:off x="4632325" y="1216025"/>
            <a:ext cx="4041775" cy="4937125"/>
          </a:xfrm>
          <a:prstGeom prst="rect">
            <a:avLst/>
          </a:prstGeom>
        </p:spPr>
        <p:txBody>
          <a:bodyPr/>
          <a:lstStyle/>
          <a:p>
            <a:pPr eaLnBrk="1" hangingPunct="1"/>
            <a:r>
              <a:rPr lang="en-US" altLang="en-US" smtClean="0"/>
              <a:t>Free People integrates the </a:t>
            </a:r>
            <a:r>
              <a:rPr lang="en-US" altLang="en-US" b="1" smtClean="0"/>
              <a:t>unique textures and patterns of its textiles</a:t>
            </a:r>
            <a:r>
              <a:rPr lang="en-US" altLang="en-US" smtClean="0"/>
              <a:t>, so the design not only is a great example of texture, it’s also an excellent use of </a:t>
            </a:r>
            <a:r>
              <a:rPr lang="en-US" altLang="en-US" b="1" smtClean="0"/>
              <a:t>incorporating the product into the design</a:t>
            </a:r>
            <a:r>
              <a:rPr lang="en-US" altLang="en-US" smtClean="0"/>
              <a:t>. The textures used in this site give it a very earthy, down-home, yet semi-exotic feeling.</a:t>
            </a:r>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457200" y="2540000"/>
            <a:ext cx="4041775" cy="2295525"/>
          </a:xfrm>
          <a:noFill/>
        </p:spPr>
      </p:pic>
    </p:spTree>
    <p:extLst>
      <p:ext uri="{BB962C8B-B14F-4D97-AF65-F5344CB8AC3E}">
        <p14:creationId xmlns:p14="http://schemas.microsoft.com/office/powerpoint/2010/main" val="141572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eaLnBrk="1" hangingPunct="1"/>
            <a:r>
              <a:rPr lang="en-US" altLang="en-US" smtClean="0"/>
              <a:t>Color</a:t>
            </a:r>
          </a:p>
        </p:txBody>
      </p:sp>
      <p:sp>
        <p:nvSpPr>
          <p:cNvPr id="3" name="Content Placeholder 2"/>
          <p:cNvSpPr>
            <a:spLocks noGrp="1"/>
          </p:cNvSpPr>
          <p:nvPr>
            <p:ph sz="quarter" idx="1"/>
          </p:nvPr>
        </p:nvSpPr>
        <p:spPr>
          <a:xfrm>
            <a:off x="457200" y="1219200"/>
            <a:ext cx="8229600" cy="4937125"/>
          </a:xfrm>
        </p:spPr>
        <p:txBody>
          <a:bodyPr/>
          <a:lstStyle/>
          <a:p>
            <a:pPr eaLnBrk="1" hangingPunct="1"/>
            <a:r>
              <a:rPr lang="en-US" altLang="en-US" smtClean="0"/>
              <a:t>Color can be used to ellicit specific emotions and reactions. </a:t>
            </a:r>
          </a:p>
          <a:p>
            <a:pPr eaLnBrk="1" hangingPunct="1"/>
            <a:r>
              <a:rPr lang="en-US" altLang="en-US" smtClean="0"/>
              <a:t>Red is typically thought of as an attention-grabbing, hot color. </a:t>
            </a:r>
          </a:p>
          <a:p>
            <a:pPr eaLnBrk="1" hangingPunct="1"/>
            <a:r>
              <a:rPr lang="en-US" altLang="en-US" smtClean="0"/>
              <a:t>Blues are more calming or convey stability. Some color combinations are used to create a specific identity (corporate colors, school colors) or may be used in conjunction with texture to simulate the look of other objects (the look of plain paper wrapping or neon lights, for example). </a:t>
            </a:r>
          </a:p>
          <a:p>
            <a:pPr eaLnBrk="1" hangingPunct="1"/>
            <a:r>
              <a:rPr lang="en-US" altLang="en-US" smtClean="0"/>
              <a:t>Color may provide cues for the reader.</a:t>
            </a:r>
          </a:p>
        </p:txBody>
      </p:sp>
    </p:spTree>
    <p:extLst>
      <p:ext uri="{BB962C8B-B14F-4D97-AF65-F5344CB8AC3E}">
        <p14:creationId xmlns:p14="http://schemas.microsoft.com/office/powerpoint/2010/main" val="1583028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Grp="1" noChangeArrowheads="1"/>
          </p:cNvSpPr>
          <p:nvPr>
            <p:ph type="title"/>
          </p:nvPr>
        </p:nvSpPr>
        <p:spPr>
          <a:xfrm>
            <a:off x="279400" y="177800"/>
            <a:ext cx="8564563" cy="403225"/>
          </a:xfrm>
        </p:spPr>
        <p:txBody>
          <a:bodyPr>
            <a:normAutofit fontScale="90000"/>
          </a:bodyPr>
          <a:lstStyle/>
          <a:p>
            <a:pPr eaLnBrk="1" hangingPunct="1"/>
            <a:r>
              <a:rPr lang="en-US" altLang="en-US" dirty="0" smtClean="0"/>
              <a:t>Color definitions</a:t>
            </a:r>
          </a:p>
        </p:txBody>
      </p:sp>
      <p:sp>
        <p:nvSpPr>
          <p:cNvPr id="9" name="Rectangle 5"/>
          <p:cNvSpPr txBox="1">
            <a:spLocks noChangeArrowheads="1"/>
          </p:cNvSpPr>
          <p:nvPr/>
        </p:nvSpPr>
        <p:spPr bwMode="auto">
          <a:xfrm>
            <a:off x="311150" y="1201738"/>
            <a:ext cx="8528050" cy="4818062"/>
          </a:xfrm>
          <a:prstGeom prst="rect">
            <a:avLst/>
          </a:prstGeo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mtClean="0">
                <a:solidFill>
                  <a:srgbClr val="FF6600"/>
                </a:solidFill>
              </a:rPr>
              <a:t>Hue</a:t>
            </a:r>
            <a:r>
              <a:rPr lang="en-US" altLang="en-US" smtClean="0"/>
              <a:t> is another word for color.</a:t>
            </a:r>
          </a:p>
          <a:p>
            <a:r>
              <a:rPr lang="en-US" altLang="en-US" smtClean="0">
                <a:solidFill>
                  <a:srgbClr val="FF6600"/>
                </a:solidFill>
              </a:rPr>
              <a:t>Chroma</a:t>
            </a:r>
            <a:r>
              <a:rPr lang="en-US" altLang="en-US" smtClean="0"/>
              <a:t> is the intensity or purity of color.</a:t>
            </a:r>
          </a:p>
          <a:p>
            <a:r>
              <a:rPr lang="en-US" altLang="en-US" smtClean="0">
                <a:solidFill>
                  <a:srgbClr val="FF6600"/>
                </a:solidFill>
              </a:rPr>
              <a:t>Tint</a:t>
            </a:r>
            <a:r>
              <a:rPr lang="en-US" altLang="en-US" smtClean="0"/>
              <a:t> is a color mixed with white.</a:t>
            </a:r>
          </a:p>
          <a:p>
            <a:r>
              <a:rPr lang="en-US" altLang="en-US" smtClean="0">
                <a:solidFill>
                  <a:srgbClr val="FF6600"/>
                </a:solidFill>
              </a:rPr>
              <a:t>Tone</a:t>
            </a:r>
            <a:r>
              <a:rPr lang="en-US" altLang="en-US" smtClean="0"/>
              <a:t> is a color mixed with gray.</a:t>
            </a:r>
          </a:p>
          <a:p>
            <a:r>
              <a:rPr lang="en-US" altLang="en-US" smtClean="0">
                <a:solidFill>
                  <a:srgbClr val="FF6600"/>
                </a:solidFill>
              </a:rPr>
              <a:t>Shade</a:t>
            </a:r>
            <a:r>
              <a:rPr lang="en-US" altLang="en-US" smtClean="0"/>
              <a:t> is a color mixed with black.</a:t>
            </a:r>
            <a:endParaRPr lang="en-US" altLang="en-US" dirty="0"/>
          </a:p>
        </p:txBody>
      </p:sp>
    </p:spTree>
    <p:extLst>
      <p:ext uri="{BB962C8B-B14F-4D97-AF65-F5344CB8AC3E}">
        <p14:creationId xmlns:p14="http://schemas.microsoft.com/office/powerpoint/2010/main" val="222901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eaLnBrk="1" hangingPunct="1"/>
            <a:r>
              <a:rPr lang="en-US" altLang="en-US" smtClean="0"/>
              <a:t>Color</a:t>
            </a:r>
          </a:p>
        </p:txBody>
      </p:sp>
      <p:sp>
        <p:nvSpPr>
          <p:cNvPr id="3" name="Content Placeholder 2"/>
          <p:cNvSpPr>
            <a:spLocks noGrp="1"/>
          </p:cNvSpPr>
          <p:nvPr>
            <p:ph sz="quarter" idx="1"/>
          </p:nvPr>
        </p:nvSpPr>
        <p:spPr>
          <a:xfrm>
            <a:off x="457200" y="1219200"/>
            <a:ext cx="8229600" cy="4937125"/>
          </a:xfrm>
        </p:spPr>
        <p:txBody>
          <a:bodyPr/>
          <a:lstStyle/>
          <a:p>
            <a:pPr eaLnBrk="1" hangingPunct="1"/>
            <a:r>
              <a:rPr lang="en-US" altLang="en-US" smtClean="0"/>
              <a:t>Color holds the most critical appeal to emotions out of all the elements of design!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3048000"/>
            <a:ext cx="265747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108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228600" y="1524000"/>
            <a:ext cx="89154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latin typeface="Arial" panose="020B0604020202020204" pitchFamily="34" charset="0"/>
              </a:rPr>
              <a:t>Grey scale</a:t>
            </a:r>
            <a:r>
              <a:rPr lang="en-US" altLang="en-US" sz="2400">
                <a:latin typeface="Arial" panose="020B0604020202020204" pitchFamily="34" charset="0"/>
              </a:rPr>
              <a:t>: Black, grey, white</a:t>
            </a:r>
          </a:p>
          <a:p>
            <a:pPr>
              <a:spcBef>
                <a:spcPct val="50000"/>
              </a:spcBef>
            </a:pPr>
            <a:r>
              <a:rPr lang="en-US" altLang="en-US" sz="2400" b="1">
                <a:latin typeface="Arial" panose="020B0604020202020204" pitchFamily="34" charset="0"/>
              </a:rPr>
              <a:t>Monochromatic</a:t>
            </a:r>
            <a:r>
              <a:rPr lang="en-US" altLang="en-US" sz="2400">
                <a:latin typeface="Arial" panose="020B0604020202020204" pitchFamily="34" charset="0"/>
              </a:rPr>
              <a:t>: different tints (added white) or shades (added black) of same color</a:t>
            </a:r>
          </a:p>
          <a:p>
            <a:pPr>
              <a:spcBef>
                <a:spcPct val="50000"/>
              </a:spcBef>
            </a:pPr>
            <a:r>
              <a:rPr lang="en-US" altLang="en-US" sz="2400" b="1">
                <a:latin typeface="Arial" panose="020B0604020202020204" pitchFamily="34" charset="0"/>
              </a:rPr>
              <a:t>Complementary</a:t>
            </a:r>
            <a:r>
              <a:rPr lang="en-US" altLang="en-US" sz="2400">
                <a:latin typeface="Arial" panose="020B0604020202020204" pitchFamily="34" charset="0"/>
              </a:rPr>
              <a:t>: directly opposite on color wheel (e.g. red-green, yellow,-violet, orange-blue)</a:t>
            </a:r>
          </a:p>
          <a:p>
            <a:pPr>
              <a:spcBef>
                <a:spcPct val="50000"/>
              </a:spcBef>
            </a:pPr>
            <a:r>
              <a:rPr lang="en-US" altLang="en-US" sz="2400" b="1">
                <a:latin typeface="Arial" panose="020B0604020202020204" pitchFamily="34" charset="0"/>
              </a:rPr>
              <a:t>Primary</a:t>
            </a:r>
            <a:r>
              <a:rPr lang="en-US" altLang="en-US" sz="2400">
                <a:latin typeface="Arial" panose="020B0604020202020204" pitchFamily="34" charset="0"/>
              </a:rPr>
              <a:t>: red, blue, yellow</a:t>
            </a:r>
          </a:p>
          <a:p>
            <a:pPr>
              <a:spcBef>
                <a:spcPct val="50000"/>
              </a:spcBef>
            </a:pPr>
            <a:r>
              <a:rPr lang="en-US" altLang="en-US" sz="2400" b="1">
                <a:latin typeface="Arial" panose="020B0604020202020204" pitchFamily="34" charset="0"/>
              </a:rPr>
              <a:t>Secondary</a:t>
            </a:r>
            <a:r>
              <a:rPr lang="en-US" altLang="en-US" sz="2400">
                <a:latin typeface="Arial" panose="020B0604020202020204" pitchFamily="34" charset="0"/>
              </a:rPr>
              <a:t>: purple, green, orange</a:t>
            </a:r>
          </a:p>
        </p:txBody>
      </p:sp>
      <p:sp>
        <p:nvSpPr>
          <p:cNvPr id="5" name="WordArt 3"/>
          <p:cNvSpPr>
            <a:spLocks noChangeArrowheads="1" noChangeShapeType="1" noTextEdit="1"/>
          </p:cNvSpPr>
          <p:nvPr/>
        </p:nvSpPr>
        <p:spPr bwMode="auto">
          <a:xfrm>
            <a:off x="2667000" y="457200"/>
            <a:ext cx="3752850"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panose="020B0A04020102020204" pitchFamily="34" charset="0"/>
              </a:rPr>
              <a:t>Color Schemes</a:t>
            </a:r>
          </a:p>
        </p:txBody>
      </p:sp>
      <p:pic>
        <p:nvPicPr>
          <p:cNvPr id="6" name="Picture 4" descr="Fig4_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105400" y="3810000"/>
            <a:ext cx="2805113" cy="281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719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942</Words>
  <Application>Microsoft Office PowerPoint</Application>
  <PresentationFormat>Widescreen</PresentationFormat>
  <Paragraphs>76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Calibri</vt:lpstr>
      <vt:lpstr>Calibri Light</vt:lpstr>
      <vt:lpstr>Wingdings 3</vt:lpstr>
      <vt:lpstr>Office Theme</vt:lpstr>
      <vt:lpstr>Line, colour, texture &amp; value (Principles of Graphic Design- the Basics)</vt:lpstr>
      <vt:lpstr>Building Blocks of Graphic Design </vt:lpstr>
      <vt:lpstr>PowerPoint Presentation</vt:lpstr>
      <vt:lpstr>Texture</vt:lpstr>
      <vt:lpstr>Texture</vt:lpstr>
      <vt:lpstr>Color</vt:lpstr>
      <vt:lpstr>Color definitions</vt:lpstr>
      <vt:lpstr>Color</vt:lpstr>
      <vt:lpstr>PowerPoint Presentation</vt:lpstr>
      <vt:lpstr>PowerPoint Presentation</vt:lpstr>
      <vt:lpstr>Complementary Colors</vt:lpstr>
      <vt:lpstr>Analogous Colors</vt:lpstr>
      <vt:lpstr>Triad Colors</vt:lpstr>
      <vt:lpstr>Color</vt:lpstr>
      <vt:lpstr>PowerPoint Presentation</vt:lpstr>
      <vt:lpstr>Color Associations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 colour, texture &amp; value (Principles of Graphic Design- the Basics)</dc:title>
  <dc:creator>Ridha Bin Omar</dc:creator>
  <cp:lastModifiedBy>Ridha Bin Omar</cp:lastModifiedBy>
  <cp:revision>6</cp:revision>
  <dcterms:created xsi:type="dcterms:W3CDTF">2016-07-18T03:50:50Z</dcterms:created>
  <dcterms:modified xsi:type="dcterms:W3CDTF">2016-07-18T05:11:48Z</dcterms:modified>
</cp:coreProperties>
</file>