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60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E83BE35-1844-432E-B3CB-EC68F17E6842}" type="datetimeFigureOut">
              <a:rPr lang="en-US" smtClean="0"/>
              <a:t>8/19/2009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2CF26A7-CE38-4B40-B8CC-89473D79717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C:\Documents and Settings\ridha\Desktop\see_throughHead.jpg"/>
          <p:cNvPicPr>
            <a:picLocks noChangeAspect="1" noChangeArrowheads="1"/>
          </p:cNvPicPr>
          <p:nvPr userDrawn="1"/>
        </p:nvPicPr>
        <p:blipFill>
          <a:blip r:embed="rId13" cstate="print"/>
          <a:srcRect/>
          <a:stretch>
            <a:fillRect/>
          </a:stretch>
        </p:blipFill>
        <p:spPr bwMode="auto">
          <a:xfrm>
            <a:off x="7996872" y="0"/>
            <a:ext cx="1147127" cy="1143000"/>
          </a:xfrm>
          <a:prstGeom prst="rect">
            <a:avLst/>
          </a:prstGeom>
          <a:noFill/>
        </p:spPr>
      </p:pic>
      <p:sp>
        <p:nvSpPr>
          <p:cNvPr id="8" name="TextBox 7"/>
          <p:cNvSpPr txBox="1"/>
          <p:nvPr userDrawn="1"/>
        </p:nvSpPr>
        <p:spPr>
          <a:xfrm>
            <a:off x="6629400" y="0"/>
            <a:ext cx="1430328" cy="338554"/>
          </a:xfrm>
          <a:prstGeom prst="rect">
            <a:avLst/>
          </a:prstGeom>
          <a:noFill/>
        </p:spPr>
        <p:txBody>
          <a:bodyPr wrap="none" rtlCol="0">
            <a:spAutoFit/>
          </a:bodyPr>
          <a:lstStyle/>
          <a:p>
            <a:r>
              <a:rPr lang="en-US" sz="1600" b="1" i="1" dirty="0" smtClean="0"/>
              <a:t>CGMB124/224</a:t>
            </a:r>
            <a:endParaRPr lang="en-US" sz="1600" b="1" i="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daphne.palomar.edu/design/align.html" TargetMode="External"/><Relationship Id="rId3" Type="http://schemas.openxmlformats.org/officeDocument/2006/relationships/hyperlink" Target="#anchor1123302"/><Relationship Id="rId7" Type="http://schemas.openxmlformats.org/officeDocument/2006/relationships/hyperlink" Target="http://daphne.palomar.edu/design/simnprox.html#anchor1137411" TargetMode="External"/><Relationship Id="rId2" Type="http://schemas.openxmlformats.org/officeDocument/2006/relationships/hyperlink" Target="http://www.usask.ca/education/coursework/skaalid/theory/gestalt/figround.htm" TargetMode="External"/><Relationship Id="rId1" Type="http://schemas.openxmlformats.org/officeDocument/2006/relationships/slideLayout" Target="../slideLayouts/slideLayout2.xml"/><Relationship Id="rId6" Type="http://schemas.openxmlformats.org/officeDocument/2006/relationships/hyperlink" Target="http://daphne.palomar.edu/design/simnprox.html#anchor1135564" TargetMode="External"/><Relationship Id="rId5" Type="http://schemas.openxmlformats.org/officeDocument/2006/relationships/hyperlink" Target="#anchor1130271"/><Relationship Id="rId4" Type="http://schemas.openxmlformats.org/officeDocument/2006/relationships/hyperlink" Target="#anchor1130271"/></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133600"/>
            <a:ext cx="8839201" cy="2031325"/>
          </a:xfrm>
          <a:prstGeom prst="rect">
            <a:avLst/>
          </a:prstGeom>
          <a:noFill/>
        </p:spPr>
        <p:txBody>
          <a:bodyPr wrap="square" rtlCol="0">
            <a:spAutoFit/>
          </a:bodyPr>
          <a:lstStyle/>
          <a:p>
            <a:pPr algn="ctr"/>
            <a:r>
              <a:rPr lang="en-US" b="1" dirty="0" smtClean="0"/>
              <a:t>GESTALT</a:t>
            </a:r>
          </a:p>
          <a:p>
            <a:endParaRPr lang="en-US" b="1" dirty="0" smtClean="0"/>
          </a:p>
          <a:p>
            <a:pPr algn="just"/>
            <a:r>
              <a:rPr lang="en-US" dirty="0" smtClean="0"/>
              <a:t> Gestalt is a general description for the concepts that make unity and variety possible in design. It is a German word that roughly translates as "whole" or "form." Gestalt theory is involved with visual perception and the psychology of art among other things. It is concerned with the relationship between the parts and the whole of a composition.</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04800"/>
            <a:ext cx="2366995" cy="369332"/>
          </a:xfrm>
          <a:prstGeom prst="rect">
            <a:avLst/>
          </a:prstGeom>
        </p:spPr>
        <p:txBody>
          <a:bodyPr wrap="none">
            <a:spAutoFit/>
          </a:bodyPr>
          <a:lstStyle/>
          <a:p>
            <a:r>
              <a:rPr lang="en-US" b="1" dirty="0" smtClean="0"/>
              <a:t>Gestalt Principle: Area </a:t>
            </a:r>
            <a:endParaRPr lang="en-US" dirty="0"/>
          </a:p>
        </p:txBody>
      </p:sp>
      <p:sp>
        <p:nvSpPr>
          <p:cNvPr id="5" name="Rectangle 4"/>
          <p:cNvSpPr/>
          <p:nvPr/>
        </p:nvSpPr>
        <p:spPr>
          <a:xfrm>
            <a:off x="228600" y="990600"/>
            <a:ext cx="6477000" cy="2308324"/>
          </a:xfrm>
          <a:prstGeom prst="rect">
            <a:avLst/>
          </a:prstGeom>
        </p:spPr>
        <p:txBody>
          <a:bodyPr wrap="square">
            <a:spAutoFit/>
          </a:bodyPr>
          <a:lstStyle/>
          <a:p>
            <a:pPr>
              <a:buFont typeface="Arial" pitchFamily="34" charset="0"/>
              <a:buChar char="•"/>
            </a:pPr>
            <a:r>
              <a:rPr lang="en-US" dirty="0" smtClean="0"/>
              <a:t>The principle of area states that the smaller of two overlapping figures is perceived as figure while the larger is regarded as ground. </a:t>
            </a:r>
          </a:p>
          <a:p>
            <a:pPr>
              <a:buFont typeface="Arial" pitchFamily="34" charset="0"/>
              <a:buChar char="•"/>
            </a:pPr>
            <a:endParaRPr lang="en-US" dirty="0" smtClean="0"/>
          </a:p>
          <a:p>
            <a:pPr>
              <a:buFont typeface="Arial" pitchFamily="34" charset="0"/>
              <a:buChar char="•"/>
            </a:pPr>
            <a:r>
              <a:rPr lang="en-US" dirty="0" smtClean="0"/>
              <a:t>We perceive the smaller square to be a shape on top of the other figure, as opposed to a hole in the larger shape. </a:t>
            </a:r>
          </a:p>
          <a:p>
            <a:pPr>
              <a:buFont typeface="Arial" pitchFamily="34" charset="0"/>
              <a:buChar char="•"/>
            </a:pPr>
            <a:endParaRPr lang="en-US" dirty="0" smtClean="0"/>
          </a:p>
          <a:p>
            <a:pPr>
              <a:buFont typeface="Arial" pitchFamily="34" charset="0"/>
              <a:buChar char="•"/>
            </a:pPr>
            <a:r>
              <a:rPr lang="en-US" dirty="0" smtClean="0"/>
              <a:t>We can reverse this perception by using shading to get our message across, as seen below.</a:t>
            </a:r>
            <a:endParaRPr lang="en-US" dirty="0"/>
          </a:p>
        </p:txBody>
      </p:sp>
      <p:pic>
        <p:nvPicPr>
          <p:cNvPr id="20482" name="Picture 2" descr="Area 1"/>
          <p:cNvPicPr>
            <a:picLocks noChangeAspect="1" noChangeArrowheads="1"/>
          </p:cNvPicPr>
          <p:nvPr/>
        </p:nvPicPr>
        <p:blipFill>
          <a:blip r:embed="rId2" cstate="print"/>
          <a:srcRect/>
          <a:stretch>
            <a:fillRect/>
          </a:stretch>
        </p:blipFill>
        <p:spPr bwMode="auto">
          <a:xfrm>
            <a:off x="7239000" y="1905000"/>
            <a:ext cx="923925" cy="1381126"/>
          </a:xfrm>
          <a:prstGeom prst="rect">
            <a:avLst/>
          </a:prstGeom>
          <a:noFill/>
        </p:spPr>
      </p:pic>
      <p:pic>
        <p:nvPicPr>
          <p:cNvPr id="20484" name="Picture 4" descr="Area 2"/>
          <p:cNvPicPr>
            <a:picLocks noChangeAspect="1" noChangeArrowheads="1"/>
          </p:cNvPicPr>
          <p:nvPr/>
        </p:nvPicPr>
        <p:blipFill>
          <a:blip r:embed="rId3" cstate="print"/>
          <a:srcRect/>
          <a:stretch>
            <a:fillRect/>
          </a:stretch>
        </p:blipFill>
        <p:spPr bwMode="auto">
          <a:xfrm>
            <a:off x="838200" y="3581400"/>
            <a:ext cx="923925" cy="1190625"/>
          </a:xfrm>
          <a:prstGeom prst="rect">
            <a:avLst/>
          </a:prstGeom>
          <a:noFill/>
        </p:spPr>
      </p:pic>
      <p:sp>
        <p:nvSpPr>
          <p:cNvPr id="8" name="TextBox 7"/>
          <p:cNvSpPr txBox="1"/>
          <p:nvPr/>
        </p:nvSpPr>
        <p:spPr>
          <a:xfrm>
            <a:off x="2362200" y="3962400"/>
            <a:ext cx="1872629" cy="369332"/>
          </a:xfrm>
          <a:prstGeom prst="rect">
            <a:avLst/>
          </a:prstGeom>
          <a:noFill/>
        </p:spPr>
        <p:txBody>
          <a:bodyPr wrap="none" rtlCol="0">
            <a:spAutoFit/>
          </a:bodyPr>
          <a:lstStyle/>
          <a:p>
            <a:r>
              <a:rPr lang="en-US" dirty="0" smtClean="0"/>
              <a:t>What do you see?</a:t>
            </a:r>
            <a:endParaRPr lang="en-US" dirty="0"/>
          </a:p>
        </p:txBody>
      </p:sp>
      <p:sp>
        <p:nvSpPr>
          <p:cNvPr id="9" name="TextBox 8"/>
          <p:cNvSpPr txBox="1"/>
          <p:nvPr/>
        </p:nvSpPr>
        <p:spPr>
          <a:xfrm>
            <a:off x="2362200" y="4572000"/>
            <a:ext cx="5850256" cy="369332"/>
          </a:xfrm>
          <a:prstGeom prst="rect">
            <a:avLst/>
          </a:prstGeom>
          <a:noFill/>
        </p:spPr>
        <p:txBody>
          <a:bodyPr wrap="none" rtlCol="0">
            <a:spAutoFit/>
          </a:bodyPr>
          <a:lstStyle/>
          <a:p>
            <a:r>
              <a:rPr lang="en-US" dirty="0" smtClean="0"/>
              <a:t>On a white background, this looks like a box with a hole in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81000"/>
            <a:ext cx="2841804" cy="369332"/>
          </a:xfrm>
          <a:prstGeom prst="rect">
            <a:avLst/>
          </a:prstGeom>
        </p:spPr>
        <p:txBody>
          <a:bodyPr wrap="none">
            <a:spAutoFit/>
          </a:bodyPr>
          <a:lstStyle/>
          <a:p>
            <a:r>
              <a:rPr lang="en-US" b="1" dirty="0" smtClean="0"/>
              <a:t>Gestalt Principle: Symmetry</a:t>
            </a:r>
            <a:endParaRPr lang="en-US" dirty="0"/>
          </a:p>
        </p:txBody>
      </p:sp>
      <p:sp>
        <p:nvSpPr>
          <p:cNvPr id="5" name="Rectangle 4"/>
          <p:cNvSpPr/>
          <p:nvPr/>
        </p:nvSpPr>
        <p:spPr>
          <a:xfrm>
            <a:off x="457200" y="1295400"/>
            <a:ext cx="4572000" cy="1477328"/>
          </a:xfrm>
          <a:prstGeom prst="rect">
            <a:avLst/>
          </a:prstGeom>
        </p:spPr>
        <p:txBody>
          <a:bodyPr>
            <a:spAutoFit/>
          </a:bodyPr>
          <a:lstStyle/>
          <a:p>
            <a:r>
              <a:rPr lang="en-US" dirty="0" smtClean="0"/>
              <a:t>The principle of symmetry describes the instance where the whole of a figure is perceived rather than the individual parts which make up the figure. </a:t>
            </a:r>
            <a:r>
              <a:rPr lang="en-US" b="1" dirty="0" smtClean="0"/>
              <a:t>What do you see to the right? </a:t>
            </a:r>
            <a:endParaRPr lang="en-US" b="1" dirty="0"/>
          </a:p>
        </p:txBody>
      </p:sp>
      <p:sp>
        <p:nvSpPr>
          <p:cNvPr id="6" name="Rectangle 5"/>
          <p:cNvSpPr/>
          <p:nvPr/>
        </p:nvSpPr>
        <p:spPr>
          <a:xfrm>
            <a:off x="457200" y="2971800"/>
            <a:ext cx="4572000" cy="1477328"/>
          </a:xfrm>
          <a:prstGeom prst="rect">
            <a:avLst/>
          </a:prstGeom>
        </p:spPr>
        <p:txBody>
          <a:bodyPr>
            <a:spAutoFit/>
          </a:bodyPr>
          <a:lstStyle/>
          <a:p>
            <a:r>
              <a:rPr lang="en-US" dirty="0" smtClean="0"/>
              <a:t>Two overlapping diamonds, or three objects, a small diamond and two irregular objects above and below it? If you are perceiving according to the principle of symmetry, you will probably see two diamonds overlapping.</a:t>
            </a:r>
            <a:endParaRPr lang="en-US" dirty="0"/>
          </a:p>
        </p:txBody>
      </p:sp>
      <p:pic>
        <p:nvPicPr>
          <p:cNvPr id="23554" name="Picture 2" descr="Symmetry"/>
          <p:cNvPicPr>
            <a:picLocks noChangeAspect="1" noChangeArrowheads="1"/>
          </p:cNvPicPr>
          <p:nvPr/>
        </p:nvPicPr>
        <p:blipFill>
          <a:blip r:embed="rId2" cstate="print"/>
          <a:srcRect/>
          <a:stretch>
            <a:fillRect/>
          </a:stretch>
        </p:blipFill>
        <p:spPr bwMode="auto">
          <a:xfrm>
            <a:off x="6248400" y="1295400"/>
            <a:ext cx="1828800" cy="2955342"/>
          </a:xfrm>
          <a:prstGeom prst="rect">
            <a:avLst/>
          </a:prstGeom>
          <a:noFill/>
        </p:spPr>
      </p:pic>
      <p:sp>
        <p:nvSpPr>
          <p:cNvPr id="8" name="TextBox 7"/>
          <p:cNvSpPr txBox="1"/>
          <p:nvPr/>
        </p:nvSpPr>
        <p:spPr>
          <a:xfrm>
            <a:off x="3810000" y="5562600"/>
            <a:ext cx="1508105" cy="523220"/>
          </a:xfrm>
          <a:prstGeom prst="rect">
            <a:avLst/>
          </a:prstGeom>
          <a:noFill/>
        </p:spPr>
        <p:txBody>
          <a:bodyPr wrap="none" rtlCol="0">
            <a:spAutoFit/>
          </a:bodyPr>
          <a:lstStyle/>
          <a:p>
            <a:r>
              <a:rPr lang="en-US" sz="2800" b="1" dirty="0" smtClean="0"/>
              <a:t>PART II…</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914400"/>
            <a:ext cx="7391400" cy="3970318"/>
          </a:xfrm>
          <a:prstGeom prst="rect">
            <a:avLst/>
          </a:prstGeom>
          <a:noFill/>
        </p:spPr>
        <p:txBody>
          <a:bodyPr wrap="square" rtlCol="0">
            <a:spAutoFit/>
          </a:bodyPr>
          <a:lstStyle/>
          <a:p>
            <a:r>
              <a:rPr lang="en-US" dirty="0" smtClean="0"/>
              <a:t>gestalt concepts:</a:t>
            </a:r>
            <a:br>
              <a:rPr lang="en-US" dirty="0" smtClean="0"/>
            </a:br>
            <a:r>
              <a:rPr lang="en-US" dirty="0" smtClean="0">
                <a:hlinkClick r:id="rId2"/>
              </a:rPr>
              <a:t>Figure and Ground</a:t>
            </a:r>
            <a:endParaRPr lang="en-US" dirty="0" smtClean="0"/>
          </a:p>
          <a:p>
            <a:r>
              <a:rPr lang="en-US" dirty="0" smtClean="0"/>
              <a:t> </a:t>
            </a:r>
          </a:p>
          <a:p>
            <a:r>
              <a:rPr lang="en-US" b="1" dirty="0" smtClean="0">
                <a:hlinkClick r:id="rId3"/>
              </a:rPr>
              <a:t>Closure</a:t>
            </a:r>
            <a:r>
              <a:rPr lang="en-US" dirty="0" smtClean="0"/>
              <a:t> </a:t>
            </a:r>
            <a:r>
              <a:rPr lang="en-US" b="1" dirty="0" smtClean="0"/>
              <a:t>the mind supplies the missing pieces in a composition</a:t>
            </a:r>
            <a:r>
              <a:rPr lang="en-US" dirty="0" smtClean="0"/>
              <a:t>   </a:t>
            </a:r>
          </a:p>
          <a:p>
            <a:endParaRPr lang="en-US" b="1" dirty="0" smtClean="0">
              <a:hlinkClick r:id="rId4"/>
            </a:endParaRPr>
          </a:p>
          <a:p>
            <a:r>
              <a:rPr lang="en-US" b="1" dirty="0" smtClean="0">
                <a:hlinkClick r:id="rId5"/>
              </a:rPr>
              <a:t>Continuance</a:t>
            </a:r>
            <a:r>
              <a:rPr lang="en-US" dirty="0" smtClean="0"/>
              <a:t> </a:t>
            </a:r>
            <a:r>
              <a:rPr lang="en-US" b="1" dirty="0" smtClean="0"/>
              <a:t>the eye continues in the direction it is going</a:t>
            </a:r>
            <a:r>
              <a:rPr lang="en-US" dirty="0" smtClean="0"/>
              <a:t>   </a:t>
            </a:r>
          </a:p>
          <a:p>
            <a:endParaRPr lang="en-US" b="1" dirty="0">
              <a:hlinkClick r:id="rId6"/>
            </a:endParaRPr>
          </a:p>
          <a:p>
            <a:r>
              <a:rPr lang="en-US" b="1" dirty="0" smtClean="0">
                <a:hlinkClick r:id="rId6"/>
              </a:rPr>
              <a:t>Similarity</a:t>
            </a:r>
            <a:r>
              <a:rPr lang="en-US" dirty="0" smtClean="0"/>
              <a:t> </a:t>
            </a:r>
            <a:r>
              <a:rPr lang="en-US" b="1" dirty="0" smtClean="0"/>
              <a:t>what an items looks like and how that effects gestalt</a:t>
            </a:r>
            <a:r>
              <a:rPr lang="en-US" dirty="0" smtClean="0"/>
              <a:t>   </a:t>
            </a:r>
          </a:p>
          <a:p>
            <a:endParaRPr lang="en-US" b="1" dirty="0">
              <a:hlinkClick r:id="rId7"/>
            </a:endParaRPr>
          </a:p>
          <a:p>
            <a:r>
              <a:rPr lang="en-US" b="1" dirty="0" smtClean="0">
                <a:hlinkClick r:id="rId7"/>
              </a:rPr>
              <a:t>Proximity</a:t>
            </a:r>
            <a:r>
              <a:rPr lang="en-US" dirty="0" smtClean="0"/>
              <a:t> </a:t>
            </a:r>
            <a:r>
              <a:rPr lang="en-US" b="1" dirty="0" smtClean="0"/>
              <a:t>where items are in relationship to each other and how that effects gestalt</a:t>
            </a:r>
            <a:r>
              <a:rPr lang="en-US" dirty="0" smtClean="0"/>
              <a:t>  </a:t>
            </a:r>
          </a:p>
          <a:p>
            <a:endParaRPr lang="en-US" dirty="0"/>
          </a:p>
          <a:p>
            <a:r>
              <a:rPr lang="en-US" dirty="0" smtClean="0"/>
              <a:t> </a:t>
            </a:r>
            <a:r>
              <a:rPr lang="en-US" b="1" dirty="0" smtClean="0">
                <a:hlinkClick r:id="rId8"/>
              </a:rPr>
              <a:t>Alignment</a:t>
            </a:r>
            <a:r>
              <a:rPr lang="en-US" dirty="0" smtClean="0"/>
              <a:t> </a:t>
            </a:r>
            <a:r>
              <a:rPr lang="en-US" b="1" dirty="0" smtClean="0"/>
              <a:t>lining up objects to organize and form groups</a:t>
            </a:r>
          </a:p>
          <a:p>
            <a:endParaRPr lang="en-US" b="1" dirty="0"/>
          </a:p>
        </p:txBody>
      </p:sp>
      <p:sp>
        <p:nvSpPr>
          <p:cNvPr id="5" name="TextBox 4"/>
          <p:cNvSpPr txBox="1"/>
          <p:nvPr/>
        </p:nvSpPr>
        <p:spPr>
          <a:xfrm>
            <a:off x="1" y="5029200"/>
            <a:ext cx="8839199" cy="1754326"/>
          </a:xfrm>
          <a:prstGeom prst="rect">
            <a:avLst/>
          </a:prstGeom>
          <a:noFill/>
        </p:spPr>
        <p:txBody>
          <a:bodyPr wrap="square" rtlCol="0">
            <a:spAutoFit/>
          </a:bodyPr>
          <a:lstStyle/>
          <a:p>
            <a:r>
              <a:rPr lang="en-US" dirty="0" smtClean="0"/>
              <a:t>Gestalt theory first arose in 1890 as a reaction to the prevalent psychological theory of the time - atomism. The study of gestalt originated in Germany in the 1920s. It is a form of psychology that is interested in higher order cognitive processes relative to behaviorism. The aspects of gestalt theory that interests </a:t>
            </a:r>
            <a:r>
              <a:rPr lang="en-US" u="sng" dirty="0" smtClean="0"/>
              <a:t>designers</a:t>
            </a:r>
            <a:r>
              <a:rPr lang="en-US" dirty="0" smtClean="0"/>
              <a:t> are related to gestalt's investigations of </a:t>
            </a:r>
            <a:r>
              <a:rPr lang="en-US" b="1" u="sng" dirty="0" smtClean="0"/>
              <a:t>visual perception, </a:t>
            </a:r>
            <a:r>
              <a:rPr lang="en-US" dirty="0" smtClean="0"/>
              <a:t>principally the relationship between the parts and the whole of visual experience.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Figure &amp; Ground"/>
          <p:cNvPicPr>
            <a:picLocks noChangeAspect="1" noChangeArrowheads="1"/>
          </p:cNvPicPr>
          <p:nvPr/>
        </p:nvPicPr>
        <p:blipFill>
          <a:blip r:embed="rId2" cstate="print"/>
          <a:srcRect/>
          <a:stretch>
            <a:fillRect/>
          </a:stretch>
        </p:blipFill>
        <p:spPr bwMode="auto">
          <a:xfrm>
            <a:off x="381000" y="228600"/>
            <a:ext cx="1628775" cy="276225"/>
          </a:xfrm>
          <a:prstGeom prst="rect">
            <a:avLst/>
          </a:prstGeom>
          <a:noFill/>
        </p:spPr>
      </p:pic>
      <p:sp>
        <p:nvSpPr>
          <p:cNvPr id="7" name="Rectangle 6"/>
          <p:cNvSpPr/>
          <p:nvPr/>
        </p:nvSpPr>
        <p:spPr>
          <a:xfrm>
            <a:off x="2743200" y="1676400"/>
            <a:ext cx="4572000" cy="2585323"/>
          </a:xfrm>
          <a:prstGeom prst="rect">
            <a:avLst/>
          </a:prstGeom>
        </p:spPr>
        <p:txBody>
          <a:bodyPr>
            <a:spAutoFit/>
          </a:bodyPr>
          <a:lstStyle/>
          <a:p>
            <a:r>
              <a:rPr lang="en-US" dirty="0" smtClean="0"/>
              <a:t>The terms figure and ground explain how we use elements of the scene which are similar in appearance and shape and group them together as a whole. Similar elements (figure) are contrasted with dissimilar elements (ground) to give the impression of a whole. In the picture to the left, the lighthouse stands out as the figure, while the horizontal blue lines are perceived as ground. </a:t>
            </a:r>
            <a:endParaRPr lang="en-US" dirty="0"/>
          </a:p>
        </p:txBody>
      </p:sp>
      <p:pic>
        <p:nvPicPr>
          <p:cNvPr id="2053" name="Picture 5" descr="Pic: lighthouse"/>
          <p:cNvPicPr>
            <a:picLocks noChangeAspect="1" noChangeArrowheads="1"/>
          </p:cNvPicPr>
          <p:nvPr/>
        </p:nvPicPr>
        <p:blipFill>
          <a:blip r:embed="rId3" cstate="print"/>
          <a:srcRect/>
          <a:stretch>
            <a:fillRect/>
          </a:stretch>
        </p:blipFill>
        <p:spPr bwMode="auto">
          <a:xfrm>
            <a:off x="381000" y="1676400"/>
            <a:ext cx="1905000" cy="13811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447800"/>
            <a:ext cx="4572000" cy="2585323"/>
          </a:xfrm>
          <a:prstGeom prst="rect">
            <a:avLst/>
          </a:prstGeom>
        </p:spPr>
        <p:txBody>
          <a:bodyPr>
            <a:spAutoFit/>
          </a:bodyPr>
          <a:lstStyle/>
          <a:p>
            <a:r>
              <a:rPr lang="en-US" dirty="0" smtClean="0"/>
              <a:t>Look carefully at the M.C. Escher print to the right. </a:t>
            </a:r>
          </a:p>
          <a:p>
            <a:r>
              <a:rPr lang="en-US" dirty="0" smtClean="0"/>
              <a:t>Do you see the white horses and riders? </a:t>
            </a:r>
          </a:p>
          <a:p>
            <a:r>
              <a:rPr lang="en-US" dirty="0" smtClean="0"/>
              <a:t>Now look for the black horses and riders!</a:t>
            </a:r>
          </a:p>
          <a:p>
            <a:r>
              <a:rPr lang="en-US" dirty="0" smtClean="0"/>
              <a:t>Escher often designed art which played around with figure and ground in interesting ways. Look at how figure and ground interchange in this print. </a:t>
            </a:r>
            <a:br>
              <a:rPr lang="en-US" dirty="0" smtClean="0"/>
            </a:br>
            <a:endParaRPr lang="en-US" dirty="0"/>
          </a:p>
        </p:txBody>
      </p:sp>
      <p:pic>
        <p:nvPicPr>
          <p:cNvPr id="16386" name="Picture 2" descr="Pic: horses"/>
          <p:cNvPicPr>
            <a:picLocks noChangeAspect="1" noChangeArrowheads="1"/>
          </p:cNvPicPr>
          <p:nvPr/>
        </p:nvPicPr>
        <p:blipFill>
          <a:blip r:embed="rId2" cstate="print"/>
          <a:srcRect/>
          <a:stretch>
            <a:fillRect/>
          </a:stretch>
        </p:blipFill>
        <p:spPr bwMode="auto">
          <a:xfrm>
            <a:off x="5334000" y="1905000"/>
            <a:ext cx="2609850" cy="1609726"/>
          </a:xfrm>
          <a:prstGeom prst="rect">
            <a:avLst/>
          </a:prstGeom>
          <a:noFill/>
        </p:spPr>
      </p:pic>
      <p:sp>
        <p:nvSpPr>
          <p:cNvPr id="6" name="Rectangle 5"/>
          <p:cNvSpPr/>
          <p:nvPr/>
        </p:nvSpPr>
        <p:spPr>
          <a:xfrm>
            <a:off x="457200" y="4343400"/>
            <a:ext cx="4572000" cy="2031325"/>
          </a:xfrm>
          <a:prstGeom prst="rect">
            <a:avLst/>
          </a:prstGeom>
        </p:spPr>
        <p:txBody>
          <a:bodyPr>
            <a:spAutoFit/>
          </a:bodyPr>
          <a:lstStyle/>
          <a:p>
            <a:r>
              <a:rPr lang="en-US" dirty="0" smtClean="0"/>
              <a:t>A breakdown of figure and ground occurs with camouflage, where the objective is to make the figure so much like the ground that it disappears from view. Notice the painting of the bird below. Only with great difficulty can you separate the bird from the log it is perched on. Figure and ground have merged together.</a:t>
            </a:r>
            <a:endParaRPr lang="en-US" dirty="0"/>
          </a:p>
        </p:txBody>
      </p:sp>
      <p:pic>
        <p:nvPicPr>
          <p:cNvPr id="16388" name="Picture 4" descr="Pic: camouflage"/>
          <p:cNvPicPr>
            <a:picLocks noChangeAspect="1" noChangeArrowheads="1"/>
          </p:cNvPicPr>
          <p:nvPr/>
        </p:nvPicPr>
        <p:blipFill>
          <a:blip r:embed="rId3" cstate="print"/>
          <a:srcRect/>
          <a:stretch>
            <a:fillRect/>
          </a:stretch>
        </p:blipFill>
        <p:spPr bwMode="auto">
          <a:xfrm>
            <a:off x="5943600" y="3886200"/>
            <a:ext cx="1838325" cy="24003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Similarity, Proximity &amp; Continuity"/>
          <p:cNvPicPr>
            <a:picLocks noChangeAspect="1" noChangeArrowheads="1"/>
          </p:cNvPicPr>
          <p:nvPr/>
        </p:nvPicPr>
        <p:blipFill>
          <a:blip r:embed="rId2" cstate="print"/>
          <a:srcRect/>
          <a:stretch>
            <a:fillRect/>
          </a:stretch>
        </p:blipFill>
        <p:spPr bwMode="auto">
          <a:xfrm>
            <a:off x="0" y="304800"/>
            <a:ext cx="2466975" cy="476250"/>
          </a:xfrm>
          <a:prstGeom prst="rect">
            <a:avLst/>
          </a:prstGeom>
          <a:noFill/>
        </p:spPr>
      </p:pic>
      <p:sp>
        <p:nvSpPr>
          <p:cNvPr id="8" name="Rectangle 7"/>
          <p:cNvSpPr/>
          <p:nvPr/>
        </p:nvSpPr>
        <p:spPr>
          <a:xfrm>
            <a:off x="457200" y="990600"/>
            <a:ext cx="2900153" cy="369332"/>
          </a:xfrm>
          <a:prstGeom prst="rect">
            <a:avLst/>
          </a:prstGeom>
        </p:spPr>
        <p:txBody>
          <a:bodyPr wrap="none">
            <a:spAutoFit/>
          </a:bodyPr>
          <a:lstStyle/>
          <a:p>
            <a:r>
              <a:rPr lang="en-US" b="1" dirty="0" smtClean="0"/>
              <a:t>Gestalt Principle: Similarity </a:t>
            </a:r>
            <a:endParaRPr lang="en-US" dirty="0"/>
          </a:p>
        </p:txBody>
      </p:sp>
      <p:sp>
        <p:nvSpPr>
          <p:cNvPr id="9" name="Rectangle 8"/>
          <p:cNvSpPr/>
          <p:nvPr/>
        </p:nvSpPr>
        <p:spPr>
          <a:xfrm>
            <a:off x="381000" y="1524000"/>
            <a:ext cx="4572000" cy="1200329"/>
          </a:xfrm>
          <a:prstGeom prst="rect">
            <a:avLst/>
          </a:prstGeom>
        </p:spPr>
        <p:txBody>
          <a:bodyPr>
            <a:spAutoFit/>
          </a:bodyPr>
          <a:lstStyle/>
          <a:p>
            <a:r>
              <a:rPr lang="en-US" dirty="0" smtClean="0"/>
              <a:t>The principle of similarity states that things which share visual characteristics such as shape, size, color, texture, value or orientation will be seen as belonging together. </a:t>
            </a:r>
            <a:endParaRPr lang="en-US" dirty="0"/>
          </a:p>
        </p:txBody>
      </p:sp>
      <p:pic>
        <p:nvPicPr>
          <p:cNvPr id="17415" name="Picture 7" descr="Similarity-Color"/>
          <p:cNvPicPr>
            <a:picLocks noChangeAspect="1" noChangeArrowheads="1"/>
          </p:cNvPicPr>
          <p:nvPr/>
        </p:nvPicPr>
        <p:blipFill>
          <a:blip r:embed="rId3" cstate="print"/>
          <a:srcRect/>
          <a:stretch>
            <a:fillRect/>
          </a:stretch>
        </p:blipFill>
        <p:spPr bwMode="auto">
          <a:xfrm>
            <a:off x="6934200" y="2514600"/>
            <a:ext cx="1600200" cy="1733550"/>
          </a:xfrm>
          <a:prstGeom prst="rect">
            <a:avLst/>
          </a:prstGeom>
          <a:noFill/>
        </p:spPr>
      </p:pic>
      <p:sp>
        <p:nvSpPr>
          <p:cNvPr id="11" name="Rectangle 10"/>
          <p:cNvSpPr/>
          <p:nvPr/>
        </p:nvSpPr>
        <p:spPr>
          <a:xfrm>
            <a:off x="1981200" y="2971800"/>
            <a:ext cx="4572000" cy="1200329"/>
          </a:xfrm>
          <a:prstGeom prst="rect">
            <a:avLst/>
          </a:prstGeom>
        </p:spPr>
        <p:txBody>
          <a:bodyPr>
            <a:spAutoFit/>
          </a:bodyPr>
          <a:lstStyle/>
          <a:p>
            <a:r>
              <a:rPr lang="en-US" dirty="0" smtClean="0"/>
              <a:t>In the example to the right, the two filled lines gives our eyes the impression of two horizontal lines, even though all the circles are equidistant from each other. </a:t>
            </a:r>
            <a:endParaRPr lang="en-US" dirty="0"/>
          </a:p>
        </p:txBody>
      </p:sp>
      <p:pic>
        <p:nvPicPr>
          <p:cNvPr id="17417" name="Picture 9" descr="Size Similarity"/>
          <p:cNvPicPr>
            <a:picLocks noChangeAspect="1" noChangeArrowheads="1"/>
          </p:cNvPicPr>
          <p:nvPr/>
        </p:nvPicPr>
        <p:blipFill>
          <a:blip r:embed="rId4" cstate="print"/>
          <a:srcRect/>
          <a:stretch>
            <a:fillRect/>
          </a:stretch>
        </p:blipFill>
        <p:spPr bwMode="auto">
          <a:xfrm>
            <a:off x="685800" y="4343400"/>
            <a:ext cx="2133600" cy="2133600"/>
          </a:xfrm>
          <a:prstGeom prst="rect">
            <a:avLst/>
          </a:prstGeom>
          <a:noFill/>
        </p:spPr>
      </p:pic>
      <p:sp>
        <p:nvSpPr>
          <p:cNvPr id="13" name="Rectangle 12"/>
          <p:cNvSpPr/>
          <p:nvPr/>
        </p:nvSpPr>
        <p:spPr>
          <a:xfrm>
            <a:off x="2895600" y="4876800"/>
            <a:ext cx="4572000" cy="923330"/>
          </a:xfrm>
          <a:prstGeom prst="rect">
            <a:avLst/>
          </a:prstGeom>
        </p:spPr>
        <p:txBody>
          <a:bodyPr>
            <a:spAutoFit/>
          </a:bodyPr>
          <a:lstStyle/>
          <a:p>
            <a:r>
              <a:rPr lang="en-US" dirty="0" smtClean="0"/>
              <a:t>In the example to the left, the larger circles appear to belong together because of the similarity in size.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85800"/>
            <a:ext cx="4073616" cy="369332"/>
          </a:xfrm>
          <a:prstGeom prst="rect">
            <a:avLst/>
          </a:prstGeom>
        </p:spPr>
        <p:txBody>
          <a:bodyPr wrap="none">
            <a:spAutoFit/>
          </a:bodyPr>
          <a:lstStyle/>
          <a:p>
            <a:r>
              <a:rPr lang="en-US" b="1" dirty="0" smtClean="0"/>
              <a:t>Gestalt Principle: Proximity or Contiguity</a:t>
            </a:r>
            <a:endParaRPr lang="en-US" dirty="0"/>
          </a:p>
        </p:txBody>
      </p:sp>
      <p:sp>
        <p:nvSpPr>
          <p:cNvPr id="5" name="Rectangle 4"/>
          <p:cNvSpPr/>
          <p:nvPr/>
        </p:nvSpPr>
        <p:spPr>
          <a:xfrm>
            <a:off x="533400" y="1905000"/>
            <a:ext cx="4572000" cy="2862322"/>
          </a:xfrm>
          <a:prstGeom prst="rect">
            <a:avLst/>
          </a:prstGeom>
        </p:spPr>
        <p:txBody>
          <a:bodyPr>
            <a:spAutoFit/>
          </a:bodyPr>
          <a:lstStyle/>
          <a:p>
            <a:r>
              <a:rPr lang="en-US" dirty="0" smtClean="0"/>
              <a:t>The principle of proximity or contiguity states that things which are closer together will be seen as belonging together. Looking at the picture to the right, since the horizontal rows of circles are closer together than the vertical columns, we perceive two vertical lines. Since the first two columns and the last two columns have less space between them than the center two columns, we perceive two groups of two columns.</a:t>
            </a:r>
            <a:endParaRPr lang="en-US" dirty="0"/>
          </a:p>
        </p:txBody>
      </p:sp>
      <p:pic>
        <p:nvPicPr>
          <p:cNvPr id="18434" name="Picture 2" descr="Proximity"/>
          <p:cNvPicPr>
            <a:picLocks noChangeAspect="1" noChangeArrowheads="1"/>
          </p:cNvPicPr>
          <p:nvPr/>
        </p:nvPicPr>
        <p:blipFill>
          <a:blip r:embed="rId2" cstate="print"/>
          <a:srcRect/>
          <a:stretch>
            <a:fillRect/>
          </a:stretch>
        </p:blipFill>
        <p:spPr bwMode="auto">
          <a:xfrm>
            <a:off x="6324600" y="2286000"/>
            <a:ext cx="2095498" cy="2514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219200"/>
            <a:ext cx="2861168" cy="369332"/>
          </a:xfrm>
          <a:prstGeom prst="rect">
            <a:avLst/>
          </a:prstGeom>
        </p:spPr>
        <p:txBody>
          <a:bodyPr wrap="none">
            <a:spAutoFit/>
          </a:bodyPr>
          <a:lstStyle/>
          <a:p>
            <a:r>
              <a:rPr lang="en-US" b="1" dirty="0" smtClean="0"/>
              <a:t>Gestalt Principle: Continuity</a:t>
            </a:r>
            <a:endParaRPr lang="en-US" dirty="0"/>
          </a:p>
        </p:txBody>
      </p:sp>
      <p:pic>
        <p:nvPicPr>
          <p:cNvPr id="19459" name="Picture 3"/>
          <p:cNvPicPr>
            <a:picLocks noChangeAspect="1" noChangeArrowheads="1"/>
          </p:cNvPicPr>
          <p:nvPr/>
        </p:nvPicPr>
        <p:blipFill>
          <a:blip r:embed="rId2" cstate="print"/>
          <a:srcRect/>
          <a:stretch>
            <a:fillRect/>
          </a:stretch>
        </p:blipFill>
        <p:spPr bwMode="auto">
          <a:xfrm>
            <a:off x="1828800" y="2133600"/>
            <a:ext cx="2462212" cy="1900365"/>
          </a:xfrm>
          <a:prstGeom prst="rect">
            <a:avLst/>
          </a:prstGeom>
          <a:noFill/>
          <a:ln w="9525">
            <a:noFill/>
            <a:miter lim="800000"/>
            <a:headEnd/>
            <a:tailEnd/>
          </a:ln>
        </p:spPr>
      </p:pic>
      <p:sp>
        <p:nvSpPr>
          <p:cNvPr id="7" name="TextBox 6"/>
          <p:cNvSpPr txBox="1"/>
          <p:nvPr/>
        </p:nvSpPr>
        <p:spPr>
          <a:xfrm>
            <a:off x="4572000" y="3962400"/>
            <a:ext cx="1872629" cy="369332"/>
          </a:xfrm>
          <a:prstGeom prst="rect">
            <a:avLst/>
          </a:prstGeom>
          <a:noFill/>
        </p:spPr>
        <p:txBody>
          <a:bodyPr wrap="none" rtlCol="0">
            <a:spAutoFit/>
          </a:bodyPr>
          <a:lstStyle/>
          <a:p>
            <a:r>
              <a:rPr lang="en-US" dirty="0" smtClean="0"/>
              <a:t>What do you see?</a:t>
            </a:r>
            <a:endParaRPr lang="en-US" dirty="0"/>
          </a:p>
        </p:txBody>
      </p:sp>
      <p:sp>
        <p:nvSpPr>
          <p:cNvPr id="8" name="Rectangle 7"/>
          <p:cNvSpPr/>
          <p:nvPr/>
        </p:nvSpPr>
        <p:spPr>
          <a:xfrm>
            <a:off x="3581400" y="4724400"/>
            <a:ext cx="4572000" cy="1200329"/>
          </a:xfrm>
          <a:prstGeom prst="rect">
            <a:avLst/>
          </a:prstGeom>
        </p:spPr>
        <p:txBody>
          <a:bodyPr>
            <a:spAutoFit/>
          </a:bodyPr>
          <a:lstStyle/>
          <a:p>
            <a:r>
              <a:rPr lang="en-US" dirty="0" smtClean="0"/>
              <a:t>The principle of continuity predicts the preference for continuous figures. We perceive the figure as two crossed lines instead of 4 lines meeting at the center.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066800"/>
            <a:ext cx="2629887" cy="369332"/>
          </a:xfrm>
          <a:prstGeom prst="rect">
            <a:avLst/>
          </a:prstGeom>
        </p:spPr>
        <p:txBody>
          <a:bodyPr wrap="none">
            <a:spAutoFit/>
          </a:bodyPr>
          <a:lstStyle/>
          <a:p>
            <a:r>
              <a:rPr lang="en-US" b="1" dirty="0" smtClean="0"/>
              <a:t>Gestalt Principle: Closure </a:t>
            </a:r>
            <a:endParaRPr lang="en-US" dirty="0"/>
          </a:p>
        </p:txBody>
      </p:sp>
      <p:sp>
        <p:nvSpPr>
          <p:cNvPr id="5" name="Rectangle 4"/>
          <p:cNvSpPr/>
          <p:nvPr/>
        </p:nvSpPr>
        <p:spPr>
          <a:xfrm>
            <a:off x="304800" y="1828800"/>
            <a:ext cx="6096000" cy="3416320"/>
          </a:xfrm>
          <a:prstGeom prst="rect">
            <a:avLst/>
          </a:prstGeom>
        </p:spPr>
        <p:txBody>
          <a:bodyPr wrap="square">
            <a:spAutoFit/>
          </a:bodyPr>
          <a:lstStyle/>
          <a:p>
            <a:pPr>
              <a:buFont typeface="Arial" pitchFamily="34" charset="0"/>
              <a:buChar char="•"/>
            </a:pPr>
            <a:r>
              <a:rPr lang="en-US" dirty="0" smtClean="0"/>
              <a:t>The principle of closure applies when we tend to see complete figures even when part of the information is missing. </a:t>
            </a:r>
          </a:p>
          <a:p>
            <a:pPr>
              <a:buFont typeface="Arial" pitchFamily="34" charset="0"/>
              <a:buChar char="•"/>
            </a:pPr>
            <a:r>
              <a:rPr lang="en-US" dirty="0" smtClean="0"/>
              <a:t>We see three black circles covered by a white triangle, even through it could just as easily be three incomplete circles joined together. </a:t>
            </a:r>
          </a:p>
          <a:p>
            <a:pPr>
              <a:buFont typeface="Arial" pitchFamily="34" charset="0"/>
              <a:buChar char="•"/>
            </a:pPr>
            <a:endParaRPr lang="en-US" dirty="0" smtClean="0"/>
          </a:p>
          <a:p>
            <a:pPr>
              <a:buFont typeface="Arial" pitchFamily="34" charset="0"/>
              <a:buChar char="•"/>
            </a:pPr>
            <a:r>
              <a:rPr lang="en-US" dirty="0" smtClean="0"/>
              <a:t>Our minds react to patterns that are familiar, even though we often receive incomplete information. </a:t>
            </a:r>
          </a:p>
          <a:p>
            <a:pPr>
              <a:buFont typeface="Arial" pitchFamily="34" charset="0"/>
              <a:buChar char="•"/>
            </a:pPr>
            <a:endParaRPr lang="en-US" dirty="0" smtClean="0"/>
          </a:p>
          <a:p>
            <a:pPr>
              <a:buFont typeface="Arial" pitchFamily="34" charset="0"/>
              <a:buChar char="•"/>
            </a:pPr>
            <a:r>
              <a:rPr lang="en-US" dirty="0" smtClean="0"/>
              <a:t>It is speculated this is a survival instinct, allowing us to complete the form of a predator even with incomplete information.</a:t>
            </a:r>
            <a:endParaRPr lang="en-US" dirty="0"/>
          </a:p>
        </p:txBody>
      </p:sp>
      <p:pic>
        <p:nvPicPr>
          <p:cNvPr id="22530" name="Picture 2" descr="Closure"/>
          <p:cNvPicPr>
            <a:picLocks noChangeAspect="1" noChangeArrowheads="1"/>
          </p:cNvPicPr>
          <p:nvPr/>
        </p:nvPicPr>
        <p:blipFill>
          <a:blip r:embed="rId2" cstate="print"/>
          <a:srcRect/>
          <a:stretch>
            <a:fillRect/>
          </a:stretch>
        </p:blipFill>
        <p:spPr bwMode="auto">
          <a:xfrm>
            <a:off x="6934200" y="2514600"/>
            <a:ext cx="1295400" cy="143827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76600" y="2133600"/>
            <a:ext cx="5105400" cy="923330"/>
          </a:xfrm>
          <a:prstGeom prst="rect">
            <a:avLst/>
          </a:prstGeom>
        </p:spPr>
        <p:txBody>
          <a:bodyPr wrap="square">
            <a:spAutoFit/>
          </a:bodyPr>
          <a:lstStyle/>
          <a:p>
            <a:r>
              <a:rPr lang="en-US" dirty="0" smtClean="0"/>
              <a:t>Even though the circle to the left is not joined together, we still perceive a circle due to the principle of closure.</a:t>
            </a:r>
            <a:endParaRPr lang="en-US" dirty="0"/>
          </a:p>
        </p:txBody>
      </p:sp>
      <p:pic>
        <p:nvPicPr>
          <p:cNvPr id="21506" name="Picture 2" descr="Dot Circle"/>
          <p:cNvPicPr>
            <a:picLocks noChangeAspect="1" noChangeArrowheads="1"/>
          </p:cNvPicPr>
          <p:nvPr/>
        </p:nvPicPr>
        <p:blipFill>
          <a:blip r:embed="rId2" cstate="print"/>
          <a:srcRect/>
          <a:stretch>
            <a:fillRect/>
          </a:stretch>
        </p:blipFill>
        <p:spPr bwMode="auto">
          <a:xfrm>
            <a:off x="685800" y="1828800"/>
            <a:ext cx="2057400" cy="201625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761</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Universiti Tenaga Nasional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ridha</dc:creator>
  <cp:lastModifiedBy>ridha</cp:lastModifiedBy>
  <cp:revision>7</cp:revision>
  <dcterms:created xsi:type="dcterms:W3CDTF">2009-08-19T02:48:50Z</dcterms:created>
  <dcterms:modified xsi:type="dcterms:W3CDTF">2009-08-19T03:34:49Z</dcterms:modified>
</cp:coreProperties>
</file>