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5" d="100"/>
          <a:sy n="95" d="100"/>
        </p:scale>
        <p:origin x="-444"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5526A05-C3B4-44EA-95BC-20D082A051F7}" type="datetimeFigureOut">
              <a:rPr lang="en-US" smtClean="0"/>
              <a:t>8/5/2009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9FCF16-1590-40BE-8A49-4BFFB4577E7F}"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526A05-C3B4-44EA-95BC-20D082A051F7}" type="datetimeFigureOut">
              <a:rPr lang="en-US" smtClean="0"/>
              <a:t>8/5/2009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9FCF16-1590-40BE-8A49-4BFFB4577E7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526A05-C3B4-44EA-95BC-20D082A051F7}" type="datetimeFigureOut">
              <a:rPr lang="en-US" smtClean="0"/>
              <a:t>8/5/2009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9FCF16-1590-40BE-8A49-4BFFB4577E7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526A05-C3B4-44EA-95BC-20D082A051F7}" type="datetimeFigureOut">
              <a:rPr lang="en-US" smtClean="0"/>
              <a:t>8/5/2009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9FCF16-1590-40BE-8A49-4BFFB4577E7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5526A05-C3B4-44EA-95BC-20D082A051F7}" type="datetimeFigureOut">
              <a:rPr lang="en-US" smtClean="0"/>
              <a:t>8/5/2009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9FCF16-1590-40BE-8A49-4BFFB4577E7F}"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5526A05-C3B4-44EA-95BC-20D082A051F7}" type="datetimeFigureOut">
              <a:rPr lang="en-US" smtClean="0"/>
              <a:t>8/5/2009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9FCF16-1590-40BE-8A49-4BFFB4577E7F}"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5526A05-C3B4-44EA-95BC-20D082A051F7}" type="datetimeFigureOut">
              <a:rPr lang="en-US" smtClean="0"/>
              <a:t>8/5/2009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89FCF16-1590-40BE-8A49-4BFFB4577E7F}"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5526A05-C3B4-44EA-95BC-20D082A051F7}" type="datetimeFigureOut">
              <a:rPr lang="en-US" smtClean="0"/>
              <a:t>8/5/2009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89FCF16-1590-40BE-8A49-4BFFB4577E7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526A05-C3B4-44EA-95BC-20D082A051F7}" type="datetimeFigureOut">
              <a:rPr lang="en-US" smtClean="0"/>
              <a:t>8/5/2009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89FCF16-1590-40BE-8A49-4BFFB4577E7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526A05-C3B4-44EA-95BC-20D082A051F7}" type="datetimeFigureOut">
              <a:rPr lang="en-US" smtClean="0"/>
              <a:t>8/5/2009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9FCF16-1590-40BE-8A49-4BFFB4577E7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526A05-C3B4-44EA-95BC-20D082A051F7}" type="datetimeFigureOut">
              <a:rPr lang="en-US" smtClean="0"/>
              <a:t>8/5/2009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9FCF16-1590-40BE-8A49-4BFFB4577E7F}"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526A05-C3B4-44EA-95BC-20D082A051F7}" type="datetimeFigureOut">
              <a:rPr lang="en-US" smtClean="0"/>
              <a:t>8/5/2009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9FCF16-1590-40BE-8A49-4BFFB4577E7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usask.ca/education/coursework/skaalid/theory/cgdt/designtheory.htm" TargetMode="External"/><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gif"/><Relationship Id="rId1" Type="http://schemas.openxmlformats.org/officeDocument/2006/relationships/slideLayout" Target="../slideLayouts/slideLayout2.xml"/><Relationship Id="rId4" Type="http://schemas.openxmlformats.org/officeDocument/2006/relationships/image" Target="../media/image18.gi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0.gif"/><Relationship Id="rId2" Type="http://schemas.openxmlformats.org/officeDocument/2006/relationships/image" Target="../media/image19.gif"/><Relationship Id="rId1" Type="http://schemas.openxmlformats.org/officeDocument/2006/relationships/slideLayout" Target="../slideLayouts/slideLayout2.xml"/><Relationship Id="rId4" Type="http://schemas.openxmlformats.org/officeDocument/2006/relationships/image" Target="../media/image21.gi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gif"/><Relationship Id="rId7" Type="http://schemas.openxmlformats.org/officeDocument/2006/relationships/image" Target="../media/image7.gif"/><Relationship Id="rId2" Type="http://schemas.openxmlformats.org/officeDocument/2006/relationships/image" Target="../media/image2.gif"/><Relationship Id="rId1" Type="http://schemas.openxmlformats.org/officeDocument/2006/relationships/slideLayout" Target="../slideLayouts/slideLayout2.xml"/><Relationship Id="rId6" Type="http://schemas.openxmlformats.org/officeDocument/2006/relationships/image" Target="../media/image6.gif"/><Relationship Id="rId5" Type="http://schemas.openxmlformats.org/officeDocument/2006/relationships/image" Target="../media/image5.gif"/><Relationship Id="rId4" Type="http://schemas.openxmlformats.org/officeDocument/2006/relationships/image" Target="../media/image4.gif"/></Relationships>
</file>

<file path=ppt/slides/_rels/slide4.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1.gif"/><Relationship Id="rId1" Type="http://schemas.openxmlformats.org/officeDocument/2006/relationships/slideLayout" Target="../slideLayouts/slideLayout2.xml"/><Relationship Id="rId4" Type="http://schemas.openxmlformats.org/officeDocument/2006/relationships/image" Target="../media/image3.gif"/></Relationships>
</file>

<file path=ppt/slides/_rels/slide7.xml.rels><?xml version="1.0" encoding="UTF-8" standalone="yes"?>
<Relationships xmlns="http://schemas.openxmlformats.org/package/2006/relationships"><Relationship Id="rId3" Type="http://schemas.openxmlformats.org/officeDocument/2006/relationships/image" Target="../media/image13.gif"/><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gif"/><Relationship Id="rId1" Type="http://schemas.openxmlformats.org/officeDocument/2006/relationships/slideLayout" Target="../slideLayouts/slideLayout2.xml"/><Relationship Id="rId6" Type="http://schemas.openxmlformats.org/officeDocument/2006/relationships/image" Target="../media/image16.jpeg"/><Relationship Id="rId5" Type="http://schemas.openxmlformats.org/officeDocument/2006/relationships/image" Target="../media/image15.jpeg"/><Relationship Id="rId4" Type="http://schemas.openxmlformats.org/officeDocument/2006/relationships/image" Target="../media/image14.gif"/></Relationships>
</file>

<file path=ppt/slides/_rels/slide9.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gif"/><Relationship Id="rId1" Type="http://schemas.openxmlformats.org/officeDocument/2006/relationships/slideLayout" Target="../slideLayouts/slideLayout2.xml"/><Relationship Id="rId4" Type="http://schemas.openxmlformats.org/officeDocument/2006/relationships/image" Target="../media/image17.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Design Theory"/>
          <p:cNvPicPr>
            <a:picLocks noChangeAspect="1" noChangeArrowheads="1"/>
          </p:cNvPicPr>
          <p:nvPr/>
        </p:nvPicPr>
        <p:blipFill>
          <a:blip r:embed="rId2" cstate="print"/>
          <a:srcRect/>
          <a:stretch>
            <a:fillRect/>
          </a:stretch>
        </p:blipFill>
        <p:spPr bwMode="auto">
          <a:xfrm>
            <a:off x="1828800" y="1981200"/>
            <a:ext cx="3276600" cy="528484"/>
          </a:xfrm>
          <a:prstGeom prst="rect">
            <a:avLst/>
          </a:prstGeom>
          <a:noFill/>
        </p:spPr>
      </p:pic>
      <p:sp>
        <p:nvSpPr>
          <p:cNvPr id="6" name="Rectangle 5"/>
          <p:cNvSpPr/>
          <p:nvPr/>
        </p:nvSpPr>
        <p:spPr>
          <a:xfrm>
            <a:off x="2057400" y="3429000"/>
            <a:ext cx="4696286" cy="523220"/>
          </a:xfrm>
          <a:prstGeom prst="rect">
            <a:avLst/>
          </a:prstGeom>
        </p:spPr>
        <p:txBody>
          <a:bodyPr wrap="none">
            <a:spAutoFit/>
          </a:bodyPr>
          <a:lstStyle/>
          <a:p>
            <a:r>
              <a:rPr lang="en-US" sz="2800" dirty="0" smtClean="0">
                <a:hlinkClick r:id="rId3"/>
              </a:rPr>
              <a:t>Classic Graphic Design Theory</a:t>
            </a:r>
            <a:r>
              <a:rPr lang="en-US" sz="2800" dirty="0" smtClean="0"/>
              <a:t>*</a:t>
            </a:r>
            <a:endParaRPr lang="en-US" sz="2800" dirty="0"/>
          </a:p>
        </p:txBody>
      </p:sp>
      <p:sp>
        <p:nvSpPr>
          <p:cNvPr id="7" name="TextBox 6"/>
          <p:cNvSpPr txBox="1"/>
          <p:nvPr/>
        </p:nvSpPr>
        <p:spPr>
          <a:xfrm>
            <a:off x="990600" y="6324600"/>
            <a:ext cx="7056932" cy="369332"/>
          </a:xfrm>
          <a:prstGeom prst="rect">
            <a:avLst/>
          </a:prstGeom>
          <a:noFill/>
        </p:spPr>
        <p:txBody>
          <a:bodyPr wrap="none" rtlCol="0">
            <a:spAutoFit/>
          </a:bodyPr>
          <a:lstStyle/>
          <a:p>
            <a:r>
              <a:rPr lang="en-US" dirty="0" smtClean="0"/>
              <a:t>* “classic theory” because it forms the basis for many decisions in design.</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609600" y="304800"/>
            <a:ext cx="2609850" cy="533400"/>
            <a:chOff x="381000" y="457200"/>
            <a:chExt cx="2609850" cy="533400"/>
          </a:xfrm>
        </p:grpSpPr>
        <p:pic>
          <p:nvPicPr>
            <p:cNvPr id="5" name="Picture 4" descr="Classic Graphic Design Theory"/>
            <p:cNvPicPr>
              <a:picLocks noChangeAspect="1" noChangeArrowheads="1"/>
            </p:cNvPicPr>
            <p:nvPr/>
          </p:nvPicPr>
          <p:blipFill>
            <a:blip r:embed="rId2" cstate="print"/>
            <a:srcRect/>
            <a:stretch>
              <a:fillRect/>
            </a:stretch>
          </p:blipFill>
          <p:spPr bwMode="auto">
            <a:xfrm>
              <a:off x="381000" y="457200"/>
              <a:ext cx="2609850" cy="228600"/>
            </a:xfrm>
            <a:prstGeom prst="rect">
              <a:avLst/>
            </a:prstGeom>
            <a:noFill/>
          </p:spPr>
        </p:pic>
        <p:pic>
          <p:nvPicPr>
            <p:cNvPr id="6" name="Picture 5" descr="Elements of Design:"/>
            <p:cNvPicPr>
              <a:picLocks noChangeAspect="1" noChangeArrowheads="1"/>
            </p:cNvPicPr>
            <p:nvPr/>
          </p:nvPicPr>
          <p:blipFill>
            <a:blip r:embed="rId3" cstate="print"/>
            <a:srcRect/>
            <a:stretch>
              <a:fillRect/>
            </a:stretch>
          </p:blipFill>
          <p:spPr bwMode="auto">
            <a:xfrm>
              <a:off x="381000" y="762000"/>
              <a:ext cx="1704975" cy="228600"/>
            </a:xfrm>
            <a:prstGeom prst="rect">
              <a:avLst/>
            </a:prstGeom>
            <a:noFill/>
          </p:spPr>
        </p:pic>
      </p:grpSp>
      <p:sp>
        <p:nvSpPr>
          <p:cNvPr id="7" name="Rectangle 6"/>
          <p:cNvSpPr/>
          <p:nvPr/>
        </p:nvSpPr>
        <p:spPr>
          <a:xfrm>
            <a:off x="2362200" y="533400"/>
            <a:ext cx="744114" cy="369332"/>
          </a:xfrm>
          <a:prstGeom prst="rect">
            <a:avLst/>
          </a:prstGeom>
        </p:spPr>
        <p:txBody>
          <a:bodyPr wrap="none">
            <a:spAutoFit/>
          </a:bodyPr>
          <a:lstStyle/>
          <a:p>
            <a:r>
              <a:rPr lang="en-US" b="1" dirty="0">
                <a:solidFill>
                  <a:schemeClr val="accent4">
                    <a:lumMod val="75000"/>
                  </a:schemeClr>
                </a:solidFill>
                <a:latin typeface="Bradley Hand ITC" pitchFamily="66" charset="0"/>
              </a:rPr>
              <a:t>Color </a:t>
            </a:r>
          </a:p>
        </p:txBody>
      </p:sp>
      <p:sp>
        <p:nvSpPr>
          <p:cNvPr id="8" name="Rectangle 7"/>
          <p:cNvSpPr/>
          <p:nvPr/>
        </p:nvSpPr>
        <p:spPr>
          <a:xfrm>
            <a:off x="609600" y="1066800"/>
            <a:ext cx="8229600" cy="2585323"/>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lgn="just">
              <a:buFont typeface="Arial" pitchFamily="34" charset="0"/>
              <a:buChar char="•"/>
            </a:pPr>
            <a:r>
              <a:rPr lang="en-US" dirty="0" smtClean="0"/>
              <a:t>Color occurs when light in different wavelengths strikes our eyes. </a:t>
            </a:r>
          </a:p>
          <a:p>
            <a:pPr algn="just">
              <a:buFont typeface="Arial" pitchFamily="34" charset="0"/>
              <a:buChar char="•"/>
            </a:pPr>
            <a:r>
              <a:rPr lang="en-US" dirty="0" smtClean="0"/>
              <a:t>Objects have no color of their own, only the ability to reflect a certain wavelength of light back to our eyes. </a:t>
            </a:r>
          </a:p>
          <a:p>
            <a:pPr algn="just">
              <a:buFont typeface="Arial" pitchFamily="34" charset="0"/>
              <a:buChar char="•"/>
            </a:pPr>
            <a:r>
              <a:rPr lang="en-US" dirty="0" smtClean="0"/>
              <a:t>As you know, color can vary in differing circumstances. For example, grass can appear gray in the morning or evening or bright green at noon. </a:t>
            </a:r>
          </a:p>
          <a:p>
            <a:pPr algn="just">
              <a:buFont typeface="Arial" pitchFamily="34" charset="0"/>
              <a:buChar char="•"/>
            </a:pPr>
            <a:r>
              <a:rPr lang="en-US" dirty="0" smtClean="0"/>
              <a:t>Colors appear different depending on whether you view them under incandescent, florescent or natural sunlight. </a:t>
            </a:r>
          </a:p>
          <a:p>
            <a:pPr algn="just">
              <a:buFont typeface="Arial" pitchFamily="34" charset="0"/>
              <a:buChar char="•"/>
            </a:pPr>
            <a:r>
              <a:rPr lang="en-US" dirty="0" smtClean="0"/>
              <a:t>Colors also change according to their surroundings. You can see this by looking at the color squares below - the reddish outline box is the same color in all the examples.</a:t>
            </a:r>
            <a:endParaRPr lang="en-US" dirty="0"/>
          </a:p>
        </p:txBody>
      </p:sp>
      <p:pic>
        <p:nvPicPr>
          <p:cNvPr id="22530" name="Picture 2" descr="pic: color boxes"/>
          <p:cNvPicPr>
            <a:picLocks noChangeAspect="1" noChangeArrowheads="1"/>
          </p:cNvPicPr>
          <p:nvPr/>
        </p:nvPicPr>
        <p:blipFill>
          <a:blip r:embed="rId4" cstate="print"/>
          <a:srcRect/>
          <a:stretch>
            <a:fillRect/>
          </a:stretch>
        </p:blipFill>
        <p:spPr bwMode="auto">
          <a:xfrm>
            <a:off x="2895600" y="4343400"/>
            <a:ext cx="2971800" cy="571501"/>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52400"/>
            <a:ext cx="2536272" cy="461665"/>
          </a:xfrm>
          <a:prstGeom prst="rect">
            <a:avLst/>
          </a:prstGeom>
        </p:spPr>
        <p:txBody>
          <a:bodyPr wrap="none">
            <a:spAutoFit/>
          </a:bodyPr>
          <a:lstStyle/>
          <a:p>
            <a:r>
              <a:rPr lang="en-US" sz="2400" b="1" dirty="0">
                <a:solidFill>
                  <a:schemeClr val="accent4">
                    <a:lumMod val="75000"/>
                  </a:schemeClr>
                </a:solidFill>
                <a:effectLst>
                  <a:outerShdw blurRad="38100" dist="38100" dir="2700000" algn="tl">
                    <a:srgbClr val="000000">
                      <a:alpha val="43137"/>
                    </a:srgbClr>
                  </a:outerShdw>
                </a:effectLst>
                <a:latin typeface="Bradley Hand ITC" pitchFamily="66" charset="0"/>
              </a:rPr>
              <a:t>Properties of Color </a:t>
            </a:r>
          </a:p>
        </p:txBody>
      </p:sp>
      <p:sp>
        <p:nvSpPr>
          <p:cNvPr id="5" name="Rectangle 4"/>
          <p:cNvSpPr/>
          <p:nvPr/>
        </p:nvSpPr>
        <p:spPr>
          <a:xfrm>
            <a:off x="914400" y="1143000"/>
            <a:ext cx="633507" cy="369332"/>
          </a:xfrm>
          <a:prstGeom prst="rect">
            <a:avLst/>
          </a:prstGeom>
        </p:spPr>
        <p:txBody>
          <a:bodyPr wrap="none">
            <a:spAutoFit/>
          </a:bodyPr>
          <a:lstStyle/>
          <a:p>
            <a:r>
              <a:rPr lang="en-US" b="1" dirty="0" smtClean="0"/>
              <a:t>Hue:</a:t>
            </a:r>
            <a:endParaRPr lang="en-US" dirty="0"/>
          </a:p>
        </p:txBody>
      </p:sp>
      <p:sp>
        <p:nvSpPr>
          <p:cNvPr id="6" name="Rectangle 5"/>
          <p:cNvSpPr/>
          <p:nvPr/>
        </p:nvSpPr>
        <p:spPr>
          <a:xfrm>
            <a:off x="1752600" y="1219200"/>
            <a:ext cx="5029200" cy="2031325"/>
          </a:xfrm>
          <a:prstGeom prst="rect">
            <a:avLst/>
          </a:prstGeom>
          <a:effectLst>
            <a:glow rad="101600">
              <a:schemeClr val="accent3">
                <a:satMod val="175000"/>
                <a:alpha val="40000"/>
              </a:schemeClr>
            </a:glow>
          </a:effectLst>
        </p:spPr>
        <p:style>
          <a:lnRef idx="2">
            <a:schemeClr val="accent3"/>
          </a:lnRef>
          <a:fillRef idx="1">
            <a:schemeClr val="lt1"/>
          </a:fillRef>
          <a:effectRef idx="0">
            <a:schemeClr val="accent3"/>
          </a:effectRef>
          <a:fontRef idx="minor">
            <a:schemeClr val="dk1"/>
          </a:fontRef>
        </p:style>
        <p:txBody>
          <a:bodyPr wrap="square">
            <a:spAutoFit/>
          </a:bodyPr>
          <a:lstStyle/>
          <a:p>
            <a:pPr algn="just"/>
            <a:r>
              <a:rPr lang="en-US" dirty="0" smtClean="0"/>
              <a:t>Hue refers to the color itself. Each different hue is a different reflected wavelength of light. White light broken in a prism has seven hues: red, orange, yellow, green, blue, indigo and violet. White light occurs when all the wavelengths are reflected back to your eye, and black light occurs when no light is reflected to your eye. This is the physics of light. </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ounded Rectangle 11"/>
          <p:cNvSpPr/>
          <p:nvPr/>
        </p:nvSpPr>
        <p:spPr>
          <a:xfrm>
            <a:off x="76200" y="3962400"/>
            <a:ext cx="4495800" cy="27432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3554" name="Picture 2" descr="pic: Color Wheel"/>
          <p:cNvPicPr>
            <a:picLocks noChangeAspect="1" noChangeArrowheads="1"/>
          </p:cNvPicPr>
          <p:nvPr/>
        </p:nvPicPr>
        <p:blipFill>
          <a:blip r:embed="rId2" cstate="print"/>
          <a:srcRect/>
          <a:stretch>
            <a:fillRect/>
          </a:stretch>
        </p:blipFill>
        <p:spPr bwMode="auto">
          <a:xfrm>
            <a:off x="2895600" y="0"/>
            <a:ext cx="2857500" cy="2857500"/>
          </a:xfrm>
          <a:prstGeom prst="rect">
            <a:avLst/>
          </a:prstGeom>
          <a:noFill/>
        </p:spPr>
      </p:pic>
      <p:sp>
        <p:nvSpPr>
          <p:cNvPr id="5" name="Rectangle 4"/>
          <p:cNvSpPr/>
          <p:nvPr/>
        </p:nvSpPr>
        <p:spPr>
          <a:xfrm>
            <a:off x="152400" y="2743200"/>
            <a:ext cx="8991600" cy="1200329"/>
          </a:xfrm>
          <a:prstGeom prst="rect">
            <a:avLst/>
          </a:prstGeom>
        </p:spPr>
        <p:txBody>
          <a:bodyPr wrap="square">
            <a:spAutoFit/>
          </a:bodyPr>
          <a:lstStyle/>
          <a:p>
            <a:r>
              <a:rPr lang="en-US" dirty="0" smtClean="0"/>
              <a:t>When it comes to using color in art, things get quite messy. Looking at the color wheel above, when using color pigments, the three primary colors used are yellow, blue and red. These three colors are blended together to produce other colors, called secondary colors, such as green, orange and purple. Mix enough colors together, and you get black. </a:t>
            </a:r>
            <a:endParaRPr lang="en-US" dirty="0"/>
          </a:p>
        </p:txBody>
      </p:sp>
      <p:pic>
        <p:nvPicPr>
          <p:cNvPr id="23556" name="Picture 4" descr="pic:RGB colors"/>
          <p:cNvPicPr>
            <a:picLocks noChangeAspect="1" noChangeArrowheads="1"/>
          </p:cNvPicPr>
          <p:nvPr/>
        </p:nvPicPr>
        <p:blipFill>
          <a:blip r:embed="rId3" cstate="print"/>
          <a:srcRect/>
          <a:stretch>
            <a:fillRect/>
          </a:stretch>
        </p:blipFill>
        <p:spPr bwMode="auto">
          <a:xfrm>
            <a:off x="1718364" y="4050268"/>
            <a:ext cx="1104900" cy="952501"/>
          </a:xfrm>
          <a:prstGeom prst="rect">
            <a:avLst/>
          </a:prstGeom>
          <a:noFill/>
        </p:spPr>
      </p:pic>
      <p:pic>
        <p:nvPicPr>
          <p:cNvPr id="23558" name="Picture 6" descr="pic:CYMK"/>
          <p:cNvPicPr>
            <a:picLocks noChangeAspect="1" noChangeArrowheads="1"/>
          </p:cNvPicPr>
          <p:nvPr/>
        </p:nvPicPr>
        <p:blipFill>
          <a:blip r:embed="rId4" cstate="print"/>
          <a:srcRect/>
          <a:stretch>
            <a:fillRect/>
          </a:stretch>
        </p:blipFill>
        <p:spPr bwMode="auto">
          <a:xfrm>
            <a:off x="6172200" y="3886200"/>
            <a:ext cx="1114425" cy="1123951"/>
          </a:xfrm>
          <a:prstGeom prst="rect">
            <a:avLst/>
          </a:prstGeom>
          <a:noFill/>
        </p:spPr>
      </p:pic>
      <p:sp>
        <p:nvSpPr>
          <p:cNvPr id="8" name="Rectangle 7"/>
          <p:cNvSpPr/>
          <p:nvPr/>
        </p:nvSpPr>
        <p:spPr>
          <a:xfrm>
            <a:off x="228600" y="5334000"/>
            <a:ext cx="4572000" cy="1200329"/>
          </a:xfrm>
          <a:prstGeom prst="rect">
            <a:avLst/>
          </a:prstGeom>
        </p:spPr>
        <p:txBody>
          <a:bodyPr>
            <a:spAutoFit/>
          </a:bodyPr>
          <a:lstStyle/>
          <a:p>
            <a:r>
              <a:rPr lang="en-US" dirty="0" smtClean="0"/>
              <a:t>Computer colors are produced by combining the three colors of red, green and blue together. Believe it or not, you can get yellow by combining these colors, how?? </a:t>
            </a:r>
            <a:r>
              <a:rPr lang="en-US" dirty="0" smtClean="0">
                <a:sym typeface="Wingdings" pitchFamily="2" charset="2"/>
              </a:rPr>
              <a:t></a:t>
            </a:r>
            <a:endParaRPr lang="en-US" dirty="0"/>
          </a:p>
        </p:txBody>
      </p:sp>
      <p:sp>
        <p:nvSpPr>
          <p:cNvPr id="9" name="Rectangle 8"/>
          <p:cNvSpPr/>
          <p:nvPr/>
        </p:nvSpPr>
        <p:spPr>
          <a:xfrm>
            <a:off x="1413564" y="4964668"/>
            <a:ext cx="1786836" cy="369332"/>
          </a:xfrm>
          <a:prstGeom prst="rect">
            <a:avLst/>
          </a:prstGeom>
        </p:spPr>
        <p:txBody>
          <a:bodyPr wrap="none">
            <a:spAutoFit/>
          </a:bodyPr>
          <a:lstStyle/>
          <a:p>
            <a:r>
              <a:rPr lang="en-US" b="1" dirty="0" smtClean="0"/>
              <a:t>Computer Colors</a:t>
            </a:r>
            <a:endParaRPr lang="en-US" dirty="0"/>
          </a:p>
        </p:txBody>
      </p:sp>
      <p:sp>
        <p:nvSpPr>
          <p:cNvPr id="10" name="Rectangle 9"/>
          <p:cNvSpPr/>
          <p:nvPr/>
        </p:nvSpPr>
        <p:spPr>
          <a:xfrm>
            <a:off x="6130233" y="4876800"/>
            <a:ext cx="1489767" cy="369332"/>
          </a:xfrm>
          <a:prstGeom prst="rect">
            <a:avLst/>
          </a:prstGeom>
        </p:spPr>
        <p:txBody>
          <a:bodyPr wrap="none">
            <a:spAutoFit/>
          </a:bodyPr>
          <a:lstStyle/>
          <a:p>
            <a:r>
              <a:rPr lang="en-US" b="1" dirty="0" smtClean="0"/>
              <a:t>Printer Colors</a:t>
            </a:r>
            <a:endParaRPr lang="en-US" dirty="0"/>
          </a:p>
        </p:txBody>
      </p:sp>
      <p:sp>
        <p:nvSpPr>
          <p:cNvPr id="11" name="Rectangle 10"/>
          <p:cNvSpPr/>
          <p:nvPr/>
        </p:nvSpPr>
        <p:spPr>
          <a:xfrm>
            <a:off x="4648200" y="5103674"/>
            <a:ext cx="4572000" cy="1754326"/>
          </a:xfrm>
          <a:prstGeom prst="rect">
            <a:avLst/>
          </a:prstGeom>
        </p:spPr>
        <p:txBody>
          <a:bodyPr>
            <a:spAutoFit/>
          </a:bodyPr>
          <a:lstStyle/>
          <a:p>
            <a:pPr algn="just"/>
            <a:r>
              <a:rPr lang="en-US" dirty="0" smtClean="0"/>
              <a:t>Things get even </a:t>
            </a:r>
            <a:r>
              <a:rPr lang="en-US" dirty="0" err="1" smtClean="0"/>
              <a:t>dicier</a:t>
            </a:r>
            <a:r>
              <a:rPr lang="en-US" dirty="0" smtClean="0"/>
              <a:t> on computers when you go to print out these colors. Printing uses the CYMK convention which takes cyan (light blue), yellow, magenta (pinky red) and black inks and tries to recreate the color that your computer created with red, green and blue light. </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228600"/>
            <a:ext cx="1393395" cy="369332"/>
          </a:xfrm>
          <a:prstGeom prst="rect">
            <a:avLst/>
          </a:prstGeom>
        </p:spPr>
        <p:txBody>
          <a:bodyPr wrap="none">
            <a:spAutoFit/>
          </a:bodyPr>
          <a:lstStyle/>
          <a:p>
            <a:r>
              <a:rPr lang="en-US" b="1" dirty="0" smtClean="0"/>
              <a:t>Color Value:</a:t>
            </a:r>
            <a:r>
              <a:rPr lang="en-US" dirty="0" smtClean="0"/>
              <a:t> </a:t>
            </a:r>
            <a:endParaRPr lang="en-US" dirty="0"/>
          </a:p>
        </p:txBody>
      </p:sp>
      <p:sp>
        <p:nvSpPr>
          <p:cNvPr id="5" name="Rectangle 4"/>
          <p:cNvSpPr/>
          <p:nvPr/>
        </p:nvSpPr>
        <p:spPr>
          <a:xfrm>
            <a:off x="1524000" y="228600"/>
            <a:ext cx="4572000" cy="1477328"/>
          </a:xfrm>
          <a:prstGeom prst="rect">
            <a:avLst/>
          </a:prstGeom>
          <a:solidFill>
            <a:schemeClr val="accent1">
              <a:lumMod val="60000"/>
              <a:lumOff val="40000"/>
            </a:schemeClr>
          </a:solidFill>
        </p:spPr>
        <p:txBody>
          <a:bodyPr>
            <a:spAutoFit/>
          </a:bodyPr>
          <a:lstStyle/>
          <a:p>
            <a:pPr algn="just"/>
            <a:r>
              <a:rPr lang="en-US" dirty="0" smtClean="0"/>
              <a:t>Color value refers to the lightness or darkness of the hue. Adding white to a hue produces a high-value color, often called a tint. Adding black to a hue produces a low-value color, often called a shade. </a:t>
            </a:r>
            <a:endParaRPr lang="en-US" dirty="0"/>
          </a:p>
        </p:txBody>
      </p:sp>
      <p:sp>
        <p:nvSpPr>
          <p:cNvPr id="6" name="Rectangle 5"/>
          <p:cNvSpPr/>
          <p:nvPr/>
        </p:nvSpPr>
        <p:spPr>
          <a:xfrm>
            <a:off x="304800" y="2057400"/>
            <a:ext cx="1135119" cy="369332"/>
          </a:xfrm>
          <a:prstGeom prst="rect">
            <a:avLst/>
          </a:prstGeom>
        </p:spPr>
        <p:txBody>
          <a:bodyPr wrap="none">
            <a:spAutoFit/>
          </a:bodyPr>
          <a:lstStyle/>
          <a:p>
            <a:r>
              <a:rPr lang="en-US" b="1" dirty="0" smtClean="0"/>
              <a:t>Intensity</a:t>
            </a:r>
            <a:r>
              <a:rPr lang="en-US" dirty="0" smtClean="0"/>
              <a:t> :</a:t>
            </a:r>
            <a:endParaRPr lang="en-US" dirty="0"/>
          </a:p>
        </p:txBody>
      </p:sp>
      <p:sp>
        <p:nvSpPr>
          <p:cNvPr id="7" name="Rectangle 6"/>
          <p:cNvSpPr/>
          <p:nvPr/>
        </p:nvSpPr>
        <p:spPr>
          <a:xfrm>
            <a:off x="1524000" y="2057400"/>
            <a:ext cx="4572000" cy="3139321"/>
          </a:xfrm>
          <a:prstGeom prst="rect">
            <a:avLst/>
          </a:prstGeom>
          <a:solidFill>
            <a:schemeClr val="accent3">
              <a:lumMod val="40000"/>
              <a:lumOff val="60000"/>
            </a:schemeClr>
          </a:solidFill>
        </p:spPr>
        <p:txBody>
          <a:bodyPr>
            <a:spAutoFit/>
          </a:bodyPr>
          <a:lstStyle/>
          <a:p>
            <a:pPr algn="just"/>
            <a:r>
              <a:rPr lang="en-US" dirty="0" smtClean="0"/>
              <a:t>Intensity, also called </a:t>
            </a:r>
            <a:r>
              <a:rPr lang="en-US" dirty="0" err="1" smtClean="0"/>
              <a:t>chroma</a:t>
            </a:r>
            <a:r>
              <a:rPr lang="en-US" dirty="0" smtClean="0"/>
              <a:t> or saturation, refers to the brightness of a color. A color is at full intensity when not mixed with black or white - a pure hue. You can change the intensity of a color, making it duller or more neutral by adding gray to the color. You can also change the intensity of a color by adding its complement (this is the color found directly opposite on the traditional color wheel). When changing colors this way, the color produced is called a tone.</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 y="0"/>
            <a:ext cx="8382000" cy="2308324"/>
          </a:xfrm>
          <a:prstGeom prst="rect">
            <a:avLst/>
          </a:prstGeom>
        </p:spPr>
        <p:txBody>
          <a:bodyPr wrap="square">
            <a:spAutoFit/>
          </a:bodyPr>
          <a:lstStyle/>
          <a:p>
            <a:r>
              <a:rPr lang="en-US" u="sng" dirty="0" smtClean="0"/>
              <a:t>Optical Color Mixing:</a:t>
            </a:r>
          </a:p>
          <a:p>
            <a:pPr algn="just"/>
            <a:r>
              <a:rPr lang="en-US" dirty="0" smtClean="0"/>
              <a:t>When small dots of color are placed adjacent to each other, your eye will combine the colors into a blended color. </a:t>
            </a:r>
          </a:p>
          <a:p>
            <a:pPr algn="just"/>
            <a:r>
              <a:rPr lang="en-US" dirty="0" smtClean="0"/>
              <a:t>This is the principle used when printing color in magazines. </a:t>
            </a:r>
          </a:p>
          <a:p>
            <a:pPr algn="just"/>
            <a:r>
              <a:rPr lang="en-US" dirty="0" smtClean="0"/>
              <a:t>Dots of cyan, magenta, yellow and black are distributed in a pattern on the paper, and depending on the quantity of a certain dot, you will see a specific color on the page. Paul Signac used a technique called </a:t>
            </a:r>
            <a:r>
              <a:rPr lang="en-US" b="1" u="sng" dirty="0" smtClean="0"/>
              <a:t>pointillism</a:t>
            </a:r>
            <a:r>
              <a:rPr lang="en-US" dirty="0" smtClean="0"/>
              <a:t> that involved creating art using the combination of dots to form images. </a:t>
            </a:r>
            <a:endParaRPr lang="en-US" dirty="0"/>
          </a:p>
        </p:txBody>
      </p:sp>
      <p:pic>
        <p:nvPicPr>
          <p:cNvPr id="25602" name="Picture 2" descr="http://www.usask.ca/education/coursework/skaalid/theory/cgdt/designimages/signac.port-st-tropez.jpg"/>
          <p:cNvPicPr>
            <a:picLocks noChangeAspect="1" noChangeArrowheads="1"/>
          </p:cNvPicPr>
          <p:nvPr/>
        </p:nvPicPr>
        <p:blipFill>
          <a:blip r:embed="rId2" cstate="print"/>
          <a:srcRect/>
          <a:stretch>
            <a:fillRect/>
          </a:stretch>
        </p:blipFill>
        <p:spPr bwMode="auto">
          <a:xfrm>
            <a:off x="3448050" y="2324100"/>
            <a:ext cx="5695950" cy="4533900"/>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3400" y="533400"/>
            <a:ext cx="1832553" cy="369332"/>
          </a:xfrm>
          <a:prstGeom prst="rect">
            <a:avLst/>
          </a:prstGeom>
        </p:spPr>
        <p:txBody>
          <a:bodyPr wrap="none">
            <a:spAutoFit/>
          </a:bodyPr>
          <a:lstStyle/>
          <a:p>
            <a:r>
              <a:rPr lang="en-US" b="1" dirty="0" smtClean="0"/>
              <a:t>Color and Space:</a:t>
            </a:r>
            <a:r>
              <a:rPr lang="en-US" dirty="0" smtClean="0"/>
              <a:t> </a:t>
            </a:r>
            <a:endParaRPr lang="en-US" dirty="0"/>
          </a:p>
        </p:txBody>
      </p:sp>
      <p:sp>
        <p:nvSpPr>
          <p:cNvPr id="5" name="Rectangle 4"/>
          <p:cNvSpPr/>
          <p:nvPr/>
        </p:nvSpPr>
        <p:spPr>
          <a:xfrm>
            <a:off x="1905000" y="1295400"/>
            <a:ext cx="4572000" cy="3139321"/>
          </a:xfrm>
          <a:prstGeom prst="rect">
            <a:avLst/>
          </a:prstGeom>
        </p:spPr>
        <p:txBody>
          <a:bodyPr>
            <a:spAutoFit/>
          </a:bodyPr>
          <a:lstStyle/>
          <a:p>
            <a:r>
              <a:rPr lang="en-US" dirty="0" smtClean="0"/>
              <a:t>Certain colors have an advancing or receding quality, based on how our eye has to adjust to see them. </a:t>
            </a:r>
            <a:r>
              <a:rPr lang="en-US" b="1" u="sng" dirty="0" smtClean="0"/>
              <a:t>Warm colors </a:t>
            </a:r>
            <a:r>
              <a:rPr lang="en-US" dirty="0" smtClean="0"/>
              <a:t>such as red, orange or yellow seem to come forward while cool colors such as blue and green seem to recede slightly. In the atmosphere, distant objects appear bluish and the further away an object appears, the less colorful and distinct it becomes. Artists use this to give an illusion of depth, by using more neutral and grayish colors in the background. </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60" name="Picture 12"/>
          <p:cNvPicPr>
            <a:picLocks noChangeAspect="1" noChangeArrowheads="1"/>
          </p:cNvPicPr>
          <p:nvPr/>
        </p:nvPicPr>
        <p:blipFill>
          <a:blip r:embed="rId2" cstate="print"/>
          <a:srcRect/>
          <a:stretch>
            <a:fillRect/>
          </a:stretch>
        </p:blipFill>
        <p:spPr bwMode="auto">
          <a:xfrm>
            <a:off x="0" y="942975"/>
            <a:ext cx="9144000" cy="49720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143000" y="1524000"/>
            <a:ext cx="4572000" cy="2677656"/>
          </a:xfrm>
          <a:prstGeom prst="rect">
            <a:avLst/>
          </a:prstGeom>
        </p:spPr>
        <p:txBody>
          <a:bodyPr wrap="square">
            <a:spAutoFit/>
          </a:bodyPr>
          <a:lstStyle/>
          <a:p>
            <a:r>
              <a:rPr lang="en-US" sz="2800" b="1" u="sng" dirty="0" smtClean="0"/>
              <a:t>Elements of Design:</a:t>
            </a:r>
          </a:p>
          <a:p>
            <a:pPr>
              <a:buFont typeface="Arial" pitchFamily="34" charset="0"/>
              <a:buChar char="•"/>
            </a:pPr>
            <a:r>
              <a:rPr lang="en-US" sz="2800" dirty="0" smtClean="0">
                <a:solidFill>
                  <a:srgbClr val="0000FF"/>
                </a:solidFill>
              </a:rPr>
              <a:t>Line </a:t>
            </a:r>
          </a:p>
          <a:p>
            <a:pPr>
              <a:buFont typeface="Arial" pitchFamily="34" charset="0"/>
              <a:buChar char="•"/>
            </a:pPr>
            <a:r>
              <a:rPr lang="en-US" sz="2800" dirty="0" smtClean="0">
                <a:solidFill>
                  <a:srgbClr val="0000FF"/>
                </a:solidFill>
              </a:rPr>
              <a:t>Shape </a:t>
            </a:r>
          </a:p>
          <a:p>
            <a:pPr>
              <a:buFont typeface="Arial" pitchFamily="34" charset="0"/>
              <a:buChar char="•"/>
            </a:pPr>
            <a:r>
              <a:rPr lang="en-US" sz="2800" dirty="0" smtClean="0">
                <a:solidFill>
                  <a:srgbClr val="0000FF"/>
                </a:solidFill>
              </a:rPr>
              <a:t>Texture </a:t>
            </a:r>
          </a:p>
          <a:p>
            <a:pPr>
              <a:buFont typeface="Arial" pitchFamily="34" charset="0"/>
              <a:buChar char="•"/>
            </a:pPr>
            <a:r>
              <a:rPr lang="en-US" sz="2800" dirty="0" smtClean="0">
                <a:solidFill>
                  <a:srgbClr val="0000FF"/>
                </a:solidFill>
              </a:rPr>
              <a:t>Value &amp; Color </a:t>
            </a:r>
          </a:p>
          <a:p>
            <a:pPr>
              <a:buFont typeface="Arial" pitchFamily="34" charset="0"/>
              <a:buChar char="•"/>
            </a:pPr>
            <a:r>
              <a:rPr lang="en-US" sz="2800" dirty="0" smtClean="0">
                <a:solidFill>
                  <a:srgbClr val="0000FF"/>
                </a:solidFill>
              </a:rPr>
              <a:t>Space </a:t>
            </a:r>
            <a:endParaRPr lang="en-US" sz="2800" dirty="0">
              <a:solidFill>
                <a:srgbClr val="0000FF"/>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304800" y="457200"/>
            <a:ext cx="2609850" cy="533400"/>
            <a:chOff x="381000" y="457200"/>
            <a:chExt cx="2609850" cy="533400"/>
          </a:xfrm>
        </p:grpSpPr>
        <p:pic>
          <p:nvPicPr>
            <p:cNvPr id="6148" name="Picture 4" descr="Classic Graphic Design Theory"/>
            <p:cNvPicPr>
              <a:picLocks noChangeAspect="1" noChangeArrowheads="1"/>
            </p:cNvPicPr>
            <p:nvPr/>
          </p:nvPicPr>
          <p:blipFill>
            <a:blip r:embed="rId2" cstate="print"/>
            <a:srcRect/>
            <a:stretch>
              <a:fillRect/>
            </a:stretch>
          </p:blipFill>
          <p:spPr bwMode="auto">
            <a:xfrm>
              <a:off x="381000" y="457200"/>
              <a:ext cx="2609850" cy="228600"/>
            </a:xfrm>
            <a:prstGeom prst="rect">
              <a:avLst/>
            </a:prstGeom>
            <a:noFill/>
          </p:spPr>
        </p:pic>
        <p:pic>
          <p:nvPicPr>
            <p:cNvPr id="6150" name="Picture 6" descr="Elements of Design:"/>
            <p:cNvPicPr>
              <a:picLocks noChangeAspect="1" noChangeArrowheads="1"/>
            </p:cNvPicPr>
            <p:nvPr/>
          </p:nvPicPr>
          <p:blipFill>
            <a:blip r:embed="rId3" cstate="print"/>
            <a:srcRect/>
            <a:stretch>
              <a:fillRect/>
            </a:stretch>
          </p:blipFill>
          <p:spPr bwMode="auto">
            <a:xfrm>
              <a:off x="381000" y="762000"/>
              <a:ext cx="1704975" cy="228600"/>
            </a:xfrm>
            <a:prstGeom prst="rect">
              <a:avLst/>
            </a:prstGeom>
            <a:noFill/>
          </p:spPr>
        </p:pic>
      </p:grpSp>
      <p:pic>
        <p:nvPicPr>
          <p:cNvPr id="6152" name="Picture 8" descr="Line"/>
          <p:cNvPicPr>
            <a:picLocks noChangeAspect="1" noChangeArrowheads="1"/>
          </p:cNvPicPr>
          <p:nvPr/>
        </p:nvPicPr>
        <p:blipFill>
          <a:blip r:embed="rId4" cstate="print"/>
          <a:srcRect/>
          <a:stretch>
            <a:fillRect/>
          </a:stretch>
        </p:blipFill>
        <p:spPr bwMode="auto">
          <a:xfrm>
            <a:off x="2133600" y="762000"/>
            <a:ext cx="400050" cy="228600"/>
          </a:xfrm>
          <a:prstGeom prst="rect">
            <a:avLst/>
          </a:prstGeom>
          <a:noFill/>
        </p:spPr>
      </p:pic>
      <p:sp>
        <p:nvSpPr>
          <p:cNvPr id="9" name="Rectangle 8"/>
          <p:cNvSpPr/>
          <p:nvPr/>
        </p:nvSpPr>
        <p:spPr>
          <a:xfrm>
            <a:off x="457200" y="1371600"/>
            <a:ext cx="7239000" cy="923330"/>
          </a:xfrm>
          <a:prstGeom prst="rect">
            <a:avLst/>
          </a:prstGeom>
          <a:ln>
            <a:solidFill>
              <a:schemeClr val="tx1"/>
            </a:solidFill>
          </a:ln>
        </p:spPr>
        <p:txBody>
          <a:bodyPr wrap="square">
            <a:spAutoFit/>
          </a:bodyPr>
          <a:lstStyle/>
          <a:p>
            <a:r>
              <a:rPr lang="en-US" dirty="0" smtClean="0"/>
              <a:t>A line is a form with width and length, but no depth. Artists use lines to create edges, the outlines of objects. A line is created by the movement of the artist's pen.</a:t>
            </a:r>
            <a:endParaRPr lang="en-US" dirty="0"/>
          </a:p>
        </p:txBody>
      </p:sp>
      <p:graphicFrame>
        <p:nvGraphicFramePr>
          <p:cNvPr id="10" name="Table 9"/>
          <p:cNvGraphicFramePr>
            <a:graphicFrameLocks noGrp="1"/>
          </p:cNvGraphicFramePr>
          <p:nvPr/>
        </p:nvGraphicFramePr>
        <p:xfrm>
          <a:off x="381000" y="2667000"/>
          <a:ext cx="4714875" cy="1005840"/>
        </p:xfrm>
        <a:graphic>
          <a:graphicData uri="http://schemas.openxmlformats.org/drawingml/2006/table">
            <a:tbl>
              <a:tblPr/>
              <a:tblGrid>
                <a:gridCol w="4714875"/>
              </a:tblGrid>
              <a:tr h="0">
                <a:tc>
                  <a:txBody>
                    <a:bodyPr/>
                    <a:lstStyle/>
                    <a:p>
                      <a:r>
                        <a:rPr lang="en-US" b="1" dirty="0"/>
                        <a:t>Line Direction</a:t>
                      </a:r>
                      <a:endParaRPr lang="en-US" dirty="0"/>
                    </a:p>
                    <a:p>
                      <a:r>
                        <a:rPr lang="en-US" dirty="0"/>
                        <a:t>The direction of a line can convey mood. </a:t>
                      </a:r>
                    </a:p>
                  </a:txBody>
                  <a:tcPr>
                    <a:lnL>
                      <a:noFill/>
                    </a:lnL>
                    <a:lnR>
                      <a:noFill/>
                    </a:lnR>
                    <a:lnT>
                      <a:noFill/>
                    </a:lnT>
                    <a:lnB>
                      <a:noFill/>
                    </a:lnB>
                    <a:solidFill>
                      <a:srgbClr val="FFFFFF"/>
                    </a:solidFill>
                  </a:tcPr>
                </a:tc>
              </a:tr>
              <a:tr h="0">
                <a:tc>
                  <a:txBody>
                    <a:bodyPr/>
                    <a:lstStyle/>
                    <a:p>
                      <a:r>
                        <a:rPr lang="en-US" b="1" u="sng" dirty="0"/>
                        <a:t>Horizontal</a:t>
                      </a:r>
                      <a:r>
                        <a:rPr lang="en-US" dirty="0"/>
                        <a:t> lines are calm and quiet,</a:t>
                      </a:r>
                    </a:p>
                  </a:txBody>
                  <a:tcPr anchor="ctr">
                    <a:lnL>
                      <a:noFill/>
                    </a:lnL>
                    <a:lnR>
                      <a:noFill/>
                    </a:lnR>
                    <a:lnT>
                      <a:noFill/>
                    </a:lnT>
                    <a:lnB>
                      <a:noFill/>
                    </a:lnB>
                    <a:solidFill>
                      <a:srgbClr val="FFFFFF"/>
                    </a:solidFill>
                  </a:tcPr>
                </a:tc>
              </a:tr>
            </a:tbl>
          </a:graphicData>
        </a:graphic>
      </p:graphicFrame>
      <p:pic>
        <p:nvPicPr>
          <p:cNvPr id="6158" name="Picture 14" descr="Pic:horizontal lines"/>
          <p:cNvPicPr>
            <a:picLocks noChangeAspect="1" noChangeArrowheads="1"/>
          </p:cNvPicPr>
          <p:nvPr/>
        </p:nvPicPr>
        <p:blipFill>
          <a:blip r:embed="rId5" cstate="print"/>
          <a:srcRect/>
          <a:stretch>
            <a:fillRect/>
          </a:stretch>
        </p:blipFill>
        <p:spPr bwMode="auto">
          <a:xfrm>
            <a:off x="4724400" y="2438400"/>
            <a:ext cx="2743200" cy="1752600"/>
          </a:xfrm>
          <a:prstGeom prst="rect">
            <a:avLst/>
          </a:prstGeom>
          <a:noFill/>
        </p:spPr>
      </p:pic>
      <p:pic>
        <p:nvPicPr>
          <p:cNvPr id="6159" name="Picture 15" descr="Pic:Vertical lines"/>
          <p:cNvPicPr>
            <a:picLocks noChangeAspect="1" noChangeArrowheads="1"/>
          </p:cNvPicPr>
          <p:nvPr/>
        </p:nvPicPr>
        <p:blipFill>
          <a:blip r:embed="rId6" cstate="print"/>
          <a:srcRect/>
          <a:stretch>
            <a:fillRect/>
          </a:stretch>
        </p:blipFill>
        <p:spPr bwMode="auto">
          <a:xfrm>
            <a:off x="2133600" y="4724400"/>
            <a:ext cx="1371600" cy="1000125"/>
          </a:xfrm>
          <a:prstGeom prst="rect">
            <a:avLst/>
          </a:prstGeom>
          <a:noFill/>
        </p:spPr>
      </p:pic>
      <p:pic>
        <p:nvPicPr>
          <p:cNvPr id="6160" name="Picture 16" descr="Pic:diagonal lines"/>
          <p:cNvPicPr>
            <a:picLocks noChangeAspect="1" noChangeArrowheads="1"/>
          </p:cNvPicPr>
          <p:nvPr/>
        </p:nvPicPr>
        <p:blipFill>
          <a:blip r:embed="rId7" cstate="print"/>
          <a:srcRect/>
          <a:stretch>
            <a:fillRect/>
          </a:stretch>
        </p:blipFill>
        <p:spPr bwMode="auto">
          <a:xfrm>
            <a:off x="6781800" y="5257800"/>
            <a:ext cx="1371600" cy="1028700"/>
          </a:xfrm>
          <a:prstGeom prst="rect">
            <a:avLst/>
          </a:prstGeom>
          <a:noFill/>
        </p:spPr>
      </p:pic>
      <p:sp>
        <p:nvSpPr>
          <p:cNvPr id="24" name="Rectangle 23"/>
          <p:cNvSpPr/>
          <p:nvPr/>
        </p:nvSpPr>
        <p:spPr>
          <a:xfrm>
            <a:off x="0" y="4191000"/>
            <a:ext cx="4572000" cy="646331"/>
          </a:xfrm>
          <a:prstGeom prst="rect">
            <a:avLst/>
          </a:prstGeom>
        </p:spPr>
        <p:txBody>
          <a:bodyPr>
            <a:spAutoFit/>
          </a:bodyPr>
          <a:lstStyle/>
          <a:p>
            <a:r>
              <a:rPr lang="en-US" b="1" u="sng" dirty="0" smtClean="0"/>
              <a:t>vertical</a:t>
            </a:r>
            <a:r>
              <a:rPr lang="en-US" dirty="0" smtClean="0"/>
              <a:t> lines suggest more of a potential for movement, </a:t>
            </a:r>
            <a:endParaRPr lang="en-US" dirty="0"/>
          </a:p>
        </p:txBody>
      </p:sp>
      <p:sp>
        <p:nvSpPr>
          <p:cNvPr id="25" name="Rectangle 24"/>
          <p:cNvSpPr/>
          <p:nvPr/>
        </p:nvSpPr>
        <p:spPr>
          <a:xfrm>
            <a:off x="4191000" y="4495800"/>
            <a:ext cx="4572000" cy="923330"/>
          </a:xfrm>
          <a:prstGeom prst="rect">
            <a:avLst/>
          </a:prstGeom>
        </p:spPr>
        <p:txBody>
          <a:bodyPr>
            <a:spAutoFit/>
          </a:bodyPr>
          <a:lstStyle/>
          <a:p>
            <a:r>
              <a:rPr lang="en-US" dirty="0" smtClean="0"/>
              <a:t>while </a:t>
            </a:r>
            <a:r>
              <a:rPr lang="en-US" b="1" u="sng" dirty="0" smtClean="0"/>
              <a:t>diagonal lines </a:t>
            </a:r>
            <a:r>
              <a:rPr lang="en-US" dirty="0" smtClean="0"/>
              <a:t>strongly suggest movement and give more of a feeling of vitality to a picture.</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1" descr="Pic:contour drawing"/>
          <p:cNvPicPr>
            <a:picLocks noChangeAspect="1" noChangeArrowheads="1"/>
          </p:cNvPicPr>
          <p:nvPr/>
        </p:nvPicPr>
        <p:blipFill>
          <a:blip r:embed="rId2" cstate="print"/>
          <a:srcRect/>
          <a:stretch>
            <a:fillRect/>
          </a:stretch>
        </p:blipFill>
        <p:spPr bwMode="auto">
          <a:xfrm>
            <a:off x="390525" y="1371600"/>
            <a:ext cx="1590675" cy="1400175"/>
          </a:xfrm>
          <a:prstGeom prst="rect">
            <a:avLst/>
          </a:prstGeom>
          <a:noFill/>
        </p:spPr>
      </p:pic>
      <p:sp>
        <p:nvSpPr>
          <p:cNvPr id="4" name="Rectangle 3"/>
          <p:cNvSpPr/>
          <p:nvPr/>
        </p:nvSpPr>
        <p:spPr>
          <a:xfrm>
            <a:off x="1295400" y="685800"/>
            <a:ext cx="2133148" cy="369332"/>
          </a:xfrm>
          <a:prstGeom prst="rect">
            <a:avLst/>
          </a:prstGeom>
        </p:spPr>
        <p:txBody>
          <a:bodyPr wrap="none">
            <a:spAutoFit/>
          </a:bodyPr>
          <a:lstStyle/>
          <a:p>
            <a:r>
              <a:rPr lang="en-US" b="1" dirty="0" smtClean="0"/>
              <a:t>Contour and gesture</a:t>
            </a:r>
            <a:endParaRPr lang="en-US" dirty="0"/>
          </a:p>
        </p:txBody>
      </p:sp>
      <p:sp>
        <p:nvSpPr>
          <p:cNvPr id="5" name="Rectangle 4"/>
          <p:cNvSpPr/>
          <p:nvPr/>
        </p:nvSpPr>
        <p:spPr>
          <a:xfrm>
            <a:off x="1600200" y="1219200"/>
            <a:ext cx="4572000" cy="646331"/>
          </a:xfrm>
          <a:prstGeom prst="rect">
            <a:avLst/>
          </a:prstGeom>
        </p:spPr>
        <p:txBody>
          <a:bodyPr>
            <a:spAutoFit/>
          </a:bodyPr>
          <a:lstStyle/>
          <a:p>
            <a:r>
              <a:rPr lang="en-US" dirty="0" smtClean="0"/>
              <a:t>Lines used to follow the edges of forms are called contour drawings.</a:t>
            </a:r>
            <a:endParaRPr lang="en-US" dirty="0"/>
          </a:p>
        </p:txBody>
      </p:sp>
      <p:pic>
        <p:nvPicPr>
          <p:cNvPr id="8" name="Picture 2" descr="Pic: gesture drawing"/>
          <p:cNvPicPr>
            <a:picLocks noChangeAspect="1" noChangeArrowheads="1"/>
          </p:cNvPicPr>
          <p:nvPr/>
        </p:nvPicPr>
        <p:blipFill>
          <a:blip r:embed="rId3" cstate="print"/>
          <a:srcRect/>
          <a:stretch>
            <a:fillRect/>
          </a:stretch>
        </p:blipFill>
        <p:spPr bwMode="auto">
          <a:xfrm>
            <a:off x="3962400" y="4038600"/>
            <a:ext cx="1962150" cy="2276475"/>
          </a:xfrm>
          <a:prstGeom prst="rect">
            <a:avLst/>
          </a:prstGeom>
          <a:noFill/>
        </p:spPr>
      </p:pic>
      <p:graphicFrame>
        <p:nvGraphicFramePr>
          <p:cNvPr id="6" name="Table 5"/>
          <p:cNvGraphicFramePr>
            <a:graphicFrameLocks noGrp="1"/>
          </p:cNvGraphicFramePr>
          <p:nvPr/>
        </p:nvGraphicFramePr>
        <p:xfrm>
          <a:off x="228600" y="3200400"/>
          <a:ext cx="6096000" cy="1005840"/>
        </p:xfrm>
        <a:graphic>
          <a:graphicData uri="http://schemas.openxmlformats.org/drawingml/2006/table">
            <a:tbl>
              <a:tblPr/>
              <a:tblGrid>
                <a:gridCol w="6096000"/>
              </a:tblGrid>
              <a:tr h="0">
                <a:tc>
                  <a:txBody>
                    <a:bodyPr/>
                    <a:lstStyle/>
                    <a:p>
                      <a:endParaRPr lang="en-US" dirty="0"/>
                    </a:p>
                  </a:txBody>
                  <a:tcPr>
                    <a:lnL>
                      <a:noFill/>
                    </a:lnL>
                    <a:lnR>
                      <a:noFill/>
                    </a:lnR>
                    <a:lnT>
                      <a:noFill/>
                    </a:lnT>
                    <a:lnB>
                      <a:noFill/>
                    </a:lnB>
                    <a:solidFill>
                      <a:srgbClr val="FFFFFF"/>
                    </a:solidFill>
                  </a:tcPr>
                </a:tc>
              </a:tr>
              <a:tr h="0">
                <a:tc>
                  <a:txBody>
                    <a:bodyPr/>
                    <a:lstStyle/>
                    <a:p>
                      <a:r>
                        <a:rPr lang="en-US" dirty="0"/>
                        <a:t>Drawings which seem to depict more movement than actual outline are called gesture drawings.</a:t>
                      </a:r>
                    </a:p>
                  </a:txBody>
                  <a:tcPr>
                    <a:lnL>
                      <a:noFill/>
                    </a:lnL>
                    <a:lnR>
                      <a:noFill/>
                    </a:lnR>
                    <a:lnT>
                      <a:noFill/>
                    </a:lnT>
                    <a:lnB>
                      <a:noFill/>
                    </a:lnB>
                    <a:solidFill>
                      <a:srgbClr val="FFFFFF"/>
                    </a:solidFill>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p:cNvSpPr>
            <a:spLocks noChangeArrowheads="1"/>
          </p:cNvSpPr>
          <p:nvPr/>
        </p:nvSpPr>
        <p:spPr bwMode="auto">
          <a:xfrm>
            <a:off x="1" y="479793"/>
            <a:ext cx="8915399" cy="163121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330066"/>
                </a:solidFill>
                <a:effectLst/>
                <a:latin typeface="Century Schoolbook" pitchFamily="18" charset="0"/>
              </a:rPr>
              <a:t>Line as Value</a:t>
            </a:r>
            <a:endParaRPr kumimoji="0" lang="en-US" sz="20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330066"/>
                </a:solidFill>
                <a:effectLst/>
                <a:latin typeface="Century Schoolbook" pitchFamily="18" charset="0"/>
              </a:rPr>
              <a:t>Lines or crosshatching can also be used to create areas of grey inside a drawing. These areas of darker shading inside a figure, called areas of value, can give a more three-dimensional feeling to an object.</a:t>
            </a:r>
            <a:endParaRPr kumimoji="0" lang="en-US" sz="20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330066"/>
                </a:solidFill>
                <a:effectLst/>
                <a:latin typeface="Century Schoolbook" pitchFamily="18" charset="0"/>
              </a:rPr>
              <a:t>  </a:t>
            </a:r>
            <a:endParaRPr kumimoji="0" lang="en-US" sz="27600" b="1" i="0" u="none" strike="noStrike" cap="none" normalizeH="0" baseline="0" dirty="0" smtClean="0">
              <a:ln>
                <a:noFill/>
              </a:ln>
              <a:solidFill>
                <a:srgbClr val="330066"/>
              </a:solidFill>
              <a:effectLst/>
              <a:latin typeface="Century Schoolbook" pitchFamily="18" charset="0"/>
            </a:endParaRPr>
          </a:p>
        </p:txBody>
      </p:sp>
      <p:pic>
        <p:nvPicPr>
          <p:cNvPr id="17412" name="Picture 4" descr="Pic:Marguerite Smith drawing-crosshatching"/>
          <p:cNvPicPr>
            <a:picLocks noChangeAspect="1" noChangeArrowheads="1"/>
          </p:cNvPicPr>
          <p:nvPr/>
        </p:nvPicPr>
        <p:blipFill>
          <a:blip r:embed="rId2" cstate="print"/>
          <a:srcRect/>
          <a:stretch>
            <a:fillRect/>
          </a:stretch>
        </p:blipFill>
        <p:spPr bwMode="auto">
          <a:xfrm>
            <a:off x="1219200" y="2057400"/>
            <a:ext cx="2743200" cy="365760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descr="Shape"/>
          <p:cNvPicPr>
            <a:picLocks noChangeAspect="1" noChangeArrowheads="1"/>
          </p:cNvPicPr>
          <p:nvPr/>
        </p:nvPicPr>
        <p:blipFill>
          <a:blip r:embed="rId2" cstate="print"/>
          <a:srcRect/>
          <a:stretch>
            <a:fillRect/>
          </a:stretch>
        </p:blipFill>
        <p:spPr bwMode="auto">
          <a:xfrm>
            <a:off x="2438400" y="457200"/>
            <a:ext cx="542925" cy="228600"/>
          </a:xfrm>
          <a:prstGeom prst="rect">
            <a:avLst/>
          </a:prstGeom>
          <a:noFill/>
        </p:spPr>
      </p:pic>
      <p:grpSp>
        <p:nvGrpSpPr>
          <p:cNvPr id="5" name="Group 4"/>
          <p:cNvGrpSpPr/>
          <p:nvPr/>
        </p:nvGrpSpPr>
        <p:grpSpPr>
          <a:xfrm>
            <a:off x="685800" y="152400"/>
            <a:ext cx="2609850" cy="533400"/>
            <a:chOff x="381000" y="457200"/>
            <a:chExt cx="2609850" cy="533400"/>
          </a:xfrm>
        </p:grpSpPr>
        <p:pic>
          <p:nvPicPr>
            <p:cNvPr id="6" name="Picture 4" descr="Classic Graphic Design Theory"/>
            <p:cNvPicPr>
              <a:picLocks noChangeAspect="1" noChangeArrowheads="1"/>
            </p:cNvPicPr>
            <p:nvPr/>
          </p:nvPicPr>
          <p:blipFill>
            <a:blip r:embed="rId3" cstate="print"/>
            <a:srcRect/>
            <a:stretch>
              <a:fillRect/>
            </a:stretch>
          </p:blipFill>
          <p:spPr bwMode="auto">
            <a:xfrm>
              <a:off x="381000" y="457200"/>
              <a:ext cx="2609850" cy="228600"/>
            </a:xfrm>
            <a:prstGeom prst="rect">
              <a:avLst/>
            </a:prstGeom>
            <a:noFill/>
          </p:spPr>
        </p:pic>
        <p:pic>
          <p:nvPicPr>
            <p:cNvPr id="7" name="Picture 6" descr="Elements of Design:"/>
            <p:cNvPicPr>
              <a:picLocks noChangeAspect="1" noChangeArrowheads="1"/>
            </p:cNvPicPr>
            <p:nvPr/>
          </p:nvPicPr>
          <p:blipFill>
            <a:blip r:embed="rId4" cstate="print"/>
            <a:srcRect/>
            <a:stretch>
              <a:fillRect/>
            </a:stretch>
          </p:blipFill>
          <p:spPr bwMode="auto">
            <a:xfrm>
              <a:off x="381000" y="762000"/>
              <a:ext cx="1704975" cy="228600"/>
            </a:xfrm>
            <a:prstGeom prst="rect">
              <a:avLst/>
            </a:prstGeom>
            <a:noFill/>
          </p:spPr>
        </p:pic>
      </p:grpSp>
      <p:sp>
        <p:nvSpPr>
          <p:cNvPr id="8" name="Rectangle 7"/>
          <p:cNvSpPr/>
          <p:nvPr/>
        </p:nvSpPr>
        <p:spPr>
          <a:xfrm>
            <a:off x="304800" y="1981200"/>
            <a:ext cx="8458200" cy="3416320"/>
          </a:xfrm>
          <a:prstGeom prst="rect">
            <a:avLst/>
          </a:prstGeom>
        </p:spPr>
        <p:txBody>
          <a:bodyPr wrap="square">
            <a:spAutoFit/>
          </a:bodyPr>
          <a:lstStyle/>
          <a:p>
            <a:r>
              <a:rPr lang="en-US" b="1" dirty="0" smtClean="0"/>
              <a:t>Volume and Mass</a:t>
            </a:r>
            <a:endParaRPr lang="en-US" dirty="0" smtClean="0"/>
          </a:p>
          <a:p>
            <a:r>
              <a:rPr lang="en-US" dirty="0" smtClean="0"/>
              <a:t>Shape is considered to be a two-dimensional element, while three-dimensional elements have volume or mass. Therefore, a painting has shapes, while a sculpture has volume and mass.</a:t>
            </a:r>
          </a:p>
          <a:p>
            <a:r>
              <a:rPr lang="en-US" b="1" dirty="0" smtClean="0"/>
              <a:t>Positive/Negative shapes</a:t>
            </a:r>
            <a:endParaRPr lang="en-US" dirty="0" smtClean="0"/>
          </a:p>
          <a:p>
            <a:r>
              <a:rPr lang="en-US" dirty="0" smtClean="0"/>
              <a:t>In a picture, the shapes that the artist has placed are considered the positive shapes. The spaces around the shapes are the negative spaces. It is just as important to consider the negative space in a picture as the positive shapes. Sometimes artists create pieces that have no distinction between positive and negative spaces. M. C. Escher was a master at creating drawings where there was no distinction between positive and negative space. Here are two examples of Escher's work which show the interplay between positive and negative space:</a:t>
            </a:r>
            <a:endParaRPr lang="en-US" dirty="0"/>
          </a:p>
        </p:txBody>
      </p:sp>
      <p:sp>
        <p:nvSpPr>
          <p:cNvPr id="9" name="Rectangle 8"/>
          <p:cNvSpPr/>
          <p:nvPr/>
        </p:nvSpPr>
        <p:spPr>
          <a:xfrm>
            <a:off x="2133600" y="838200"/>
            <a:ext cx="4572000" cy="923330"/>
          </a:xfrm>
          <a:prstGeom prst="rect">
            <a:avLst/>
          </a:prstGeom>
        </p:spPr>
        <p:style>
          <a:lnRef idx="0">
            <a:schemeClr val="accent2"/>
          </a:lnRef>
          <a:fillRef idx="3">
            <a:schemeClr val="accent2"/>
          </a:fillRef>
          <a:effectRef idx="3">
            <a:schemeClr val="accent2"/>
          </a:effectRef>
          <a:fontRef idx="minor">
            <a:schemeClr val="lt1"/>
          </a:fontRef>
        </p:style>
        <p:txBody>
          <a:bodyPr>
            <a:spAutoFit/>
          </a:bodyPr>
          <a:lstStyle/>
          <a:p>
            <a:r>
              <a:rPr lang="en-US" dirty="0" smtClean="0"/>
              <a:t>A shape is an enclosed object. Shapes can be created by line, or by color and value changes which define their edges.</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descr="Escher print: Study of the Regular division of the plane with horsemen"/>
          <p:cNvPicPr>
            <a:picLocks noChangeAspect="1" noChangeArrowheads="1"/>
          </p:cNvPicPr>
          <p:nvPr/>
        </p:nvPicPr>
        <p:blipFill>
          <a:blip r:embed="rId2" cstate="print"/>
          <a:srcRect/>
          <a:stretch>
            <a:fillRect/>
          </a:stretch>
        </p:blipFill>
        <p:spPr bwMode="auto">
          <a:xfrm>
            <a:off x="228600" y="847725"/>
            <a:ext cx="4267200" cy="5400675"/>
          </a:xfrm>
          <a:prstGeom prst="rect">
            <a:avLst/>
          </a:prstGeom>
          <a:noFill/>
        </p:spPr>
      </p:pic>
      <p:pic>
        <p:nvPicPr>
          <p:cNvPr id="19460" name="Picture 4" descr="Sky and Water I print"/>
          <p:cNvPicPr>
            <a:picLocks noChangeAspect="1" noChangeArrowheads="1"/>
          </p:cNvPicPr>
          <p:nvPr/>
        </p:nvPicPr>
        <p:blipFill>
          <a:blip r:embed="rId3" cstate="print"/>
          <a:srcRect/>
          <a:stretch>
            <a:fillRect/>
          </a:stretch>
        </p:blipFill>
        <p:spPr bwMode="auto">
          <a:xfrm>
            <a:off x="4724400" y="1638299"/>
            <a:ext cx="4248150" cy="4229101"/>
          </a:xfrm>
          <a:prstGeom prst="rect">
            <a:avLst/>
          </a:prstGeom>
          <a:noFill/>
        </p:spPr>
      </p:pic>
      <p:sp>
        <p:nvSpPr>
          <p:cNvPr id="6" name="Rectangle 5"/>
          <p:cNvSpPr/>
          <p:nvPr/>
        </p:nvSpPr>
        <p:spPr>
          <a:xfrm>
            <a:off x="5410200" y="5867400"/>
            <a:ext cx="3485891" cy="369332"/>
          </a:xfrm>
          <a:prstGeom prst="rect">
            <a:avLst/>
          </a:prstGeom>
        </p:spPr>
        <p:txBody>
          <a:bodyPr wrap="none">
            <a:spAutoFit/>
          </a:bodyPr>
          <a:lstStyle/>
          <a:p>
            <a:r>
              <a:rPr lang="en-US" b="1" dirty="0" smtClean="0"/>
              <a:t>M. C. Escher print: Sky and Water I</a:t>
            </a:r>
            <a:endParaRPr lang="en-US" dirty="0"/>
          </a:p>
        </p:txBody>
      </p:sp>
      <p:sp>
        <p:nvSpPr>
          <p:cNvPr id="7" name="Rectangle 6"/>
          <p:cNvSpPr/>
          <p:nvPr/>
        </p:nvSpPr>
        <p:spPr>
          <a:xfrm>
            <a:off x="304800" y="228600"/>
            <a:ext cx="4572000" cy="646331"/>
          </a:xfrm>
          <a:prstGeom prst="rect">
            <a:avLst/>
          </a:prstGeom>
        </p:spPr>
        <p:txBody>
          <a:bodyPr>
            <a:spAutoFit/>
          </a:bodyPr>
          <a:lstStyle/>
          <a:p>
            <a:r>
              <a:rPr lang="en-US" b="1" dirty="0" smtClean="0"/>
              <a:t>M. C. Escher print: Study of the Regular Division of the Plane with Horsemen</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609600" y="304800"/>
            <a:ext cx="2609850" cy="533400"/>
            <a:chOff x="381000" y="457200"/>
            <a:chExt cx="2609850" cy="533400"/>
          </a:xfrm>
        </p:grpSpPr>
        <p:pic>
          <p:nvPicPr>
            <p:cNvPr id="5" name="Picture 4" descr="Classic Graphic Design Theory"/>
            <p:cNvPicPr>
              <a:picLocks noChangeAspect="1" noChangeArrowheads="1"/>
            </p:cNvPicPr>
            <p:nvPr/>
          </p:nvPicPr>
          <p:blipFill>
            <a:blip r:embed="rId2" cstate="print"/>
            <a:srcRect/>
            <a:stretch>
              <a:fillRect/>
            </a:stretch>
          </p:blipFill>
          <p:spPr bwMode="auto">
            <a:xfrm>
              <a:off x="381000" y="457200"/>
              <a:ext cx="2609850" cy="228600"/>
            </a:xfrm>
            <a:prstGeom prst="rect">
              <a:avLst/>
            </a:prstGeom>
            <a:noFill/>
          </p:spPr>
        </p:pic>
        <p:pic>
          <p:nvPicPr>
            <p:cNvPr id="6" name="Picture 5" descr="Elements of Design:"/>
            <p:cNvPicPr>
              <a:picLocks noChangeAspect="1" noChangeArrowheads="1"/>
            </p:cNvPicPr>
            <p:nvPr/>
          </p:nvPicPr>
          <p:blipFill>
            <a:blip r:embed="rId3" cstate="print"/>
            <a:srcRect/>
            <a:stretch>
              <a:fillRect/>
            </a:stretch>
          </p:blipFill>
          <p:spPr bwMode="auto">
            <a:xfrm>
              <a:off x="381000" y="762000"/>
              <a:ext cx="1704975" cy="228600"/>
            </a:xfrm>
            <a:prstGeom prst="rect">
              <a:avLst/>
            </a:prstGeom>
            <a:noFill/>
          </p:spPr>
        </p:pic>
      </p:grpSp>
      <p:pic>
        <p:nvPicPr>
          <p:cNvPr id="20482" name="Picture 2" descr="Texture"/>
          <p:cNvPicPr>
            <a:picLocks noChangeAspect="1" noChangeArrowheads="1"/>
          </p:cNvPicPr>
          <p:nvPr/>
        </p:nvPicPr>
        <p:blipFill>
          <a:blip r:embed="rId4" cstate="print"/>
          <a:srcRect/>
          <a:stretch>
            <a:fillRect/>
          </a:stretch>
        </p:blipFill>
        <p:spPr bwMode="auto">
          <a:xfrm>
            <a:off x="2362200" y="609600"/>
            <a:ext cx="685800" cy="228600"/>
          </a:xfrm>
          <a:prstGeom prst="rect">
            <a:avLst/>
          </a:prstGeom>
          <a:noFill/>
        </p:spPr>
      </p:pic>
      <p:sp>
        <p:nvSpPr>
          <p:cNvPr id="8" name="Rectangle 7"/>
          <p:cNvSpPr/>
          <p:nvPr/>
        </p:nvSpPr>
        <p:spPr>
          <a:xfrm>
            <a:off x="533400" y="1143000"/>
            <a:ext cx="7696200" cy="1754326"/>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r>
              <a:rPr lang="en-US" dirty="0" smtClean="0"/>
              <a:t>Texture is the surface quality of an object. We experience texture when we touch objects and feel their roughness, smoothness or patterns. Texture is the artist's way of mapping these tactile impressions on to the two-dimensional picture. Texture is created by varying the pattern of light and dark areas on an object. Notice how the areas of light and dark give the impression of depth to the image below.</a:t>
            </a:r>
            <a:endParaRPr lang="en-US" dirty="0"/>
          </a:p>
        </p:txBody>
      </p:sp>
      <p:pic>
        <p:nvPicPr>
          <p:cNvPr id="20484" name="Picture 4" descr="Pic:texture"/>
          <p:cNvPicPr>
            <a:picLocks noChangeAspect="1" noChangeArrowheads="1"/>
          </p:cNvPicPr>
          <p:nvPr/>
        </p:nvPicPr>
        <p:blipFill>
          <a:blip r:embed="rId5" cstate="print"/>
          <a:srcRect/>
          <a:stretch>
            <a:fillRect/>
          </a:stretch>
        </p:blipFill>
        <p:spPr bwMode="auto">
          <a:xfrm>
            <a:off x="6172200" y="3505200"/>
            <a:ext cx="933450" cy="762000"/>
          </a:xfrm>
          <a:prstGeom prst="rect">
            <a:avLst/>
          </a:prstGeom>
          <a:noFill/>
        </p:spPr>
      </p:pic>
      <p:pic>
        <p:nvPicPr>
          <p:cNvPr id="10" name="Picture 6" descr="1978 bump mapping"/>
          <p:cNvPicPr>
            <a:picLocks noChangeAspect="1" noChangeArrowheads="1"/>
          </p:cNvPicPr>
          <p:nvPr/>
        </p:nvPicPr>
        <p:blipFill>
          <a:blip r:embed="rId6" cstate="print"/>
          <a:srcRect/>
          <a:stretch>
            <a:fillRect/>
          </a:stretch>
        </p:blipFill>
        <p:spPr bwMode="auto">
          <a:xfrm>
            <a:off x="1143000" y="3352800"/>
            <a:ext cx="4419600" cy="30988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down)">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1000" y="1371600"/>
            <a:ext cx="4572000" cy="3970318"/>
          </a:xfrm>
          <a:prstGeom prst="rect">
            <a:avLst/>
          </a:prstGeom>
        </p:spPr>
        <p:style>
          <a:lnRef idx="2">
            <a:schemeClr val="accent2"/>
          </a:lnRef>
          <a:fillRef idx="1">
            <a:schemeClr val="lt1"/>
          </a:fillRef>
          <a:effectRef idx="0">
            <a:schemeClr val="accent2"/>
          </a:effectRef>
          <a:fontRef idx="minor">
            <a:schemeClr val="dk1"/>
          </a:fontRef>
        </p:style>
        <p:txBody>
          <a:bodyPr>
            <a:spAutoFit/>
          </a:bodyPr>
          <a:lstStyle/>
          <a:p>
            <a:pPr algn="just"/>
            <a:r>
              <a:rPr lang="en-US" b="1" dirty="0" smtClean="0"/>
              <a:t>Value</a:t>
            </a:r>
            <a:r>
              <a:rPr lang="en-US" dirty="0" smtClean="0"/>
              <a:t> </a:t>
            </a:r>
          </a:p>
          <a:p>
            <a:pPr algn="just"/>
            <a:r>
              <a:rPr lang="en-US" dirty="0" smtClean="0"/>
              <a:t>Value refers to </a:t>
            </a:r>
            <a:r>
              <a:rPr lang="en-US" u="sng" dirty="0" smtClean="0"/>
              <a:t>the relative lightness or darkness of a certain area</a:t>
            </a:r>
            <a:r>
              <a:rPr lang="en-US" dirty="0" smtClean="0"/>
              <a:t>. </a:t>
            </a:r>
          </a:p>
          <a:p>
            <a:pPr algn="just">
              <a:buFont typeface="Arial" pitchFamily="34" charset="0"/>
              <a:buChar char="•"/>
            </a:pPr>
            <a:r>
              <a:rPr lang="en-US" dirty="0" smtClean="0"/>
              <a:t>Value can be used for emphasis. </a:t>
            </a:r>
          </a:p>
          <a:p>
            <a:pPr algn="just">
              <a:buFont typeface="Arial" pitchFamily="34" charset="0"/>
              <a:buChar char="•"/>
            </a:pPr>
            <a:r>
              <a:rPr lang="en-US" dirty="0" smtClean="0"/>
              <a:t>Variations in value are used to create a focal point for the design of a picture. </a:t>
            </a:r>
          </a:p>
          <a:p>
            <a:pPr algn="just">
              <a:buFont typeface="Arial" pitchFamily="34" charset="0"/>
              <a:buChar char="•"/>
            </a:pPr>
            <a:r>
              <a:rPr lang="en-US" dirty="0" smtClean="0"/>
              <a:t>A light figure on a dark background will be immediately recognized as the center of attention, similarly for a dark figure on a mostly white background. </a:t>
            </a:r>
          </a:p>
          <a:p>
            <a:pPr algn="just">
              <a:buFont typeface="Arial" pitchFamily="34" charset="0"/>
              <a:buChar char="•"/>
            </a:pPr>
            <a:r>
              <a:rPr lang="en-US" dirty="0" smtClean="0"/>
              <a:t>Gradations of value are also used to create the illusion of depth. Areas of light and dark can give a three-dimensional impression, such as when shading areas of a person's face. </a:t>
            </a:r>
            <a:endParaRPr lang="en-US" dirty="0"/>
          </a:p>
        </p:txBody>
      </p:sp>
      <p:grpSp>
        <p:nvGrpSpPr>
          <p:cNvPr id="5" name="Group 4"/>
          <p:cNvGrpSpPr/>
          <p:nvPr/>
        </p:nvGrpSpPr>
        <p:grpSpPr>
          <a:xfrm>
            <a:off x="609600" y="304800"/>
            <a:ext cx="2609850" cy="533400"/>
            <a:chOff x="381000" y="457200"/>
            <a:chExt cx="2609850" cy="533400"/>
          </a:xfrm>
        </p:grpSpPr>
        <p:pic>
          <p:nvPicPr>
            <p:cNvPr id="6" name="Picture 5" descr="Classic Graphic Design Theory"/>
            <p:cNvPicPr>
              <a:picLocks noChangeAspect="1" noChangeArrowheads="1"/>
            </p:cNvPicPr>
            <p:nvPr/>
          </p:nvPicPr>
          <p:blipFill>
            <a:blip r:embed="rId2" cstate="print"/>
            <a:srcRect/>
            <a:stretch>
              <a:fillRect/>
            </a:stretch>
          </p:blipFill>
          <p:spPr bwMode="auto">
            <a:xfrm>
              <a:off x="381000" y="457200"/>
              <a:ext cx="2609850" cy="228600"/>
            </a:xfrm>
            <a:prstGeom prst="rect">
              <a:avLst/>
            </a:prstGeom>
            <a:noFill/>
          </p:spPr>
        </p:pic>
        <p:pic>
          <p:nvPicPr>
            <p:cNvPr id="7" name="Picture 6" descr="Elements of Design:"/>
            <p:cNvPicPr>
              <a:picLocks noChangeAspect="1" noChangeArrowheads="1"/>
            </p:cNvPicPr>
            <p:nvPr/>
          </p:nvPicPr>
          <p:blipFill>
            <a:blip r:embed="rId3" cstate="print"/>
            <a:srcRect/>
            <a:stretch>
              <a:fillRect/>
            </a:stretch>
          </p:blipFill>
          <p:spPr bwMode="auto">
            <a:xfrm>
              <a:off x="381000" y="762000"/>
              <a:ext cx="1704975" cy="228600"/>
            </a:xfrm>
            <a:prstGeom prst="rect">
              <a:avLst/>
            </a:prstGeom>
            <a:noFill/>
          </p:spPr>
        </p:pic>
      </p:grpSp>
      <p:pic>
        <p:nvPicPr>
          <p:cNvPr id="21506" name="Picture 2" descr="Marguerite Smith drawing-value"/>
          <p:cNvPicPr>
            <a:picLocks noChangeAspect="1" noChangeArrowheads="1"/>
          </p:cNvPicPr>
          <p:nvPr/>
        </p:nvPicPr>
        <p:blipFill>
          <a:blip r:embed="rId4" cstate="print"/>
          <a:srcRect/>
          <a:stretch>
            <a:fillRect/>
          </a:stretch>
        </p:blipFill>
        <p:spPr bwMode="auto">
          <a:xfrm>
            <a:off x="5562600" y="1905000"/>
            <a:ext cx="2057400" cy="2733676"/>
          </a:xfrm>
          <a:prstGeom prst="rect">
            <a:avLst/>
          </a:prstGeom>
          <a:noFill/>
        </p:spPr>
      </p:pic>
      <p:sp>
        <p:nvSpPr>
          <p:cNvPr id="10" name="TextBox 9"/>
          <p:cNvSpPr txBox="1"/>
          <p:nvPr/>
        </p:nvSpPr>
        <p:spPr>
          <a:xfrm>
            <a:off x="2242113" y="533400"/>
            <a:ext cx="729687" cy="369332"/>
          </a:xfrm>
          <a:prstGeom prst="rect">
            <a:avLst/>
          </a:prstGeom>
          <a:noFill/>
        </p:spPr>
        <p:txBody>
          <a:bodyPr wrap="none" rtlCol="0">
            <a:spAutoFit/>
          </a:bodyPr>
          <a:lstStyle/>
          <a:p>
            <a:r>
              <a:rPr lang="en-US" b="1" dirty="0" smtClean="0">
                <a:solidFill>
                  <a:schemeClr val="accent4">
                    <a:lumMod val="75000"/>
                  </a:schemeClr>
                </a:solidFill>
                <a:latin typeface="Bradley Hand ITC" pitchFamily="66" charset="0"/>
              </a:rPr>
              <a:t>Value</a:t>
            </a:r>
            <a:endParaRPr lang="en-US" b="1" dirty="0">
              <a:solidFill>
                <a:schemeClr val="accent4">
                  <a:lumMod val="75000"/>
                </a:schemeClr>
              </a:solidFill>
              <a:latin typeface="Bradley Hand ITC" pitchFamily="66"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TotalTime>
  <Words>1150</Words>
  <Application>Microsoft Office PowerPoint</Application>
  <PresentationFormat>On-screen Show (4:3)</PresentationFormat>
  <Paragraphs>59</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vector>
  </TitlesOfParts>
  <Company>Universiti Tenaga Nasional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ridha</dc:creator>
  <cp:lastModifiedBy>ridha</cp:lastModifiedBy>
  <cp:revision>12</cp:revision>
  <dcterms:created xsi:type="dcterms:W3CDTF">2009-08-05T01:53:51Z</dcterms:created>
  <dcterms:modified xsi:type="dcterms:W3CDTF">2009-08-05T03:09:16Z</dcterms:modified>
</cp:coreProperties>
</file>