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2FFF-0FDE-4C66-BA92-51E2014FEF3A}" type="datetimeFigureOut">
              <a:rPr lang="en-US" smtClean="0"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BAC96-69CD-4090-995E-C2257174FE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4582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985838"/>
            <a:ext cx="73056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00125"/>
            <a:ext cx="7315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019175"/>
            <a:ext cx="72485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047750"/>
            <a:ext cx="71818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128713"/>
            <a:ext cx="7229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1628775"/>
            <a:ext cx="7191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004888"/>
            <a:ext cx="73247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028700"/>
            <a:ext cx="7124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19175"/>
            <a:ext cx="72009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033463"/>
            <a:ext cx="71532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4572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Graphic design in our culture lacks clear boundaries that give it</a:t>
            </a:r>
          </a:p>
          <a:p>
            <a:r>
              <a:rPr lang="en-US" dirty="0"/>
              <a:t>a simple definition.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81534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/>
              <a:t>“Graphic </a:t>
            </a:r>
            <a:r>
              <a:rPr lang="en-US" dirty="0"/>
              <a:t>design is the most ubiquitous of all the art forms since it can be found </a:t>
            </a:r>
            <a:r>
              <a:rPr lang="en-US" dirty="0" smtClean="0"/>
              <a:t>everywhere and </a:t>
            </a:r>
            <a:r>
              <a:rPr lang="en-US" dirty="0"/>
              <a:t>anywhere—in our homes, in the restaurants we frequent, on the streets </a:t>
            </a:r>
            <a:r>
              <a:rPr lang="en-US" dirty="0" smtClean="0"/>
              <a:t>we walk</a:t>
            </a:r>
            <a:r>
              <a:rPr lang="en-US" dirty="0"/>
              <a:t>, on the highways we drive, in the movies and theaters we attend, and in </a:t>
            </a:r>
            <a:r>
              <a:rPr lang="en-US" dirty="0" smtClean="0"/>
              <a:t>every shop </a:t>
            </a:r>
            <a:r>
              <a:rPr lang="en-US" dirty="0"/>
              <a:t>we enter</a:t>
            </a:r>
            <a:r>
              <a:rPr lang="en-US" dirty="0" smtClean="0"/>
              <a:t>.” …</a:t>
            </a:r>
            <a:r>
              <a:rPr lang="en-US" dirty="0" smtClean="0">
                <a:solidFill>
                  <a:srgbClr val="FF0000"/>
                </a:solidFill>
              </a:rPr>
              <a:t>EXAMPLE???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810000"/>
            <a:ext cx="63246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 more contemporary definition of graphic design might</a:t>
            </a:r>
          </a:p>
          <a:p>
            <a:pPr algn="ctr"/>
            <a:r>
              <a:rPr lang="en-US" dirty="0"/>
              <a:t>include the “art” of communication—to inform, educate,</a:t>
            </a:r>
          </a:p>
          <a:p>
            <a:pPr algn="ctr"/>
            <a:r>
              <a:rPr lang="en-US" dirty="0"/>
              <a:t>influence, persuade, and provide a visual experience—one</a:t>
            </a:r>
          </a:p>
          <a:p>
            <a:pPr algn="ctr"/>
            <a:r>
              <a:rPr lang="en-US" dirty="0"/>
              <a:t>that combines art and technology to communicate messages</a:t>
            </a:r>
          </a:p>
          <a:p>
            <a:pPr algn="ctr"/>
            <a:r>
              <a:rPr lang="en-US" dirty="0"/>
              <a:t>vital to our daily lives. It is simply a cultural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1247775"/>
            <a:ext cx="71913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023938"/>
            <a:ext cx="72294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14413"/>
            <a:ext cx="71437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8915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1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The graphic designer conceives, plans, and executes a design that communicates a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direct message to a specific audience. 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term </a:t>
            </a:r>
            <a:r>
              <a:rPr lang="en-US" i="1" dirty="0"/>
              <a:t>design refers to the planned </a:t>
            </a:r>
            <a:r>
              <a:rPr lang="en-US" i="1" dirty="0" smtClean="0"/>
              <a:t>arrangement </a:t>
            </a:r>
            <a:r>
              <a:rPr lang="en-US" dirty="0" smtClean="0"/>
              <a:t>of </a:t>
            </a:r>
            <a:r>
              <a:rPr lang="en-US" dirty="0"/>
              <a:t>visual elements organized and prioritized into a cohesive whole that </a:t>
            </a:r>
            <a:r>
              <a:rPr lang="en-US" dirty="0" smtClean="0"/>
              <a:t>becomes the </a:t>
            </a:r>
            <a:r>
              <a:rPr lang="en-US" dirty="0"/>
              <a:t>visual message. 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Graphic </a:t>
            </a:r>
            <a:r>
              <a:rPr lang="en-US" dirty="0"/>
              <a:t>designers work in business and industry as well as in </a:t>
            </a:r>
            <a:r>
              <a:rPr lang="en-US" dirty="0" smtClean="0"/>
              <a:t>the cultural </a:t>
            </a:r>
            <a:r>
              <a:rPr lang="en-US" dirty="0"/>
              <a:t>and educational sectors of contemporary society. 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Their </a:t>
            </a:r>
            <a:r>
              <a:rPr lang="en-US" dirty="0"/>
              <a:t>work is </a:t>
            </a:r>
            <a:r>
              <a:rPr lang="en-US" dirty="0" smtClean="0"/>
              <a:t>mass-produced in </a:t>
            </a:r>
            <a:r>
              <a:rPr lang="en-US" dirty="0"/>
              <a:t>print, film, and electronic media—books, magazines, newspapers, </a:t>
            </a:r>
            <a:r>
              <a:rPr lang="en-US" dirty="0" smtClean="0"/>
              <a:t>advertisements, corporate </a:t>
            </a:r>
            <a:r>
              <a:rPr lang="en-US" dirty="0"/>
              <a:t>identity, packaging, posters, CDs and multimedia, Web sites, </a:t>
            </a:r>
            <a:r>
              <a:rPr lang="en-US" dirty="0" smtClean="0"/>
              <a:t>billboards, television </a:t>
            </a:r>
            <a:r>
              <a:rPr lang="en-US" dirty="0"/>
              <a:t>and film </a:t>
            </a:r>
            <a:r>
              <a:rPr lang="en-US" dirty="0" smtClean="0"/>
              <a:t>graphics, environmental </a:t>
            </a:r>
            <a:r>
              <a:rPr lang="en-US" dirty="0"/>
              <a:t>and transportation signage, maps, </a:t>
            </a:r>
            <a:r>
              <a:rPr lang="en-US" dirty="0" smtClean="0"/>
              <a:t>charts, and </a:t>
            </a:r>
            <a:r>
              <a:rPr lang="en-US" dirty="0"/>
              <a:t>other forms of information design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724400"/>
            <a:ext cx="7924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/>
              <a:t>Basically, graphic designers develop images to represent the ideas their clients want </a:t>
            </a:r>
            <a:r>
              <a:rPr lang="en-US" dirty="0" smtClean="0"/>
              <a:t>to communicate</a:t>
            </a:r>
            <a:r>
              <a:rPr lang="en-US" dirty="0"/>
              <a:t>. This is usually accomplished by combining images (</a:t>
            </a:r>
            <a:r>
              <a:rPr lang="en-US" dirty="0" smtClean="0"/>
              <a:t>photographs, film</a:t>
            </a:r>
            <a:r>
              <a:rPr lang="en-US" dirty="0"/>
              <a:t>, video, art, or illustration) and words (typography) into a unified form </a:t>
            </a:r>
            <a:r>
              <a:rPr lang="en-US" dirty="0" smtClean="0"/>
              <a:t>that responds </a:t>
            </a:r>
            <a:r>
              <a:rPr lang="en-US" dirty="0"/>
              <a:t>to the content and conveys a clear message.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28600"/>
            <a:ext cx="6019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I Want to Be a Graphic Designer—Where Do I Begin?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Students need to learn the basic design principles </a:t>
            </a:r>
            <a:r>
              <a:rPr lang="en-US" dirty="0"/>
              <a:t>(2-D and 3-D) and observational or life drawing first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 smtClean="0"/>
              <a:t>need </a:t>
            </a:r>
            <a:r>
              <a:rPr lang="en-US" dirty="0"/>
              <a:t>to draw and develop </a:t>
            </a:r>
            <a:r>
              <a:rPr lang="en-US" b="1" u="sng" dirty="0">
                <a:solidFill>
                  <a:srgbClr val="FF0000"/>
                </a:solidFill>
              </a:rPr>
              <a:t>basic visual language </a:t>
            </a:r>
            <a:r>
              <a:rPr lang="en-US" dirty="0" smtClean="0"/>
              <a:t>vocabularies in </a:t>
            </a:r>
            <a:r>
              <a:rPr lang="en-US" dirty="0"/>
              <a:t>order to communicate so that others will understand.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429000"/>
            <a:ext cx="6400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Visual language consists of the basic elements of two- and</a:t>
            </a:r>
          </a:p>
          <a:p>
            <a:pPr algn="ctr"/>
            <a:r>
              <a:rPr lang="en-US" dirty="0"/>
              <a:t>three-dimensional design: line, shape, texture, value, color,</a:t>
            </a:r>
          </a:p>
          <a:p>
            <a:pPr algn="ctr"/>
            <a:r>
              <a:rPr lang="en-US" dirty="0"/>
              <a:t>composition, volume, mass, and space, and how they combine</a:t>
            </a:r>
          </a:p>
          <a:p>
            <a:pPr algn="ctr"/>
            <a:r>
              <a:rPr lang="en-US" dirty="0"/>
              <a:t>to create balance, unity, proportion, rhythm, and sequence.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2809875"/>
            <a:ext cx="85629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858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Define the Problem and Establish Your Objectives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71600"/>
            <a:ext cx="194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 Do the 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209800"/>
            <a:ext cx="3851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Develop Your Ideas by Brainstorming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32004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Analyze Your Ideas in Terms of the Project Objectives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4038600"/>
            <a:ext cx="2304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5. Implement the Final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533400" y="1066800"/>
            <a:ext cx="3048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1143000" y="1828800"/>
            <a:ext cx="3048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1981200" y="2743200"/>
            <a:ext cx="3048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2971800" y="3657600"/>
            <a:ext cx="3048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657600" cy="285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3160804"/>
            <a:ext cx="6934200" cy="148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8006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200" y="5334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Brainstorming : verbal </a:t>
            </a:r>
            <a:r>
              <a:rPr lang="en-US" dirty="0"/>
              <a:t>diagramming or “</a:t>
            </a:r>
            <a:r>
              <a:rPr lang="en-US" dirty="0" smtClean="0"/>
              <a:t>thought mapping</a:t>
            </a:r>
            <a:r>
              <a:rPr lang="en-US" dirty="0"/>
              <a:t>.”</a:t>
            </a:r>
          </a:p>
        </p:txBody>
      </p:sp>
      <p:sp>
        <p:nvSpPr>
          <p:cNvPr id="8" name="Circular Arrow 7"/>
          <p:cNvSpPr/>
          <p:nvPr/>
        </p:nvSpPr>
        <p:spPr>
          <a:xfrm rot="3319341">
            <a:off x="3089423" y="2327423"/>
            <a:ext cx="990600" cy="990600"/>
          </a:xfrm>
          <a:prstGeom prst="circular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4572966" flipV="1">
            <a:off x="3216302" y="4817558"/>
            <a:ext cx="973009" cy="795905"/>
          </a:xfrm>
          <a:prstGeom prst="circular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23622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 </a:t>
            </a:r>
            <a:r>
              <a:rPr lang="en-US" sz="1200" i="1" dirty="0"/>
              <a:t>thumbnail is a small </a:t>
            </a:r>
            <a:r>
              <a:rPr lang="en-US" sz="1200" i="1" dirty="0" smtClean="0"/>
              <a:t>rough </a:t>
            </a:r>
            <a:r>
              <a:rPr lang="en-US" sz="1200" dirty="0" smtClean="0"/>
              <a:t>sketch </a:t>
            </a:r>
            <a:r>
              <a:rPr lang="en-US" sz="1200" dirty="0"/>
              <a:t>of a preliminary design idea. </a:t>
            </a:r>
            <a:r>
              <a:rPr lang="en-US" sz="1200" dirty="0" smtClean="0"/>
              <a:t>Try to </a:t>
            </a:r>
            <a:r>
              <a:rPr lang="en-US" sz="1200" dirty="0"/>
              <a:t>generate as many of these </a:t>
            </a:r>
            <a:r>
              <a:rPr lang="en-US" sz="1200" dirty="0" smtClean="0"/>
              <a:t>sketches as </a:t>
            </a:r>
            <a:r>
              <a:rPr lang="en-US" sz="1200" dirty="0"/>
              <a:t>possible because every </a:t>
            </a:r>
            <a:r>
              <a:rPr lang="en-US" sz="1200" dirty="0" smtClean="0"/>
              <a:t>communication problem </a:t>
            </a:r>
            <a:r>
              <a:rPr lang="en-US" sz="1200" dirty="0"/>
              <a:t>has an infinite number of possible visual solutions. Your first ideas </a:t>
            </a:r>
            <a:r>
              <a:rPr lang="en-US" sz="1200" dirty="0" smtClean="0"/>
              <a:t>will probably </a:t>
            </a:r>
            <a:r>
              <a:rPr lang="en-US" sz="1200" dirty="0"/>
              <a:t>be your most obvious ideas.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719697"/>
            <a:ext cx="304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A </a:t>
            </a:r>
            <a:r>
              <a:rPr lang="en-US" sz="1600" i="1" dirty="0"/>
              <a:t>layout is a full-size sketch of the design </a:t>
            </a:r>
            <a:r>
              <a:rPr lang="en-US" sz="1600" i="1" dirty="0" smtClean="0"/>
              <a:t>idea detailing </a:t>
            </a:r>
            <a:r>
              <a:rPr lang="en-US" sz="1600" dirty="0" smtClean="0"/>
              <a:t>its </a:t>
            </a:r>
            <a:r>
              <a:rPr lang="en-US" sz="1600" dirty="0"/>
              <a:t>placement of type, images, and color. They are made to </a:t>
            </a:r>
            <a:r>
              <a:rPr lang="en-US" sz="1600" dirty="0" smtClean="0"/>
              <a:t>test whether </a:t>
            </a:r>
            <a:r>
              <a:rPr lang="en-US" sz="1600" dirty="0"/>
              <a:t>the </a:t>
            </a:r>
            <a:r>
              <a:rPr lang="en-US" sz="1600" dirty="0" smtClean="0"/>
              <a:t>idea will </a:t>
            </a:r>
            <a:r>
              <a:rPr lang="en-US" sz="1600" dirty="0"/>
              <a:t>work once it is drawn at full size. Layouts can be done </a:t>
            </a:r>
            <a:r>
              <a:rPr lang="en-US" sz="1600" dirty="0" smtClean="0"/>
              <a:t>with markers </a:t>
            </a:r>
            <a:r>
              <a:rPr lang="en-US" sz="1600" dirty="0"/>
              <a:t>and a drawing pad or on the computer.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1871663"/>
            <a:ext cx="73342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546</Words>
  <Application>Microsoft Office PowerPoint</Application>
  <PresentationFormat>On-screen Show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Universiti Tenaga Nasional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ridha</dc:creator>
  <cp:lastModifiedBy>ridha</cp:lastModifiedBy>
  <cp:revision>14</cp:revision>
  <dcterms:created xsi:type="dcterms:W3CDTF">2009-07-22T01:51:26Z</dcterms:created>
  <dcterms:modified xsi:type="dcterms:W3CDTF">2009-07-22T03:44:54Z</dcterms:modified>
</cp:coreProperties>
</file>