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77" r:id="rId5"/>
    <p:sldId id="259" r:id="rId6"/>
    <p:sldId id="278" r:id="rId7"/>
    <p:sldId id="279" r:id="rId8"/>
    <p:sldId id="261" r:id="rId9"/>
    <p:sldId id="262" r:id="rId10"/>
    <p:sldId id="280" r:id="rId11"/>
    <p:sldId id="270" r:id="rId12"/>
    <p:sldId id="263" r:id="rId13"/>
    <p:sldId id="266" r:id="rId14"/>
    <p:sldId id="273" r:id="rId15"/>
    <p:sldId id="281" r:id="rId16"/>
    <p:sldId id="274" r:id="rId17"/>
    <p:sldId id="282" r:id="rId18"/>
    <p:sldId id="268" r:id="rId19"/>
    <p:sldId id="276" r:id="rId20"/>
    <p:sldId id="283" r:id="rId21"/>
    <p:sldId id="275" r:id="rId22"/>
    <p:sldId id="284" r:id="rId23"/>
    <p:sldId id="269" r:id="rId24"/>
    <p:sldId id="271" r:id="rId25"/>
    <p:sldId id="272" r:id="rId26"/>
  </p:sldIdLst>
  <p:sldSz cx="9144000" cy="6858000" type="screen4x3"/>
  <p:notesSz cx="7010400" cy="9296400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2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2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2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2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2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2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2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2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2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CC6600"/>
    <a:srgbClr val="CC3300"/>
    <a:srgbClr val="FFCC00"/>
    <a:srgbClr val="990033"/>
    <a:srgbClr val="24486C"/>
    <a:srgbClr val="292929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1" autoAdjust="0"/>
    <p:restoredTop sz="94981" autoAdjust="0"/>
  </p:normalViewPr>
  <p:slideViewPr>
    <p:cSldViewPr>
      <p:cViewPr varScale="1">
        <p:scale>
          <a:sx n="101" d="100"/>
          <a:sy n="101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9585884-18B8-426A-926B-A70D78FD1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41A1A62-6326-4C9C-A23D-FF1D6EB3C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in_banner_final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6858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90800"/>
            <a:ext cx="8915400" cy="914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05200"/>
            <a:ext cx="4572000" cy="8382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344BB-B0C5-491A-8B63-996CB2410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2D136-8D1F-4579-B801-F1CF8F832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76200"/>
            <a:ext cx="22860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76200"/>
            <a:ext cx="67056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15B60-CEF1-41A6-AD5C-EDD1874BD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CA926-A19C-4F3A-B454-E6EB32F9B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CA8D9-0280-457E-8020-8500FCE66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B8188-9752-4D98-AAF9-C7F556527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1228D-CF30-455A-B9C8-233D7E867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390DA-18DF-41C4-B2F3-C2D749BF9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DB474-0463-4C80-BD8B-65CB44E98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6CE3F-20E3-4757-B336-6379670FC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30975-381F-48EA-AA17-BCD3712E5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76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AFE0A3D-0CE4-4804-8A78-BF302137C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3" name="Picture 13" descr="main_banner_final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152400"/>
            <a:ext cx="6858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5638800" y="6477000"/>
            <a:ext cx="3276600" cy="2508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u="sng" dirty="0">
                <a:solidFill>
                  <a:schemeClr val="tx1"/>
                </a:solidFill>
              </a:rPr>
              <a:t>Technology Ventures</a:t>
            </a:r>
            <a:r>
              <a:rPr lang="en-US" sz="1000" dirty="0">
                <a:solidFill>
                  <a:schemeClr val="tx1"/>
                </a:solidFill>
              </a:rPr>
              <a:t>: From Idea to Enterprise</a:t>
            </a:r>
            <a:endParaRPr lang="en-US" sz="1000" u="sng" dirty="0">
              <a:solidFill>
                <a:schemeClr val="tx1"/>
              </a:solidFill>
            </a:endParaRPr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228600" y="6477000"/>
            <a:ext cx="3276600" cy="2508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>
                <a:solidFill>
                  <a:schemeClr val="tx1"/>
                </a:solidFill>
              </a:rPr>
              <a:t>Chapter 4: Summary</a:t>
            </a:r>
          </a:p>
        </p:txBody>
      </p:sp>
      <p:sp>
        <p:nvSpPr>
          <p:cNvPr id="6152" name="Line 13"/>
          <p:cNvSpPr>
            <a:spLocks noChangeShapeType="1"/>
          </p:cNvSpPr>
          <p:nvPr/>
        </p:nvSpPr>
        <p:spPr bwMode="auto">
          <a:xfrm>
            <a:off x="152400" y="63246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3" name="Text Box 25"/>
          <p:cNvSpPr txBox="1">
            <a:spLocks noChangeArrowheads="1"/>
          </p:cNvSpPr>
          <p:nvPr/>
        </p:nvSpPr>
        <p:spPr bwMode="auto">
          <a:xfrm>
            <a:off x="609600" y="1295400"/>
            <a:ext cx="5791200" cy="1338263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/>
              <a:t>Praise competitors. Learn from them. There are times when you can cooperate with them to their advantage and to yours.</a:t>
            </a:r>
          </a:p>
          <a:p>
            <a:pPr algn="ctr">
              <a:spcBef>
                <a:spcPct val="50000"/>
              </a:spcBef>
            </a:pPr>
            <a:r>
              <a:rPr lang="en-US" sz="1800" b="1"/>
              <a:t>George Mathew Adams</a:t>
            </a:r>
          </a:p>
        </p:txBody>
      </p:sp>
      <p:sp>
        <p:nvSpPr>
          <p:cNvPr id="6154" name="Text Box 26"/>
          <p:cNvSpPr txBox="1">
            <a:spLocks noChangeArrowheads="1"/>
          </p:cNvSpPr>
          <p:nvPr/>
        </p:nvSpPr>
        <p:spPr bwMode="auto">
          <a:xfrm>
            <a:off x="609600" y="3276600"/>
            <a:ext cx="8001000" cy="1887538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/>
              <a:t>How can ventures create a strategy to fit the new business opportunity?</a:t>
            </a:r>
          </a:p>
          <a:p>
            <a:pPr>
              <a:spcBef>
                <a:spcPct val="50000"/>
              </a:spcBef>
            </a:pPr>
            <a:r>
              <a:rPr lang="en-US" sz="1800"/>
              <a:t>Every new venture has a strategy or approach to achieve its goals. The strategy is developed using the business model, an understanding of the industry, and the context and the key factors for success.</a:t>
            </a:r>
          </a:p>
        </p:txBody>
      </p:sp>
      <p:sp>
        <p:nvSpPr>
          <p:cNvPr id="6155" name="Text Box 27"/>
          <p:cNvSpPr txBox="1">
            <a:spLocks noChangeArrowheads="1"/>
          </p:cNvSpPr>
          <p:nvPr/>
        </p:nvSpPr>
        <p:spPr bwMode="auto">
          <a:xfrm>
            <a:off x="609600" y="2743200"/>
            <a:ext cx="2895600" cy="4572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</a:rPr>
              <a:t>Summary</a:t>
            </a:r>
          </a:p>
        </p:txBody>
      </p:sp>
      <p:grpSp>
        <p:nvGrpSpPr>
          <p:cNvPr id="6156" name="Group 13"/>
          <p:cNvGrpSpPr>
            <a:grpSpLocks/>
          </p:cNvGrpSpPr>
          <p:nvPr/>
        </p:nvGrpSpPr>
        <p:grpSpPr bwMode="auto">
          <a:xfrm>
            <a:off x="155575" y="155575"/>
            <a:ext cx="6858000" cy="1033463"/>
            <a:chOff x="155575" y="155575"/>
            <a:chExt cx="6858000" cy="1033463"/>
          </a:xfrm>
        </p:grpSpPr>
        <p:pic>
          <p:nvPicPr>
            <p:cNvPr id="11" name="Picture 1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5575" y="155575"/>
              <a:ext cx="6858000" cy="1033463"/>
            </a:xfrm>
            <a:prstGeom prst="rect">
              <a:avLst/>
            </a:prstGeom>
            <a:noFill/>
            <a:ln w="9525" cap="rnd" cmpd="sng">
              <a:noFill/>
              <a:prstDash val="sysDot"/>
              <a:miter lim="800000"/>
              <a:headEnd/>
              <a:tailEnd/>
            </a:ln>
            <a:effectLst>
              <a:innerShdw blurRad="342900" dist="762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2" name="TextBox 11"/>
            <p:cNvSpPr txBox="1"/>
            <p:nvPr/>
          </p:nvSpPr>
          <p:spPr bwMode="auto">
            <a:xfrm>
              <a:off x="307975" y="746125"/>
              <a:ext cx="66294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Competitive Strategy</a:t>
              </a: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155575" y="155575"/>
              <a:ext cx="533400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CGNB313_source\bye80180_ch04\bye80180_ch04\bye80180_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6096000" cy="49714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1600200"/>
            <a:ext cx="2667000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Perhaps the safest strategy is to take new products to existing customers via existing distribution channels using existing approaches.</a:t>
            </a:r>
            <a:endParaRPr lang="en-US" sz="1400" dirty="0"/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228600" y="6477000"/>
            <a:ext cx="3276600" cy="2508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>
                <a:solidFill>
                  <a:schemeClr val="tx1"/>
                </a:solidFill>
              </a:rPr>
              <a:t>Chapter 4: Table 4.5</a:t>
            </a:r>
          </a:p>
        </p:txBody>
      </p:sp>
      <p:sp>
        <p:nvSpPr>
          <p:cNvPr id="11270" name="Line 4"/>
          <p:cNvSpPr>
            <a:spLocks noChangeShapeType="1"/>
          </p:cNvSpPr>
          <p:nvPr/>
        </p:nvSpPr>
        <p:spPr bwMode="auto">
          <a:xfrm>
            <a:off x="152400" y="63246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43000" y="3200400"/>
            <a:ext cx="5654675" cy="2819400"/>
            <a:chOff x="3032125" y="3352800"/>
            <a:chExt cx="5654675" cy="2819400"/>
          </a:xfrm>
        </p:grpSpPr>
        <p:sp>
          <p:nvSpPr>
            <p:cNvPr id="11266" name="Rectangle 9"/>
            <p:cNvSpPr>
              <a:spLocks noChangeArrowheads="1"/>
            </p:cNvSpPr>
            <p:nvPr/>
          </p:nvSpPr>
          <p:spPr bwMode="auto">
            <a:xfrm>
              <a:off x="3048000" y="3352800"/>
              <a:ext cx="5638800" cy="2819400"/>
            </a:xfrm>
            <a:prstGeom prst="rect">
              <a:avLst/>
            </a:prstGeom>
            <a:solidFill>
              <a:schemeClr val="accent1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271" name="Text Box 8"/>
            <p:cNvSpPr txBox="1">
              <a:spLocks noChangeArrowheads="1"/>
            </p:cNvSpPr>
            <p:nvPr/>
          </p:nvSpPr>
          <p:spPr bwMode="auto">
            <a:xfrm>
              <a:off x="3032125" y="3536950"/>
              <a:ext cx="5292725" cy="2289175"/>
            </a:xfrm>
            <a:prstGeom prst="rect">
              <a:avLst/>
            </a:prstGeom>
            <a:noFill/>
            <a:ln w="9525" cap="rnd">
              <a:noFill/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63550" indent="-231775"/>
              <a:r>
                <a:rPr lang="en-US" sz="1800" u="sng"/>
                <a:t>Potential Barriers to entry into an industry</a:t>
              </a:r>
            </a:p>
            <a:p>
              <a:pPr marL="463550" indent="-231775"/>
              <a:endParaRPr lang="en-US" sz="1800" u="sng"/>
            </a:p>
            <a:p>
              <a:pPr marL="463550" indent="-231775">
                <a:buFontTx/>
                <a:buChar char="•"/>
              </a:pPr>
              <a:r>
                <a:rPr lang="en-US" sz="1800"/>
                <a:t> Economies of Scale</a:t>
              </a:r>
            </a:p>
            <a:p>
              <a:pPr marL="463550" indent="-231775">
                <a:buFontTx/>
                <a:buChar char="•"/>
              </a:pPr>
              <a:r>
                <a:rPr lang="en-US" sz="1800"/>
                <a:t> Cost advantages Independent of Scale</a:t>
              </a:r>
            </a:p>
            <a:p>
              <a:pPr marL="463550" indent="-231775">
                <a:buFontTx/>
                <a:buChar char="•"/>
              </a:pPr>
              <a:r>
                <a:rPr lang="en-US" sz="1800"/>
                <a:t> Product Differentiation</a:t>
              </a:r>
            </a:p>
            <a:p>
              <a:pPr marL="463550" indent="-231775">
                <a:buFontTx/>
                <a:buChar char="•"/>
              </a:pPr>
              <a:r>
                <a:rPr lang="en-US" sz="1800"/>
                <a:t> Contrived Deterrence</a:t>
              </a:r>
            </a:p>
            <a:p>
              <a:pPr marL="463550" indent="-231775">
                <a:buFontTx/>
                <a:buChar char="•"/>
              </a:pPr>
              <a:r>
                <a:rPr lang="en-US" sz="1800"/>
                <a:t> Government Regulation</a:t>
              </a:r>
            </a:p>
            <a:p>
              <a:pPr marL="463550" indent="-231775">
                <a:buFontTx/>
                <a:buChar char="•"/>
              </a:pPr>
              <a:r>
                <a:rPr lang="en-US" sz="1800"/>
                <a:t> Switching Costs</a:t>
              </a:r>
            </a:p>
          </p:txBody>
        </p:sp>
      </p:grpSp>
      <p:pic>
        <p:nvPicPr>
          <p:cNvPr id="11272" name="Picture 10" descr="conce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1905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52400" y="2362200"/>
            <a:ext cx="5410200" cy="650875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800" b="1"/>
              <a:t>Barriers to entry</a:t>
            </a:r>
            <a:r>
              <a:rPr lang="en-US" sz="1800"/>
              <a:t> are factors that make it costly for companies to enter an industry. </a:t>
            </a:r>
          </a:p>
        </p:txBody>
      </p:sp>
      <p:grpSp>
        <p:nvGrpSpPr>
          <p:cNvPr id="11274" name="Group 9"/>
          <p:cNvGrpSpPr>
            <a:grpSpLocks/>
          </p:cNvGrpSpPr>
          <p:nvPr/>
        </p:nvGrpSpPr>
        <p:grpSpPr bwMode="auto">
          <a:xfrm>
            <a:off x="155575" y="155575"/>
            <a:ext cx="6858000" cy="1033463"/>
            <a:chOff x="155575" y="155575"/>
            <a:chExt cx="6858000" cy="1033463"/>
          </a:xfrm>
        </p:grpSpPr>
        <p:pic>
          <p:nvPicPr>
            <p:cNvPr id="11" name="Picture 1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5575" y="155575"/>
              <a:ext cx="6858000" cy="1033463"/>
            </a:xfrm>
            <a:prstGeom prst="rect">
              <a:avLst/>
            </a:prstGeom>
            <a:noFill/>
            <a:ln w="9525" cap="rnd" cmpd="sng">
              <a:noFill/>
              <a:prstDash val="sysDot"/>
              <a:miter lim="800000"/>
              <a:headEnd/>
              <a:tailEnd/>
            </a:ln>
            <a:effectLst>
              <a:innerShdw blurRad="342900" dist="762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2" name="TextBox 11"/>
            <p:cNvSpPr txBox="1"/>
            <p:nvPr/>
          </p:nvSpPr>
          <p:spPr bwMode="auto">
            <a:xfrm>
              <a:off x="307975" y="746125"/>
              <a:ext cx="66294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Competitive Strategy</a:t>
              </a: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155575" y="155575"/>
              <a:ext cx="533400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638800" y="6477000"/>
            <a:ext cx="3276600" cy="2508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u="sng" dirty="0">
                <a:solidFill>
                  <a:schemeClr val="tx1"/>
                </a:solidFill>
              </a:rPr>
              <a:t>Technology Ventures</a:t>
            </a:r>
            <a:r>
              <a:rPr lang="en-US" sz="1000" dirty="0">
                <a:solidFill>
                  <a:schemeClr val="tx1"/>
                </a:solidFill>
              </a:rPr>
              <a:t>: From Idea to Enterprise</a:t>
            </a:r>
            <a:endParaRPr lang="en-US" sz="10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4"/>
          <p:cNvSpPr>
            <a:spLocks noChangeArrowheads="1"/>
          </p:cNvSpPr>
          <p:nvPr/>
        </p:nvSpPr>
        <p:spPr bwMode="auto">
          <a:xfrm>
            <a:off x="304800" y="1143000"/>
            <a:ext cx="7924800" cy="2819400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2" name="Rectangle 12"/>
          <p:cNvSpPr>
            <a:spLocks noChangeArrowheads="1"/>
          </p:cNvSpPr>
          <p:nvPr/>
        </p:nvSpPr>
        <p:spPr bwMode="auto">
          <a:xfrm>
            <a:off x="228600" y="685800"/>
            <a:ext cx="7772400" cy="376238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/>
              <a:t>Distinctive competencies lead to competitive advantage.</a:t>
            </a: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228600" y="6477000"/>
            <a:ext cx="3276600" cy="2508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>
                <a:solidFill>
                  <a:schemeClr val="tx1"/>
                </a:solidFill>
              </a:rPr>
              <a:t>Chapter 4: Figure 4.5</a:t>
            </a:r>
          </a:p>
        </p:txBody>
      </p:sp>
      <p:sp>
        <p:nvSpPr>
          <p:cNvPr id="2056" name="Line 4"/>
          <p:cNvSpPr>
            <a:spLocks noChangeShapeType="1"/>
          </p:cNvSpPr>
          <p:nvPr/>
        </p:nvSpPr>
        <p:spPr bwMode="auto">
          <a:xfrm>
            <a:off x="152400" y="63246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1066800" y="1295400"/>
          <a:ext cx="6324600" cy="2562225"/>
        </p:xfrm>
        <a:graphic>
          <a:graphicData uri="http://schemas.openxmlformats.org/presentationml/2006/ole">
            <p:oleObj spid="_x0000_s2050" name="Visio" r:id="rId3" imgW="9673590" imgH="3922573" progId="">
              <p:embed/>
            </p:oleObj>
          </a:graphicData>
        </a:graphic>
      </p:graphicFrame>
      <p:grpSp>
        <p:nvGrpSpPr>
          <p:cNvPr id="2057" name="Group 8"/>
          <p:cNvGrpSpPr>
            <a:grpSpLocks/>
          </p:cNvGrpSpPr>
          <p:nvPr/>
        </p:nvGrpSpPr>
        <p:grpSpPr bwMode="auto">
          <a:xfrm>
            <a:off x="155575" y="155575"/>
            <a:ext cx="6931025" cy="549335"/>
            <a:chOff x="155575" y="155575"/>
            <a:chExt cx="6931025" cy="1250411"/>
          </a:xfrm>
        </p:grpSpPr>
        <p:pic>
          <p:nvPicPr>
            <p:cNvPr id="10" name="Picture 1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5575" y="155575"/>
              <a:ext cx="6858000" cy="1033463"/>
            </a:xfrm>
            <a:prstGeom prst="rect">
              <a:avLst/>
            </a:prstGeom>
            <a:noFill/>
            <a:ln w="9525" cap="rnd" cmpd="sng">
              <a:noFill/>
              <a:prstDash val="sysDot"/>
              <a:miter lim="800000"/>
              <a:headEnd/>
              <a:tailEnd/>
            </a:ln>
            <a:effectLst>
              <a:innerShdw blurRad="342900" dist="762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1" name="TextBox 10"/>
            <p:cNvSpPr txBox="1"/>
            <p:nvPr/>
          </p:nvSpPr>
          <p:spPr bwMode="auto">
            <a:xfrm>
              <a:off x="457200" y="495245"/>
              <a:ext cx="6629400" cy="910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Competitive Strategy</a:t>
              </a:r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155575" y="155575"/>
              <a:ext cx="533400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638800" y="6477000"/>
            <a:ext cx="3276600" cy="2508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u="sng" dirty="0">
                <a:solidFill>
                  <a:schemeClr val="tx1"/>
                </a:solidFill>
              </a:rPr>
              <a:t>Technology Ventures</a:t>
            </a:r>
            <a:r>
              <a:rPr lang="en-US" sz="1000" dirty="0">
                <a:solidFill>
                  <a:schemeClr val="tx1"/>
                </a:solidFill>
              </a:rPr>
              <a:t>: From Idea to Enterprise</a:t>
            </a:r>
            <a:endParaRPr lang="en-US" sz="10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52400" y="1295400"/>
            <a:ext cx="8382000" cy="4876800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228600" y="6477000"/>
            <a:ext cx="3276600" cy="2508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>
                <a:solidFill>
                  <a:schemeClr val="tx1"/>
                </a:solidFill>
              </a:rPr>
              <a:t>Chapter 4: Table 4.6</a:t>
            </a:r>
          </a:p>
        </p:txBody>
      </p:sp>
      <p:sp>
        <p:nvSpPr>
          <p:cNvPr id="3079" name="Line 4"/>
          <p:cNvSpPr>
            <a:spLocks noChangeShapeType="1"/>
          </p:cNvSpPr>
          <p:nvPr/>
        </p:nvSpPr>
        <p:spPr bwMode="auto">
          <a:xfrm>
            <a:off x="152400" y="63246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588963" y="1849438"/>
          <a:ext cx="7996237" cy="4673600"/>
        </p:xfrm>
        <a:graphic>
          <a:graphicData uri="http://schemas.openxmlformats.org/presentationml/2006/ole">
            <p:oleObj spid="_x0000_s3074" name="Document" r:id="rId3" imgW="7903659" imgH="4615144" progId="Word.Document.8">
              <p:embed/>
            </p:oleObj>
          </a:graphicData>
        </a:graphic>
      </p:graphicFrame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228600" y="1371600"/>
            <a:ext cx="8382000" cy="366713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Four Common Types of Strategies and Their Characteristics</a:t>
            </a:r>
          </a:p>
        </p:txBody>
      </p:sp>
      <p:grpSp>
        <p:nvGrpSpPr>
          <p:cNvPr id="3081" name="Group 8"/>
          <p:cNvGrpSpPr>
            <a:grpSpLocks/>
          </p:cNvGrpSpPr>
          <p:nvPr/>
        </p:nvGrpSpPr>
        <p:grpSpPr bwMode="auto">
          <a:xfrm>
            <a:off x="155575" y="155575"/>
            <a:ext cx="3273425" cy="1033463"/>
            <a:chOff x="155575" y="155575"/>
            <a:chExt cx="6858000" cy="1033463"/>
          </a:xfrm>
        </p:grpSpPr>
        <p:pic>
          <p:nvPicPr>
            <p:cNvPr id="10" name="Picture 1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5575" y="155575"/>
              <a:ext cx="6858000" cy="1033463"/>
            </a:xfrm>
            <a:prstGeom prst="rect">
              <a:avLst/>
            </a:prstGeom>
            <a:noFill/>
            <a:ln w="9525" cap="rnd" cmpd="sng">
              <a:noFill/>
              <a:prstDash val="sysDot"/>
              <a:miter lim="800000"/>
              <a:headEnd/>
              <a:tailEnd/>
            </a:ln>
            <a:effectLst>
              <a:innerShdw blurRad="342900" dist="762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1" name="TextBox 10"/>
            <p:cNvSpPr txBox="1"/>
            <p:nvPr/>
          </p:nvSpPr>
          <p:spPr bwMode="auto">
            <a:xfrm>
              <a:off x="947139" y="228600"/>
              <a:ext cx="367179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Competitive Strategy</a:t>
              </a:r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155575" y="155575"/>
              <a:ext cx="533400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638800" y="6477000"/>
            <a:ext cx="3276600" cy="2508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u="sng" dirty="0">
                <a:solidFill>
                  <a:schemeClr val="tx1"/>
                </a:solidFill>
              </a:rPr>
              <a:t>Technology Ventures</a:t>
            </a:r>
            <a:r>
              <a:rPr lang="en-US" sz="1000" dirty="0">
                <a:solidFill>
                  <a:schemeClr val="tx1"/>
                </a:solidFill>
              </a:rPr>
              <a:t>: From Idea to Enterprise</a:t>
            </a:r>
            <a:endParaRPr lang="en-US" sz="1000" u="sng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304800"/>
            <a:ext cx="21336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4 common </a:t>
            </a:r>
            <a:r>
              <a:rPr lang="en-US" dirty="0" smtClean="0"/>
              <a:t>ways in which a firm will DISTINGUISH itself from competitors.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 bwMode="auto">
          <a:xfrm>
            <a:off x="7924800" y="1135797"/>
            <a:ext cx="304800" cy="137880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2400" y="5867400"/>
            <a:ext cx="89916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goal of a differentiation strategy is to create a unique product based on a firm’s unique competencies. </a:t>
            </a:r>
            <a:endParaRPr lang="en-US" sz="1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228600" y="6477000"/>
            <a:ext cx="3276600" cy="2508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chemeClr val="tx1"/>
                </a:solidFill>
              </a:rPr>
              <a:t>Chapter 4</a:t>
            </a:r>
          </a:p>
        </p:txBody>
      </p:sp>
      <p:sp>
        <p:nvSpPr>
          <p:cNvPr id="12293" name="Line 4"/>
          <p:cNvSpPr>
            <a:spLocks noChangeShapeType="1"/>
          </p:cNvSpPr>
          <p:nvPr/>
        </p:nvSpPr>
        <p:spPr bwMode="auto">
          <a:xfrm>
            <a:off x="152400" y="63246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2294" name="Picture 10" descr="conce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1905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457200" y="2636838"/>
            <a:ext cx="6477000" cy="1477962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800"/>
              <a:t>A </a:t>
            </a:r>
            <a:r>
              <a:rPr lang="en-US" sz="1800" b="1"/>
              <a:t>partnership or alliance </a:t>
            </a:r>
            <a:r>
              <a:rPr lang="en-US" sz="1800"/>
              <a:t>is an association of two or more firms that agree to cooperate with one another to achieve mutually compatible goals that would be difficult for each to accomplish alone [Spekman and Isabella, 2000].</a:t>
            </a:r>
          </a:p>
        </p:txBody>
      </p:sp>
      <p:grpSp>
        <p:nvGrpSpPr>
          <p:cNvPr id="12296" name="Group 7"/>
          <p:cNvGrpSpPr>
            <a:grpSpLocks/>
          </p:cNvGrpSpPr>
          <p:nvPr/>
        </p:nvGrpSpPr>
        <p:grpSpPr bwMode="auto">
          <a:xfrm>
            <a:off x="155575" y="155575"/>
            <a:ext cx="6858000" cy="1033463"/>
            <a:chOff x="155575" y="155575"/>
            <a:chExt cx="6858000" cy="1033463"/>
          </a:xfrm>
        </p:grpSpPr>
        <p:pic>
          <p:nvPicPr>
            <p:cNvPr id="9" name="Picture 1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5575" y="155575"/>
              <a:ext cx="6858000" cy="1033463"/>
            </a:xfrm>
            <a:prstGeom prst="rect">
              <a:avLst/>
            </a:prstGeom>
            <a:noFill/>
            <a:ln w="9525" cap="rnd" cmpd="sng">
              <a:noFill/>
              <a:prstDash val="sysDot"/>
              <a:miter lim="800000"/>
              <a:headEnd/>
              <a:tailEnd/>
            </a:ln>
            <a:effectLst>
              <a:innerShdw blurRad="342900" dist="762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0" name="TextBox 9"/>
            <p:cNvSpPr txBox="1"/>
            <p:nvPr/>
          </p:nvSpPr>
          <p:spPr bwMode="auto">
            <a:xfrm>
              <a:off x="307975" y="746125"/>
              <a:ext cx="66294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Competitive Strategy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155575" y="155575"/>
              <a:ext cx="533400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638800" y="6477000"/>
            <a:ext cx="3276600" cy="2508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u="sng" dirty="0">
                <a:solidFill>
                  <a:schemeClr val="tx1"/>
                </a:solidFill>
              </a:rPr>
              <a:t>Technology Ventures</a:t>
            </a:r>
            <a:r>
              <a:rPr lang="en-US" sz="1000" dirty="0">
                <a:solidFill>
                  <a:schemeClr val="tx1"/>
                </a:solidFill>
              </a:rPr>
              <a:t>: From Idea to Enterprise</a:t>
            </a:r>
            <a:endParaRPr lang="en-US" sz="1000" u="sng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1317" y="5410200"/>
            <a:ext cx="2072683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*Cooperative strategies.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CGNB313_source\bye80180_ch04\bye80180_ch04\bye80180_0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463" y="1219200"/>
            <a:ext cx="8565937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228600" y="6477000"/>
            <a:ext cx="3581400" cy="246221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chemeClr val="tx1"/>
                </a:solidFill>
              </a:rPr>
              <a:t>Chapter 4: Figure 4.7 Value network for a university</a:t>
            </a:r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>
            <a:off x="152400" y="63246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3318" name="Group 7"/>
          <p:cNvGrpSpPr>
            <a:grpSpLocks/>
          </p:cNvGrpSpPr>
          <p:nvPr/>
        </p:nvGrpSpPr>
        <p:grpSpPr bwMode="auto">
          <a:xfrm>
            <a:off x="155575" y="155575"/>
            <a:ext cx="6858000" cy="1033463"/>
            <a:chOff x="155575" y="155575"/>
            <a:chExt cx="6858000" cy="1033463"/>
          </a:xfrm>
        </p:grpSpPr>
        <p:pic>
          <p:nvPicPr>
            <p:cNvPr id="9" name="Picture 1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5575" y="155575"/>
              <a:ext cx="6858000" cy="1033463"/>
            </a:xfrm>
            <a:prstGeom prst="rect">
              <a:avLst/>
            </a:prstGeom>
            <a:noFill/>
            <a:ln w="9525" cap="rnd" cmpd="sng">
              <a:noFill/>
              <a:prstDash val="sysDot"/>
              <a:miter lim="800000"/>
              <a:headEnd/>
              <a:tailEnd/>
            </a:ln>
            <a:effectLst>
              <a:innerShdw blurRad="342900" dist="762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0" name="TextBox 9"/>
            <p:cNvSpPr txBox="1"/>
            <p:nvPr/>
          </p:nvSpPr>
          <p:spPr bwMode="auto">
            <a:xfrm>
              <a:off x="307975" y="746125"/>
              <a:ext cx="66294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Competitive Strategy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155575" y="155575"/>
              <a:ext cx="533400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65250"/>
            <a:ext cx="5943600" cy="480695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638800" y="6477000"/>
            <a:ext cx="3276600" cy="2508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u="sng" dirty="0">
                <a:solidFill>
                  <a:schemeClr val="tx1"/>
                </a:solidFill>
              </a:rPr>
              <a:t>Technology Ventures</a:t>
            </a:r>
            <a:r>
              <a:rPr lang="en-US" sz="1000" dirty="0">
                <a:solidFill>
                  <a:schemeClr val="tx1"/>
                </a:solidFill>
              </a:rPr>
              <a:t>: From Idea to Enterprise</a:t>
            </a:r>
            <a:endParaRPr lang="en-US" sz="10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CGNB313_source\bye80180_ch04\bye80180_ch04\bye80180_0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0"/>
            <a:ext cx="5486400" cy="4191000"/>
          </a:xfrm>
          <a:prstGeom prst="rect">
            <a:avLst/>
          </a:prstGeom>
          <a:noFill/>
        </p:spPr>
      </p:pic>
      <p:pic>
        <p:nvPicPr>
          <p:cNvPr id="38915" name="Picture 3" descr="D:\CGNB313_source\bye80180_ch04\bye80180_ch04\bye80180_tb0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267200"/>
            <a:ext cx="7120233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228600" y="6477000"/>
            <a:ext cx="3276600" cy="2508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>
                <a:solidFill>
                  <a:schemeClr val="tx1"/>
                </a:solidFill>
              </a:rPr>
              <a:t>Chapter 4: Principle 4</a:t>
            </a:r>
          </a:p>
        </p:txBody>
      </p:sp>
      <p:sp>
        <p:nvSpPr>
          <p:cNvPr id="14341" name="Line 4"/>
          <p:cNvSpPr>
            <a:spLocks noChangeShapeType="1"/>
          </p:cNvSpPr>
          <p:nvPr/>
        </p:nvSpPr>
        <p:spPr bwMode="auto">
          <a:xfrm>
            <a:off x="152400" y="63246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228600" y="1371600"/>
            <a:ext cx="8686800" cy="1200150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800" b="1" dirty="0"/>
              <a:t>Principle 4</a:t>
            </a:r>
          </a:p>
          <a:p>
            <a:endParaRPr lang="en-US" sz="1800" b="1" dirty="0"/>
          </a:p>
          <a:p>
            <a:r>
              <a:rPr lang="en-US" sz="1800" dirty="0"/>
              <a:t>A clear road map (strategy) for a new venture states how it will act to achieve its goals and attain a sustainable competitive advantage.</a:t>
            </a:r>
          </a:p>
        </p:txBody>
      </p:sp>
      <p:pic>
        <p:nvPicPr>
          <p:cNvPr id="14343" name="Picture 9" descr="princi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1905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4" name="Group 7"/>
          <p:cNvGrpSpPr>
            <a:grpSpLocks/>
          </p:cNvGrpSpPr>
          <p:nvPr/>
        </p:nvGrpSpPr>
        <p:grpSpPr bwMode="auto">
          <a:xfrm>
            <a:off x="155575" y="155575"/>
            <a:ext cx="6931025" cy="606425"/>
            <a:chOff x="155575" y="155575"/>
            <a:chExt cx="6931025" cy="606425"/>
          </a:xfrm>
        </p:grpSpPr>
        <p:pic>
          <p:nvPicPr>
            <p:cNvPr id="9" name="Picture 1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5575" y="155575"/>
              <a:ext cx="6858000" cy="606425"/>
            </a:xfrm>
            <a:prstGeom prst="rect">
              <a:avLst/>
            </a:prstGeom>
            <a:noFill/>
            <a:ln w="9525" cap="rnd" cmpd="sng">
              <a:noFill/>
              <a:prstDash val="sysDot"/>
              <a:miter lim="800000"/>
              <a:headEnd/>
              <a:tailEnd/>
            </a:ln>
            <a:effectLst>
              <a:innerShdw blurRad="342900" dist="762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0" name="TextBox 9"/>
            <p:cNvSpPr txBox="1"/>
            <p:nvPr/>
          </p:nvSpPr>
          <p:spPr bwMode="auto">
            <a:xfrm>
              <a:off x="457200" y="228600"/>
              <a:ext cx="66294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Competitive Strategy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155575" y="155575"/>
              <a:ext cx="533400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638800" y="6477000"/>
            <a:ext cx="3276600" cy="2508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u="sng" dirty="0">
                <a:solidFill>
                  <a:schemeClr val="tx1"/>
                </a:solidFill>
              </a:rPr>
              <a:t>Technology Ventures</a:t>
            </a:r>
            <a:r>
              <a:rPr lang="en-US" sz="1000" dirty="0">
                <a:solidFill>
                  <a:schemeClr val="tx1"/>
                </a:solidFill>
              </a:rPr>
              <a:t>: From Idea to Enterprise</a:t>
            </a:r>
            <a:endParaRPr lang="en-US" sz="1000" u="sng" dirty="0">
              <a:solidFill>
                <a:schemeClr val="tx1"/>
              </a:solidFill>
            </a:endParaRPr>
          </a:p>
        </p:txBody>
      </p:sp>
      <p:pic>
        <p:nvPicPr>
          <p:cNvPr id="14352" name="Picture 16" descr="D:\CGNB313_source\bye80180_ch04\bye80180_ch04\bye80180_tb04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819400"/>
            <a:ext cx="8348470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228600" y="6477000"/>
            <a:ext cx="3276600" cy="2508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>
                <a:solidFill>
                  <a:schemeClr val="tx1"/>
                </a:solidFill>
              </a:rPr>
              <a:t>Chapter 7: concept</a:t>
            </a:r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152400" y="63246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1371600" y="3733800"/>
            <a:ext cx="7015163" cy="1200150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A</a:t>
            </a:r>
            <a:r>
              <a:rPr lang="en-US" sz="1800" b="1"/>
              <a:t> social entrepreneur</a:t>
            </a:r>
            <a:r>
              <a:rPr lang="en-US" sz="1800"/>
              <a:t> is a person or team that acts to form a new venture in response to an opportunity to deliver social benefits while satisfying environmental and economic values.</a:t>
            </a:r>
            <a:endParaRPr lang="en-US" sz="1800" b="1"/>
          </a:p>
        </p:txBody>
      </p:sp>
      <p:pic>
        <p:nvPicPr>
          <p:cNvPr id="15367" name="Picture 6" descr="conce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0"/>
            <a:ext cx="1905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8" name="Group 7"/>
          <p:cNvGrpSpPr>
            <a:grpSpLocks/>
          </p:cNvGrpSpPr>
          <p:nvPr/>
        </p:nvGrpSpPr>
        <p:grpSpPr bwMode="auto">
          <a:xfrm>
            <a:off x="155575" y="155575"/>
            <a:ext cx="6858000" cy="1033463"/>
            <a:chOff x="155575" y="155575"/>
            <a:chExt cx="6858000" cy="1033463"/>
          </a:xfrm>
        </p:grpSpPr>
        <p:pic>
          <p:nvPicPr>
            <p:cNvPr id="12" name="Picture 1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5575" y="155575"/>
              <a:ext cx="6858000" cy="1033463"/>
            </a:xfrm>
            <a:prstGeom prst="rect">
              <a:avLst/>
            </a:prstGeom>
            <a:noFill/>
            <a:ln w="9525" cap="rnd" cmpd="sng">
              <a:noFill/>
              <a:prstDash val="sysDot"/>
              <a:miter lim="800000"/>
              <a:headEnd/>
              <a:tailEnd/>
            </a:ln>
            <a:effectLst>
              <a:innerShdw blurRad="342900" dist="762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3" name="TextBox 12"/>
            <p:cNvSpPr txBox="1"/>
            <p:nvPr/>
          </p:nvSpPr>
          <p:spPr bwMode="auto">
            <a:xfrm>
              <a:off x="307975" y="746125"/>
              <a:ext cx="66294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Competitive Strategy</a:t>
              </a: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155575" y="155575"/>
              <a:ext cx="533400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638800" y="6477000"/>
            <a:ext cx="3276600" cy="2508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u="sng" dirty="0">
                <a:solidFill>
                  <a:schemeClr val="tx1"/>
                </a:solidFill>
              </a:rPr>
              <a:t>Technology Ventures</a:t>
            </a:r>
            <a:r>
              <a:rPr lang="en-US" sz="1000" dirty="0">
                <a:solidFill>
                  <a:schemeClr val="tx1"/>
                </a:solidFill>
              </a:rPr>
              <a:t>: From Idea to Enterprise</a:t>
            </a:r>
            <a:endParaRPr lang="en-US" sz="10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228600" y="6477000"/>
            <a:ext cx="3276600" cy="2508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>
                <a:solidFill>
                  <a:schemeClr val="tx1"/>
                </a:solidFill>
              </a:rPr>
              <a:t>Chapter 4: concept</a:t>
            </a:r>
          </a:p>
        </p:txBody>
      </p:sp>
      <p:sp>
        <p:nvSpPr>
          <p:cNvPr id="7173" name="Line 4"/>
          <p:cNvSpPr>
            <a:spLocks noChangeShapeType="1"/>
          </p:cNvSpPr>
          <p:nvPr/>
        </p:nvSpPr>
        <p:spPr bwMode="auto">
          <a:xfrm>
            <a:off x="152400" y="63246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7174" name="Picture 9" descr="conce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38400"/>
            <a:ext cx="1905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838200" y="3581400"/>
            <a:ext cx="6705600" cy="925513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800"/>
              <a:t>	A </a:t>
            </a:r>
            <a:r>
              <a:rPr lang="en-US" sz="1800" b="1"/>
              <a:t>strategy</a:t>
            </a:r>
            <a:r>
              <a:rPr lang="en-US" sz="1800"/>
              <a:t> is a plan or road map of the actions that a firm or organization will take to achieve its mission and goals, but it is not static.</a:t>
            </a:r>
          </a:p>
        </p:txBody>
      </p:sp>
      <p:grpSp>
        <p:nvGrpSpPr>
          <p:cNvPr id="7176" name="Group 7"/>
          <p:cNvGrpSpPr>
            <a:grpSpLocks/>
          </p:cNvGrpSpPr>
          <p:nvPr/>
        </p:nvGrpSpPr>
        <p:grpSpPr bwMode="auto">
          <a:xfrm>
            <a:off x="155575" y="155575"/>
            <a:ext cx="6858000" cy="1033463"/>
            <a:chOff x="155575" y="155575"/>
            <a:chExt cx="6858000" cy="1033463"/>
          </a:xfrm>
        </p:grpSpPr>
        <p:pic>
          <p:nvPicPr>
            <p:cNvPr id="9" name="Picture 1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5575" y="155575"/>
              <a:ext cx="6858000" cy="1033463"/>
            </a:xfrm>
            <a:prstGeom prst="rect">
              <a:avLst/>
            </a:prstGeom>
            <a:noFill/>
            <a:ln w="9525" cap="rnd" cmpd="sng">
              <a:noFill/>
              <a:prstDash val="sysDot"/>
              <a:miter lim="800000"/>
              <a:headEnd/>
              <a:tailEnd/>
            </a:ln>
            <a:effectLst>
              <a:innerShdw blurRad="342900" dist="762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0" name="TextBox 9"/>
            <p:cNvSpPr txBox="1"/>
            <p:nvPr/>
          </p:nvSpPr>
          <p:spPr bwMode="auto">
            <a:xfrm>
              <a:off x="307975" y="746125"/>
              <a:ext cx="66294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Competitive Strategy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155575" y="155575"/>
              <a:ext cx="533400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638800" y="6477000"/>
            <a:ext cx="3276600" cy="2508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u="sng" dirty="0">
                <a:solidFill>
                  <a:schemeClr val="tx1"/>
                </a:solidFill>
              </a:rPr>
              <a:t>Technology Ventures</a:t>
            </a:r>
            <a:r>
              <a:rPr lang="en-US" sz="1000" dirty="0">
                <a:solidFill>
                  <a:schemeClr val="tx1"/>
                </a:solidFill>
              </a:rPr>
              <a:t>: From Idea to Enterprise</a:t>
            </a:r>
            <a:endParaRPr lang="en-US" sz="1000" u="sng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47244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A strategy is a response to opportunity.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Long term planning is difficult due to the dynamic nature of the competitive market.</a:t>
            </a:r>
            <a:endParaRPr lang="en-US" sz="1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CGNB313_source\bye80180_ch04\bye80180_ch04\bye80180_0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36762"/>
            <a:ext cx="6370637" cy="57212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228600" y="6477000"/>
            <a:ext cx="3276600" cy="2508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chemeClr val="tx1"/>
                </a:solidFill>
              </a:rPr>
              <a:t>Chapter 4: Figure 4.11 – Social virtue matrix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>
            <a:off x="152400" y="63246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228600" y="1600200"/>
            <a:ext cx="8686800" cy="1200150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800" b="1"/>
              <a:t>The Socially Responsible Firm</a:t>
            </a:r>
          </a:p>
          <a:p>
            <a:endParaRPr lang="en-US" sz="1800" b="1"/>
          </a:p>
          <a:p>
            <a:r>
              <a:rPr lang="en-US" sz="1800"/>
              <a:t>Any strategy adopted by a new venture firm inevitably affects the welfare of its stakeholders:  customers, suppliers, and the community.</a:t>
            </a:r>
          </a:p>
        </p:txBody>
      </p:sp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155575" y="155575"/>
            <a:ext cx="6858000" cy="1033463"/>
            <a:chOff x="155575" y="155575"/>
            <a:chExt cx="6858000" cy="1033463"/>
          </a:xfrm>
        </p:grpSpPr>
        <p:pic>
          <p:nvPicPr>
            <p:cNvPr id="9" name="Picture 1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5575" y="155575"/>
              <a:ext cx="6858000" cy="1033463"/>
            </a:xfrm>
            <a:prstGeom prst="rect">
              <a:avLst/>
            </a:prstGeom>
            <a:noFill/>
            <a:ln w="9525" cap="rnd" cmpd="sng">
              <a:noFill/>
              <a:prstDash val="sysDot"/>
              <a:miter lim="800000"/>
              <a:headEnd/>
              <a:tailEnd/>
            </a:ln>
            <a:effectLst>
              <a:innerShdw blurRad="342900" dist="762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0" name="TextBox 9"/>
            <p:cNvSpPr txBox="1"/>
            <p:nvPr/>
          </p:nvSpPr>
          <p:spPr bwMode="auto">
            <a:xfrm>
              <a:off x="307975" y="746125"/>
              <a:ext cx="66294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Competitive Strategy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155575" y="155575"/>
              <a:ext cx="533400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pic>
        <p:nvPicPr>
          <p:cNvPr id="163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0"/>
            <a:ext cx="7172325" cy="29718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638800" y="6477000"/>
            <a:ext cx="3276600" cy="2508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u="sng" dirty="0">
                <a:solidFill>
                  <a:schemeClr val="tx1"/>
                </a:solidFill>
              </a:rPr>
              <a:t>Technology Ventures</a:t>
            </a:r>
            <a:r>
              <a:rPr lang="en-US" sz="1000" dirty="0">
                <a:solidFill>
                  <a:schemeClr val="tx1"/>
                </a:solidFill>
              </a:rPr>
              <a:t>: From Idea to Enterprise</a:t>
            </a:r>
            <a:endParaRPr lang="en-US" sz="1000" u="sng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6019800"/>
            <a:ext cx="5948808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Illustrating the FOUR possible responses to social responsibility challenges.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CGNB313_source\bye80180_ch04\bye80180_ch04\bye80180_tb0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447800"/>
            <a:ext cx="9010899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228600" y="6477000"/>
            <a:ext cx="3276600" cy="2508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>
                <a:solidFill>
                  <a:schemeClr val="tx1"/>
                </a:solidFill>
              </a:rPr>
              <a:t>Chapter 4: Exercise</a:t>
            </a:r>
          </a:p>
        </p:txBody>
      </p:sp>
      <p:sp>
        <p:nvSpPr>
          <p:cNvPr id="17413" name="Line 4"/>
          <p:cNvSpPr>
            <a:spLocks noChangeShapeType="1"/>
          </p:cNvSpPr>
          <p:nvPr/>
        </p:nvSpPr>
        <p:spPr bwMode="auto">
          <a:xfrm>
            <a:off x="152400" y="63246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81000" y="3581400"/>
            <a:ext cx="8153400" cy="925513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800"/>
              <a:t>Briefly describe the strategy of your college or school using the questions of </a:t>
            </a:r>
            <a:r>
              <a:rPr lang="en-US" sz="1800" b="1"/>
              <a:t>Figure 4.2</a:t>
            </a:r>
            <a:r>
              <a:rPr lang="en-US" sz="1800"/>
              <a:t> and using success rather than profitability as the desired outcome.</a:t>
            </a:r>
            <a:endParaRPr lang="en-US" sz="1800" b="1"/>
          </a:p>
        </p:txBody>
      </p:sp>
      <p:pic>
        <p:nvPicPr>
          <p:cNvPr id="17415" name="Picture 7" descr="exerc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14600"/>
            <a:ext cx="1905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6" name="Group 7"/>
          <p:cNvGrpSpPr>
            <a:grpSpLocks/>
          </p:cNvGrpSpPr>
          <p:nvPr/>
        </p:nvGrpSpPr>
        <p:grpSpPr bwMode="auto">
          <a:xfrm>
            <a:off x="155575" y="155575"/>
            <a:ext cx="6858000" cy="1033463"/>
            <a:chOff x="155575" y="155575"/>
            <a:chExt cx="6858000" cy="1033463"/>
          </a:xfrm>
        </p:grpSpPr>
        <p:pic>
          <p:nvPicPr>
            <p:cNvPr id="9" name="Picture 1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5575" y="155575"/>
              <a:ext cx="6858000" cy="1033463"/>
            </a:xfrm>
            <a:prstGeom prst="rect">
              <a:avLst/>
            </a:prstGeom>
            <a:noFill/>
            <a:ln w="9525" cap="rnd" cmpd="sng">
              <a:noFill/>
              <a:prstDash val="sysDot"/>
              <a:miter lim="800000"/>
              <a:headEnd/>
              <a:tailEnd/>
            </a:ln>
            <a:effectLst>
              <a:innerShdw blurRad="342900" dist="762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0" name="TextBox 9"/>
            <p:cNvSpPr txBox="1"/>
            <p:nvPr/>
          </p:nvSpPr>
          <p:spPr bwMode="auto">
            <a:xfrm>
              <a:off x="307975" y="746125"/>
              <a:ext cx="66294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Competitive Strategy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155575" y="155575"/>
              <a:ext cx="533400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638800" y="6477000"/>
            <a:ext cx="3276600" cy="2508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u="sng" dirty="0">
                <a:solidFill>
                  <a:schemeClr val="tx1"/>
                </a:solidFill>
              </a:rPr>
              <a:t>Technology Ventures</a:t>
            </a:r>
            <a:r>
              <a:rPr lang="en-US" sz="1000" dirty="0">
                <a:solidFill>
                  <a:schemeClr val="tx1"/>
                </a:solidFill>
              </a:rPr>
              <a:t>: From Idea to Enterprise</a:t>
            </a:r>
            <a:endParaRPr lang="en-US" sz="10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228600" y="6477000"/>
            <a:ext cx="3276600" cy="2508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>
                <a:solidFill>
                  <a:schemeClr val="tx1"/>
                </a:solidFill>
              </a:rPr>
              <a:t>Chapter 4: Venture Challenge</a:t>
            </a: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152400" y="63246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381000" y="1752600"/>
            <a:ext cx="8305800" cy="3327400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b="1"/>
              <a:t>VENTURE CHALLENGE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400"/>
              <a:t>Develop a SWOT analysis using the format of table 4.4.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400"/>
              <a:t>Select your strategic approach from table 4.6.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400"/>
              <a:t>Describe your strategy in one or two sentences that could be circulated to your employees and allies.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17525" y="838200"/>
            <a:ext cx="6492875" cy="274638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17525" y="838200"/>
            <a:ext cx="6492875" cy="274638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41325" y="914400"/>
            <a:ext cx="6569075" cy="274638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8442" name="Group 8"/>
          <p:cNvGrpSpPr>
            <a:grpSpLocks/>
          </p:cNvGrpSpPr>
          <p:nvPr/>
        </p:nvGrpSpPr>
        <p:grpSpPr bwMode="auto">
          <a:xfrm>
            <a:off x="155575" y="155575"/>
            <a:ext cx="6858000" cy="1033463"/>
            <a:chOff x="155575" y="155575"/>
            <a:chExt cx="6858000" cy="1033463"/>
          </a:xfrm>
        </p:grpSpPr>
        <p:pic>
          <p:nvPicPr>
            <p:cNvPr id="10" name="Picture 1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5575" y="155575"/>
              <a:ext cx="6858000" cy="1033463"/>
            </a:xfrm>
            <a:prstGeom prst="rect">
              <a:avLst/>
            </a:prstGeom>
            <a:noFill/>
            <a:ln w="9525" cap="rnd" cmpd="sng">
              <a:noFill/>
              <a:prstDash val="sysDot"/>
              <a:miter lim="800000"/>
              <a:headEnd/>
              <a:tailEnd/>
            </a:ln>
            <a:effectLst>
              <a:innerShdw blurRad="342900" dist="762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1" name="TextBox 10"/>
            <p:cNvSpPr txBox="1"/>
            <p:nvPr/>
          </p:nvSpPr>
          <p:spPr bwMode="auto">
            <a:xfrm>
              <a:off x="307975" y="746125"/>
              <a:ext cx="66294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Competitive Strategy</a:t>
              </a:r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155575" y="155575"/>
              <a:ext cx="533400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638800" y="6477000"/>
            <a:ext cx="3276600" cy="2508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u="sng" dirty="0">
                <a:solidFill>
                  <a:schemeClr val="tx1"/>
                </a:solidFill>
              </a:rPr>
              <a:t>Technology Ventures</a:t>
            </a:r>
            <a:r>
              <a:rPr lang="en-US" sz="1000" dirty="0">
                <a:solidFill>
                  <a:schemeClr val="tx1"/>
                </a:solidFill>
              </a:rPr>
              <a:t>: From Idea to Enterprise</a:t>
            </a:r>
            <a:endParaRPr lang="en-US" sz="10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228600" y="6477000"/>
            <a:ext cx="3276600" cy="2508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>
                <a:solidFill>
                  <a:schemeClr val="tx1"/>
                </a:solidFill>
              </a:rPr>
              <a:t>Chapter 4: DVD Video</a:t>
            </a:r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>
            <a:off x="152400" y="63246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381000" y="2278063"/>
            <a:ext cx="8305800" cy="1631950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/>
              <a:t>DVD Video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/>
              <a:t>“Surviving Competition”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/>
              <a:t>		Jeff Housenbold (Shutterfly)</a:t>
            </a: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517525" y="838200"/>
            <a:ext cx="6492875" cy="274638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517525" y="838200"/>
            <a:ext cx="6492875" cy="274638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441325" y="914400"/>
            <a:ext cx="6569075" cy="274638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9466" name="Group 8"/>
          <p:cNvGrpSpPr>
            <a:grpSpLocks/>
          </p:cNvGrpSpPr>
          <p:nvPr/>
        </p:nvGrpSpPr>
        <p:grpSpPr bwMode="auto">
          <a:xfrm>
            <a:off x="155575" y="155575"/>
            <a:ext cx="6858000" cy="1033463"/>
            <a:chOff x="155575" y="155575"/>
            <a:chExt cx="6858000" cy="1033463"/>
          </a:xfrm>
        </p:grpSpPr>
        <p:pic>
          <p:nvPicPr>
            <p:cNvPr id="10" name="Picture 1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5575" y="155575"/>
              <a:ext cx="6858000" cy="1033463"/>
            </a:xfrm>
            <a:prstGeom prst="rect">
              <a:avLst/>
            </a:prstGeom>
            <a:noFill/>
            <a:ln w="9525" cap="rnd" cmpd="sng">
              <a:noFill/>
              <a:prstDash val="sysDot"/>
              <a:miter lim="800000"/>
              <a:headEnd/>
              <a:tailEnd/>
            </a:ln>
            <a:effectLst>
              <a:innerShdw blurRad="342900" dist="762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1" name="TextBox 10"/>
            <p:cNvSpPr txBox="1"/>
            <p:nvPr/>
          </p:nvSpPr>
          <p:spPr bwMode="auto">
            <a:xfrm>
              <a:off x="307975" y="746125"/>
              <a:ext cx="66294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Competitive Strategy</a:t>
              </a:r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155575" y="155575"/>
              <a:ext cx="533400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638800" y="6477000"/>
            <a:ext cx="3276600" cy="2508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u="sng" dirty="0">
                <a:solidFill>
                  <a:schemeClr val="tx1"/>
                </a:solidFill>
              </a:rPr>
              <a:t>Technology Ventures</a:t>
            </a:r>
            <a:r>
              <a:rPr lang="en-US" sz="1000" dirty="0">
                <a:solidFill>
                  <a:schemeClr val="tx1"/>
                </a:solidFill>
              </a:rPr>
              <a:t>: From Idea to Enterprise</a:t>
            </a:r>
            <a:endParaRPr lang="en-US" sz="10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228600" y="6477000"/>
            <a:ext cx="3276600" cy="2508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>
                <a:solidFill>
                  <a:schemeClr val="tx1"/>
                </a:solidFill>
              </a:rPr>
              <a:t>Chapter 4: Table 4.1</a:t>
            </a:r>
          </a:p>
        </p:txBody>
      </p:sp>
      <p:sp>
        <p:nvSpPr>
          <p:cNvPr id="8197" name="Line 4"/>
          <p:cNvSpPr>
            <a:spLocks noChangeShapeType="1"/>
          </p:cNvSpPr>
          <p:nvPr/>
        </p:nvSpPr>
        <p:spPr bwMode="auto">
          <a:xfrm>
            <a:off x="152400" y="63246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228600" y="1966913"/>
            <a:ext cx="8610600" cy="3946525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The Management Process for Developing a Strategy</a:t>
            </a:r>
            <a:br>
              <a:rPr lang="en-US" sz="1800" b="1"/>
            </a:br>
            <a:endParaRPr lang="en-US" sz="1800"/>
          </a:p>
          <a:p>
            <a:pPr>
              <a:buFontTx/>
              <a:buAutoNum type="arabicPeriod"/>
            </a:pPr>
            <a:r>
              <a:rPr lang="en-US" sz="1800"/>
              <a:t> Develop the vision and mission statement, and the business model.</a:t>
            </a:r>
          </a:p>
          <a:p>
            <a:pPr>
              <a:buFontTx/>
              <a:buAutoNum type="arabicPeriod"/>
            </a:pPr>
            <a:r>
              <a:rPr lang="en-US" sz="1800"/>
              <a:t> Describe the firm's core competencies, its customers, and its         competitive advantage.</a:t>
            </a:r>
          </a:p>
          <a:p>
            <a:pPr>
              <a:buFontTx/>
              <a:buAutoNum type="arabicPeriod"/>
            </a:pPr>
            <a:r>
              <a:rPr lang="en-US" sz="1800"/>
              <a:t> Describe the industry and context for the firm and describe the competitors.</a:t>
            </a:r>
          </a:p>
          <a:p>
            <a:pPr>
              <a:buFontTx/>
              <a:buAutoNum type="arabicPeriod"/>
            </a:pPr>
            <a:r>
              <a:rPr lang="en-US" sz="1800"/>
              <a:t> Determine the firm's strengths and weaknesses in the context of the   industry and environment.</a:t>
            </a:r>
          </a:p>
          <a:p>
            <a:pPr>
              <a:buFontTx/>
              <a:buAutoNum type="arabicPeriod"/>
            </a:pPr>
            <a:r>
              <a:rPr lang="en-US" sz="1800"/>
              <a:t> Describe the opportunities and threats for the venture.</a:t>
            </a:r>
          </a:p>
          <a:p>
            <a:pPr>
              <a:buFontTx/>
              <a:buAutoNum type="arabicPeriod"/>
            </a:pPr>
            <a:r>
              <a:rPr lang="en-US" sz="1800"/>
              <a:t> Identify the key factors for success using the six forces model.</a:t>
            </a:r>
          </a:p>
          <a:p>
            <a:pPr>
              <a:buFontTx/>
              <a:buAutoNum type="arabicPeriod"/>
            </a:pPr>
            <a:r>
              <a:rPr lang="en-US" sz="1800"/>
              <a:t> Formulate strategic options and select the appropriate strategy.</a:t>
            </a:r>
          </a:p>
          <a:p>
            <a:pPr>
              <a:buFontTx/>
              <a:buAutoNum type="arabicPeriod"/>
            </a:pPr>
            <a:r>
              <a:rPr lang="en-US" sz="1800"/>
              <a:t> Translate the strategy into action plans with suitable measures and      controls.</a:t>
            </a:r>
          </a:p>
        </p:txBody>
      </p:sp>
      <p:grpSp>
        <p:nvGrpSpPr>
          <p:cNvPr id="8199" name="Group 6"/>
          <p:cNvGrpSpPr>
            <a:grpSpLocks/>
          </p:cNvGrpSpPr>
          <p:nvPr/>
        </p:nvGrpSpPr>
        <p:grpSpPr bwMode="auto">
          <a:xfrm>
            <a:off x="155575" y="155575"/>
            <a:ext cx="6858000" cy="1033463"/>
            <a:chOff x="155575" y="155575"/>
            <a:chExt cx="6858000" cy="1033463"/>
          </a:xfrm>
        </p:grpSpPr>
        <p:pic>
          <p:nvPicPr>
            <p:cNvPr id="8" name="Picture 1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5575" y="155575"/>
              <a:ext cx="6858000" cy="1033463"/>
            </a:xfrm>
            <a:prstGeom prst="rect">
              <a:avLst/>
            </a:prstGeom>
            <a:noFill/>
            <a:ln w="9525" cap="rnd" cmpd="sng">
              <a:noFill/>
              <a:prstDash val="sysDot"/>
              <a:miter lim="800000"/>
              <a:headEnd/>
              <a:tailEnd/>
            </a:ln>
            <a:effectLst>
              <a:innerShdw blurRad="342900" dist="762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9" name="TextBox 8"/>
            <p:cNvSpPr txBox="1"/>
            <p:nvPr/>
          </p:nvSpPr>
          <p:spPr bwMode="auto">
            <a:xfrm>
              <a:off x="307975" y="746125"/>
              <a:ext cx="66294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Competitive Strategy</a:t>
              </a: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155575" y="155575"/>
              <a:ext cx="533400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638800" y="6477000"/>
            <a:ext cx="3276600" cy="2508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u="sng" dirty="0">
                <a:solidFill>
                  <a:schemeClr val="tx1"/>
                </a:solidFill>
              </a:rPr>
              <a:t>Technology Ventures</a:t>
            </a:r>
            <a:r>
              <a:rPr lang="en-US" sz="1000" dirty="0">
                <a:solidFill>
                  <a:schemeClr val="tx1"/>
                </a:solidFill>
              </a:rPr>
              <a:t>: From Idea to Enterprise</a:t>
            </a:r>
            <a:endParaRPr lang="en-US" sz="10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CGNB313_source\bye80180_ch04\bye80180_ch04\bye80180_0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906858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152400" y="1295400"/>
            <a:ext cx="8763000" cy="4876800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228600" y="6477000"/>
            <a:ext cx="3276600" cy="2508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>
                <a:solidFill>
                  <a:schemeClr val="tx1"/>
                </a:solidFill>
              </a:rPr>
              <a:t>Chapter 4: Figure 4.2</a:t>
            </a:r>
          </a:p>
        </p:txBody>
      </p:sp>
      <p:sp>
        <p:nvSpPr>
          <p:cNvPr id="1031" name="Line 4"/>
          <p:cNvSpPr>
            <a:spLocks noChangeShapeType="1"/>
          </p:cNvSpPr>
          <p:nvPr/>
        </p:nvSpPr>
        <p:spPr bwMode="auto">
          <a:xfrm>
            <a:off x="152400" y="63246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3505200" y="1295400"/>
            <a:ext cx="1703388" cy="366713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/>
              <a:t>Profitability</a:t>
            </a:r>
          </a:p>
        </p:txBody>
      </p:sp>
      <p:grpSp>
        <p:nvGrpSpPr>
          <p:cNvPr id="1033" name="Group 8"/>
          <p:cNvGrpSpPr>
            <a:grpSpLocks/>
          </p:cNvGrpSpPr>
          <p:nvPr/>
        </p:nvGrpSpPr>
        <p:grpSpPr bwMode="auto">
          <a:xfrm>
            <a:off x="155575" y="155575"/>
            <a:ext cx="6858000" cy="1033463"/>
            <a:chOff x="155575" y="155575"/>
            <a:chExt cx="6858000" cy="1033463"/>
          </a:xfrm>
        </p:grpSpPr>
        <p:pic>
          <p:nvPicPr>
            <p:cNvPr id="10" name="Picture 1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5575" y="155575"/>
              <a:ext cx="6858000" cy="1033463"/>
            </a:xfrm>
            <a:prstGeom prst="rect">
              <a:avLst/>
            </a:prstGeom>
            <a:noFill/>
            <a:ln w="9525" cap="rnd" cmpd="sng">
              <a:noFill/>
              <a:prstDash val="sysDot"/>
              <a:miter lim="800000"/>
              <a:headEnd/>
              <a:tailEnd/>
            </a:ln>
            <a:effectLst>
              <a:innerShdw blurRad="342900" dist="762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1" name="TextBox 10"/>
            <p:cNvSpPr txBox="1"/>
            <p:nvPr/>
          </p:nvSpPr>
          <p:spPr bwMode="auto">
            <a:xfrm>
              <a:off x="307975" y="746125"/>
              <a:ext cx="66294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Competitive Strategy</a:t>
              </a:r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155575" y="155575"/>
              <a:ext cx="533400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638800" y="6477000"/>
            <a:ext cx="3276600" cy="2508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u="sng" dirty="0">
                <a:solidFill>
                  <a:schemeClr val="tx1"/>
                </a:solidFill>
              </a:rPr>
              <a:t>Technology Ventures</a:t>
            </a:r>
            <a:r>
              <a:rPr lang="en-US" sz="1000" dirty="0">
                <a:solidFill>
                  <a:schemeClr val="tx1"/>
                </a:solidFill>
              </a:rPr>
              <a:t>: From Idea to Enterprise</a:t>
            </a:r>
            <a:endParaRPr lang="en-US" sz="1000" u="sng" dirty="0">
              <a:solidFill>
                <a:schemeClr val="tx1"/>
              </a:solidFill>
            </a:endParaRPr>
          </a:p>
        </p:txBody>
      </p:sp>
      <p:pic>
        <p:nvPicPr>
          <p:cNvPr id="1041" name="Picture 17" descr="D:\CGNB313_source\bye80180_ch04\bye80180_ch04\bye80180_0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326" y="1600200"/>
            <a:ext cx="7882274" cy="458016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800600" y="433626"/>
            <a:ext cx="4114800" cy="86177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*</a:t>
            </a:r>
            <a:r>
              <a:rPr lang="en-US" dirty="0" smtClean="0"/>
              <a:t>A strategy can be viewed as a plan that integrates a firm’s goals and action into a cohesive whole that draws effectively on its resources and capabilities.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CGNB313_source\bye80180_ch04\bye80180_ch04\bye80180_tb0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081192" cy="3276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5029200"/>
            <a:ext cx="70104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 </a:t>
            </a:r>
            <a:r>
              <a:rPr lang="en-US" sz="1600" b="1" dirty="0" smtClean="0"/>
              <a:t>INDUSTRY*</a:t>
            </a:r>
            <a:r>
              <a:rPr lang="en-US" sz="1600" dirty="0" smtClean="0"/>
              <a:t> is a group of firms producing products that are close substitutes for each other and serve the same customers.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6248400"/>
            <a:ext cx="2291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*</a:t>
            </a:r>
            <a:r>
              <a:rPr lang="en-US" dirty="0" smtClean="0"/>
              <a:t> Must be rather focused!!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CGNB313_source\bye80180_ch04\bye80180_ch04\bye80180_tb0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7746" y="1143000"/>
            <a:ext cx="5813854" cy="5562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1981200"/>
            <a:ext cx="19050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It is </a:t>
            </a:r>
            <a:r>
              <a:rPr lang="en-US" sz="1400" b="1" dirty="0" smtClean="0"/>
              <a:t>important</a:t>
            </a:r>
            <a:r>
              <a:rPr lang="en-US" sz="1400" dirty="0" smtClean="0"/>
              <a:t> to know where your industry is in the </a:t>
            </a:r>
            <a:r>
              <a:rPr lang="en-US" sz="1400" dirty="0" smtClean="0"/>
              <a:t>“evolution cycle”!</a:t>
            </a:r>
            <a:endParaRPr lang="en-US" sz="1400" dirty="0"/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228600" y="6477000"/>
            <a:ext cx="3276600" cy="2508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chemeClr val="tx1"/>
                </a:solidFill>
              </a:rPr>
              <a:t>Chapter 4: Figure 4.3 – 6 Forces Model</a:t>
            </a:r>
          </a:p>
        </p:txBody>
      </p:sp>
      <p:sp>
        <p:nvSpPr>
          <p:cNvPr id="9222" name="Line 4"/>
          <p:cNvSpPr>
            <a:spLocks noChangeShapeType="1"/>
          </p:cNvSpPr>
          <p:nvPr/>
        </p:nvSpPr>
        <p:spPr bwMode="auto">
          <a:xfrm>
            <a:off x="152400" y="63246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9254" name="Group 45"/>
          <p:cNvGrpSpPr>
            <a:grpSpLocks/>
          </p:cNvGrpSpPr>
          <p:nvPr/>
        </p:nvGrpSpPr>
        <p:grpSpPr bwMode="auto">
          <a:xfrm>
            <a:off x="155575" y="155575"/>
            <a:ext cx="6245225" cy="606425"/>
            <a:chOff x="155575" y="155575"/>
            <a:chExt cx="6931025" cy="606425"/>
          </a:xfrm>
        </p:grpSpPr>
        <p:pic>
          <p:nvPicPr>
            <p:cNvPr id="47" name="Picture 1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5575" y="155575"/>
              <a:ext cx="6858000" cy="606425"/>
            </a:xfrm>
            <a:prstGeom prst="rect">
              <a:avLst/>
            </a:prstGeom>
            <a:noFill/>
            <a:ln w="9525" cap="rnd" cmpd="sng">
              <a:noFill/>
              <a:prstDash val="sysDot"/>
              <a:miter lim="800000"/>
              <a:headEnd/>
              <a:tailEnd/>
            </a:ln>
            <a:effectLst>
              <a:innerShdw blurRad="342900" dist="762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48" name="TextBox 47"/>
            <p:cNvSpPr txBox="1"/>
            <p:nvPr/>
          </p:nvSpPr>
          <p:spPr bwMode="auto">
            <a:xfrm>
              <a:off x="457200" y="228600"/>
              <a:ext cx="66294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Competitive Strategy</a:t>
              </a:r>
            </a:p>
          </p:txBody>
        </p:sp>
        <p:sp>
          <p:nvSpPr>
            <p:cNvPr id="49" name="TextBox 48"/>
            <p:cNvSpPr txBox="1"/>
            <p:nvPr/>
          </p:nvSpPr>
          <p:spPr bwMode="auto">
            <a:xfrm>
              <a:off x="155575" y="155575"/>
              <a:ext cx="533400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5638800" y="6477000"/>
            <a:ext cx="3276600" cy="2508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u="sng" dirty="0">
                <a:solidFill>
                  <a:schemeClr val="tx1"/>
                </a:solidFill>
              </a:rPr>
              <a:t>Technology Ventures</a:t>
            </a:r>
            <a:r>
              <a:rPr lang="en-US" sz="1000" dirty="0">
                <a:solidFill>
                  <a:schemeClr val="tx1"/>
                </a:solidFill>
              </a:rPr>
              <a:t>: From Idea to Enterprise</a:t>
            </a:r>
            <a:endParaRPr lang="en-US" sz="1000" u="sng" dirty="0">
              <a:solidFill>
                <a:schemeClr val="tx1"/>
              </a:solidFill>
            </a:endParaRPr>
          </a:p>
        </p:txBody>
      </p:sp>
      <p:pic>
        <p:nvPicPr>
          <p:cNvPr id="9270" name="Picture 54" descr="D:\CGNB313_source\bye80180_ch04\bye80180_ch04\bye80180_0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85800"/>
            <a:ext cx="5943600" cy="5695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228600" y="6477000"/>
            <a:ext cx="3276600" cy="2508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>
                <a:solidFill>
                  <a:schemeClr val="tx1"/>
                </a:solidFill>
              </a:rPr>
              <a:t>Chapter 4: Table 4.4</a:t>
            </a:r>
          </a:p>
        </p:txBody>
      </p:sp>
      <p:sp>
        <p:nvSpPr>
          <p:cNvPr id="10246" name="Line 4"/>
          <p:cNvSpPr>
            <a:spLocks noChangeShapeType="1"/>
          </p:cNvSpPr>
          <p:nvPr/>
        </p:nvSpPr>
        <p:spPr bwMode="auto">
          <a:xfrm>
            <a:off x="152400" y="63246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0258" name="Group 8"/>
          <p:cNvGrpSpPr>
            <a:grpSpLocks/>
          </p:cNvGrpSpPr>
          <p:nvPr/>
        </p:nvGrpSpPr>
        <p:grpSpPr bwMode="auto">
          <a:xfrm>
            <a:off x="155575" y="155575"/>
            <a:ext cx="6858000" cy="1033463"/>
            <a:chOff x="155575" y="155575"/>
            <a:chExt cx="6858000" cy="1033463"/>
          </a:xfrm>
        </p:grpSpPr>
        <p:pic>
          <p:nvPicPr>
            <p:cNvPr id="10" name="Picture 1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5575" y="155575"/>
              <a:ext cx="6858000" cy="1033463"/>
            </a:xfrm>
            <a:prstGeom prst="rect">
              <a:avLst/>
            </a:prstGeom>
            <a:noFill/>
            <a:ln w="9525" cap="rnd" cmpd="sng">
              <a:noFill/>
              <a:prstDash val="sysDot"/>
              <a:miter lim="800000"/>
              <a:headEnd/>
              <a:tailEnd/>
            </a:ln>
            <a:effectLst>
              <a:innerShdw blurRad="342900" dist="762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1" name="TextBox 10"/>
            <p:cNvSpPr txBox="1"/>
            <p:nvPr/>
          </p:nvSpPr>
          <p:spPr bwMode="auto">
            <a:xfrm>
              <a:off x="307975" y="746125"/>
              <a:ext cx="66294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Competitive Strategy</a:t>
              </a:r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155575" y="155575"/>
              <a:ext cx="533400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accent5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638800" y="6477000"/>
            <a:ext cx="3276600" cy="2508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39999"/>
                </a:srgbClr>
              </a:gs>
              <a:gs pos="50000">
                <a:srgbClr val="C0C0C0">
                  <a:alpha val="70000"/>
                </a:srgbClr>
              </a:gs>
              <a:gs pos="100000">
                <a:srgbClr val="C0C0C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u="sng" dirty="0">
                <a:solidFill>
                  <a:schemeClr val="tx1"/>
                </a:solidFill>
              </a:rPr>
              <a:t>Technology Ventures</a:t>
            </a:r>
            <a:r>
              <a:rPr lang="en-US" sz="1000" dirty="0">
                <a:solidFill>
                  <a:schemeClr val="tx1"/>
                </a:solidFill>
              </a:rPr>
              <a:t>: From Idea to Enterprise</a:t>
            </a:r>
            <a:endParaRPr lang="en-US" sz="1000" u="sng" dirty="0">
              <a:solidFill>
                <a:schemeClr val="tx1"/>
              </a:solidFill>
            </a:endParaRPr>
          </a:p>
        </p:txBody>
      </p:sp>
      <p:pic>
        <p:nvPicPr>
          <p:cNvPr id="10266" name="Picture 26" descr="D:\CGNB313_source\bye80180_ch04\bye80180_ch04\bye80180_tb0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90434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7.0&quot;&gt;&lt;object type=&quot;1&quot; unique_id=&quot;10001&quot;&gt;&lt;object type=&quot;8&quot; unique_id=&quot;10818&quot;&gt;&lt;/object&gt;&lt;object type=&quot;2&quot; unique_id=&quot;10819&quot;&gt;&lt;object type=&quot;3&quot; unique_id=&quot;10820&quot;&gt;&lt;property id=&quot;20148&quot; value=&quot;5&quot;/&gt;&lt;property id=&quot;20300&quot; value=&quot;Slide 1&quot;/&gt;&lt;property id=&quot;20307&quot; value=&quot;256&quot;/&gt;&lt;/object&gt;&lt;object type=&quot;3&quot; unique_id=&quot;10821&quot;&gt;&lt;property id=&quot;20148&quot; value=&quot;5&quot;/&gt;&lt;property id=&quot;20300&quot; value=&quot;Slide 2&quot;/&gt;&lt;property id=&quot;20307&quot; value=&quot;257&quot;/&gt;&lt;/object&gt;&lt;object type=&quot;3&quot; unique_id=&quot;10822&quot;&gt;&lt;property id=&quot;20148&quot; value=&quot;5&quot;/&gt;&lt;property id=&quot;20300&quot; value=&quot;Slide 3&quot;/&gt;&lt;property id=&quot;20307&quot; value=&quot;258&quot;/&gt;&lt;/object&gt;&lt;object type=&quot;3&quot; unique_id=&quot;10823&quot;&gt;&lt;property id=&quot;20148&quot; value=&quot;5&quot;/&gt;&lt;property id=&quot;20300&quot; value=&quot;Slide 4&quot;/&gt;&lt;property id=&quot;20307&quot; value=&quot;259&quot;/&gt;&lt;/object&gt;&lt;object type=&quot;3&quot; unique_id=&quot;10824&quot;&gt;&lt;property id=&quot;20148&quot; value=&quot;5&quot;/&gt;&lt;property id=&quot;20300&quot; value=&quot;Slide 5&quot;/&gt;&lt;property id=&quot;20307&quot; value=&quot;261&quot;/&gt;&lt;/object&gt;&lt;object type=&quot;3&quot; unique_id=&quot;10825&quot;&gt;&lt;property id=&quot;20148&quot; value=&quot;5&quot;/&gt;&lt;property id=&quot;20300&quot; value=&quot;Slide 6&quot;/&gt;&lt;property id=&quot;20307&quot; value=&quot;262&quot;/&gt;&lt;/object&gt;&lt;object type=&quot;3&quot; unique_id=&quot;10826&quot;&gt;&lt;property id=&quot;20148&quot; value=&quot;5&quot;/&gt;&lt;property id=&quot;20300&quot; value=&quot;Slide 7&quot;/&gt;&lt;property id=&quot;20307&quot; value=&quot;270&quot;/&gt;&lt;/object&gt;&lt;object type=&quot;3&quot; unique_id=&quot;10827&quot;&gt;&lt;property id=&quot;20148&quot; value=&quot;5&quot;/&gt;&lt;property id=&quot;20300&quot; value=&quot;Slide 8&quot;/&gt;&lt;property id=&quot;20307&quot; value=&quot;263&quot;/&gt;&lt;/object&gt;&lt;object type=&quot;3&quot; unique_id=&quot;10828&quot;&gt;&lt;property id=&quot;20148&quot; value=&quot;5&quot;/&gt;&lt;property id=&quot;20300&quot; value=&quot;Slide 9&quot;/&gt;&lt;property id=&quot;20307&quot; value=&quot;266&quot;/&gt;&lt;/object&gt;&lt;object type=&quot;3&quot; unique_id=&quot;10829&quot;&gt;&lt;property id=&quot;20148&quot; value=&quot;5&quot;/&gt;&lt;property id=&quot;20300&quot; value=&quot;Slide 10&quot;/&gt;&lt;property id=&quot;20307&quot; value=&quot;273&quot;/&gt;&lt;/object&gt;&lt;object type=&quot;3&quot; unique_id=&quot;10830&quot;&gt;&lt;property id=&quot;20148&quot; value=&quot;5&quot;/&gt;&lt;property id=&quot;20300&quot; value=&quot;Slide 11&quot;/&gt;&lt;property id=&quot;20307&quot; value=&quot;274&quot;/&gt;&lt;/object&gt;&lt;object type=&quot;3&quot; unique_id=&quot;10831&quot;&gt;&lt;property id=&quot;20148&quot; value=&quot;5&quot;/&gt;&lt;property id=&quot;20300&quot; value=&quot;Slide 12&quot;/&gt;&lt;property id=&quot;20307&quot; value=&quot;268&quot;/&gt;&lt;/object&gt;&lt;object type=&quot;3&quot; unique_id=&quot;10832&quot;&gt;&lt;property id=&quot;20148&quot; value=&quot;5&quot;/&gt;&lt;property id=&quot;20300&quot; value=&quot;Slide 13&quot;/&gt;&lt;property id=&quot;20307&quot; value=&quot;276&quot;/&gt;&lt;/object&gt;&lt;object type=&quot;3&quot; unique_id=&quot;10833&quot;&gt;&lt;property id=&quot;20148&quot; value=&quot;5&quot;/&gt;&lt;property id=&quot;20300&quot; value=&quot;Slide 14&quot;/&gt;&lt;property id=&quot;20307&quot; value=&quot;275&quot;/&gt;&lt;/object&gt;&lt;object type=&quot;3&quot; unique_id=&quot;10834&quot;&gt;&lt;property id=&quot;20148&quot; value=&quot;5&quot;/&gt;&lt;property id=&quot;20300&quot; value=&quot;Slide 15&quot;/&gt;&lt;property id=&quot;20307&quot; value=&quot;269&quot;/&gt;&lt;/object&gt;&lt;object type=&quot;3&quot; unique_id=&quot;10835&quot;&gt;&lt;property id=&quot;20148&quot; value=&quot;5&quot;/&gt;&lt;property id=&quot;20300&quot; value=&quot;Slide 16&quot;/&gt;&lt;property id=&quot;20307&quot; value=&quot;271&quot;/&gt;&lt;/object&gt;&lt;object type=&quot;3&quot; unique_id=&quot;10836&quot;&gt;&lt;property id=&quot;20148&quot; value=&quot;5&quot;/&gt;&lt;property id=&quot;20300&quot; value=&quot;Slide 17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ook">
  <a:themeElements>
    <a:clrScheme name="book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ook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oo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o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o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o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o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o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o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</Template>
  <TotalTime>774</TotalTime>
  <Words>768</Words>
  <Application>Microsoft Office PowerPoint</Application>
  <PresentationFormat>On-screen Show (4:3)</PresentationFormat>
  <Paragraphs>122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book</vt:lpstr>
      <vt:lpstr>Visio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University of California, Davia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lnokeke</dc:creator>
  <cp:lastModifiedBy>ridha</cp:lastModifiedBy>
  <cp:revision>81</cp:revision>
  <cp:lastPrinted>1601-01-01T00:00:00Z</cp:lastPrinted>
  <dcterms:created xsi:type="dcterms:W3CDTF">2004-09-01T20:01:10Z</dcterms:created>
  <dcterms:modified xsi:type="dcterms:W3CDTF">2013-06-12T05:35:13Z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TC010903051033</vt:lpwstr>
  </property>
</Properties>
</file>