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70" r:id="rId14"/>
    <p:sldId id="267" r:id="rId15"/>
    <p:sldId id="268" r:id="rId16"/>
    <p:sldId id="271" r:id="rId17"/>
    <p:sldId id="277" r:id="rId18"/>
    <p:sldId id="276" r:id="rId19"/>
    <p:sldId id="278" r:id="rId20"/>
    <p:sldId id="280" r:id="rId21"/>
    <p:sldId id="279" r:id="rId22"/>
    <p:sldId id="272" r:id="rId23"/>
    <p:sldId id="273" r:id="rId24"/>
    <p:sldId id="274" r:id="rId25"/>
    <p:sldId id="275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10941B-A333-474D-9259-574D2654469A}" type="datetimeFigureOut">
              <a:rPr lang="en-US" smtClean="0"/>
              <a:pPr/>
              <a:t>5/30/2017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8B794C-F642-4674-93F4-38C6D3C30F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985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C04F9-7A75-49F2-A3B7-7048CB19C28F}" type="datetime1">
              <a:rPr lang="en-US" smtClean="0"/>
              <a:pPr/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445CD-AAD3-4891-8EFF-2E11996BE283}" type="datetime1">
              <a:rPr lang="en-US" smtClean="0"/>
              <a:pPr/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320D7-EC81-4DDE-A243-96F5DEBD1CE5}" type="datetime1">
              <a:rPr lang="en-US" smtClean="0"/>
              <a:pPr/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0A9F-DDDB-4887-AC93-9381ACA003CB}" type="datetime1">
              <a:rPr lang="en-US" smtClean="0"/>
              <a:pPr/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1B71-8650-4D29-9628-D9EBE1566587}" type="datetime1">
              <a:rPr lang="en-US" smtClean="0"/>
              <a:pPr/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C6669-0B2F-41B7-B840-45743D9BBEC8}" type="datetime1">
              <a:rPr lang="en-US" smtClean="0"/>
              <a:pPr/>
              <a:t>5/30/2017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73946-356B-4A3F-9578-61D05D7E16DA}" type="datetime1">
              <a:rPr lang="en-US" smtClean="0"/>
              <a:pPr/>
              <a:t>5/30/2017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CADAF-46CB-44E7-83C3-F0784F9F5473}" type="datetime1">
              <a:rPr lang="en-US" smtClean="0"/>
              <a:pPr/>
              <a:t>5/30/2017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33A2-1C27-4B41-9F4F-D620189877C8}" type="datetime1">
              <a:rPr lang="en-US" smtClean="0"/>
              <a:pPr/>
              <a:t>5/30/2017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27C17-7674-4AA6-836E-98EDA1DBCD39}" type="datetime1">
              <a:rPr lang="en-US" smtClean="0"/>
              <a:pPr/>
              <a:t>5/30/2017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4DD6E-840A-474A-859C-9B510F6203EF}" type="datetime1">
              <a:rPr lang="en-US" smtClean="0"/>
              <a:pPr/>
              <a:t>5/30/2017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025F3DB-A7BC-4125-9020-206EDDD82A99}" type="datetime1">
              <a:rPr lang="en-US" smtClean="0"/>
              <a:pPr/>
              <a:t>5/30/2017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NSMS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Chapter 1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Introduction to System Administration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CSNB113 SYSTEM ADMINISTRATION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College of Information Technology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Universiti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Tenaga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Nasional</a:t>
            </a:r>
            <a:r>
              <a:rPr lang="en-US" dirty="0" smtClean="0">
                <a:solidFill>
                  <a:schemeClr val="tx1"/>
                </a:solidFill>
              </a:rPr>
              <a:t> (UNITEN)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786691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090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04800" y="2675467"/>
            <a:ext cx="8610599" cy="3450696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Modify the contents or attributes of any files – although owned by other users</a:t>
            </a:r>
          </a:p>
          <a:p>
            <a:r>
              <a:rPr lang="en-US" dirty="0" smtClean="0"/>
              <a:t>Initiate or kill any process – except essential for running the system</a:t>
            </a:r>
          </a:p>
          <a:p>
            <a:r>
              <a:rPr lang="en-US" dirty="0" smtClean="0"/>
              <a:t>Change any user’s password – without entering the old password</a:t>
            </a:r>
          </a:p>
          <a:p>
            <a:r>
              <a:rPr lang="en-US" dirty="0" smtClean="0"/>
              <a:t>Set the system clock</a:t>
            </a:r>
          </a:p>
          <a:p>
            <a:r>
              <a:rPr lang="en-US" dirty="0" smtClean="0"/>
              <a:t>Control user’s access to;</a:t>
            </a:r>
          </a:p>
          <a:p>
            <a:pPr lvl="1"/>
            <a:r>
              <a:rPr lang="en-US" dirty="0" smtClean="0"/>
              <a:t>Scheduling service</a:t>
            </a:r>
          </a:p>
          <a:p>
            <a:pPr lvl="1"/>
            <a:r>
              <a:rPr lang="en-US" dirty="0" smtClean="0"/>
              <a:t>Networking service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Administrator’s Privileges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786691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955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675467"/>
            <a:ext cx="8610599" cy="3450696"/>
          </a:xfrm>
        </p:spPr>
        <p:txBody>
          <a:bodyPr>
            <a:normAutofit/>
          </a:bodyPr>
          <a:lstStyle/>
          <a:p>
            <a:r>
              <a:rPr lang="en-US" dirty="0"/>
              <a:t>Responsible for </a:t>
            </a:r>
            <a:r>
              <a:rPr lang="en-US" u="sng" dirty="0"/>
              <a:t>installing</a:t>
            </a:r>
            <a:r>
              <a:rPr lang="en-US" dirty="0"/>
              <a:t>, </a:t>
            </a:r>
            <a:r>
              <a:rPr lang="en-US" u="sng" dirty="0"/>
              <a:t>supporting</a:t>
            </a:r>
            <a:r>
              <a:rPr lang="en-US" dirty="0"/>
              <a:t>, and </a:t>
            </a:r>
            <a:r>
              <a:rPr lang="en-US" u="sng" dirty="0" smtClean="0"/>
              <a:t>maintaining</a:t>
            </a:r>
            <a:r>
              <a:rPr lang="en-US" dirty="0" smtClean="0"/>
              <a:t> </a:t>
            </a:r>
            <a:r>
              <a:rPr lang="en-US" dirty="0"/>
              <a:t>servers or other computer </a:t>
            </a:r>
            <a:r>
              <a:rPr lang="en-US" dirty="0" smtClean="0"/>
              <a:t>systems</a:t>
            </a:r>
          </a:p>
          <a:p>
            <a:pPr lvl="1"/>
            <a:r>
              <a:rPr lang="en-US" dirty="0"/>
              <a:t>Installing and configuring new hardware and </a:t>
            </a:r>
            <a:r>
              <a:rPr lang="en-US" dirty="0" smtClean="0"/>
              <a:t>software</a:t>
            </a:r>
            <a:endParaRPr lang="en-US" dirty="0"/>
          </a:p>
          <a:p>
            <a:pPr lvl="1"/>
            <a:r>
              <a:rPr lang="en-US" dirty="0" smtClean="0"/>
              <a:t>Performing </a:t>
            </a:r>
            <a:r>
              <a:rPr lang="en-US" dirty="0"/>
              <a:t>routine audits of systems and </a:t>
            </a:r>
            <a:r>
              <a:rPr lang="en-US" dirty="0" smtClean="0"/>
              <a:t>software</a:t>
            </a:r>
          </a:p>
          <a:p>
            <a:pPr lvl="1"/>
            <a:r>
              <a:rPr lang="en-US" dirty="0"/>
              <a:t>Performing backups and </a:t>
            </a:r>
            <a:r>
              <a:rPr lang="en-US" dirty="0" smtClean="0"/>
              <a:t>restores</a:t>
            </a:r>
          </a:p>
          <a:p>
            <a:pPr lvl="1"/>
            <a:r>
              <a:rPr lang="en-US" dirty="0"/>
              <a:t>Applying OS updates, patches, and configuration </a:t>
            </a:r>
            <a:r>
              <a:rPr lang="en-US" dirty="0" smtClean="0"/>
              <a:t>changes</a:t>
            </a:r>
          </a:p>
          <a:p>
            <a:pPr lvl="1"/>
            <a:r>
              <a:rPr lang="en-US" dirty="0"/>
              <a:t>Adding, removing, or updating user </a:t>
            </a:r>
            <a:r>
              <a:rPr lang="en-US" dirty="0" smtClean="0"/>
              <a:t>accounts information </a:t>
            </a:r>
            <a:r>
              <a:rPr lang="en-US" dirty="0"/>
              <a:t>such as resetting </a:t>
            </a:r>
            <a:r>
              <a:rPr lang="en-US" dirty="0" smtClean="0"/>
              <a:t>passwords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Administrator’s Roles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786691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9188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675467"/>
            <a:ext cx="8686799" cy="3450696"/>
          </a:xfrm>
        </p:spPr>
        <p:txBody>
          <a:bodyPr>
            <a:normAutofit fontScale="92500" lnSpcReduction="10000"/>
          </a:bodyPr>
          <a:lstStyle/>
          <a:p>
            <a:r>
              <a:rPr lang="en-US" u="sng" dirty="0" smtClean="0"/>
              <a:t>Planning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u="sng" dirty="0"/>
              <a:t>responding</a:t>
            </a:r>
            <a:r>
              <a:rPr lang="en-US" dirty="0"/>
              <a:t> to </a:t>
            </a:r>
            <a:r>
              <a:rPr lang="en-US" u="sng" dirty="0"/>
              <a:t>service</a:t>
            </a:r>
            <a:r>
              <a:rPr lang="en-US" dirty="0"/>
              <a:t> </a:t>
            </a:r>
            <a:r>
              <a:rPr lang="en-US" dirty="0" smtClean="0"/>
              <a:t>outages </a:t>
            </a:r>
            <a:r>
              <a:rPr lang="en-US" dirty="0"/>
              <a:t>and other problems that occur </a:t>
            </a:r>
            <a:r>
              <a:rPr lang="en-US" dirty="0" smtClean="0"/>
              <a:t>within </a:t>
            </a:r>
            <a:r>
              <a:rPr lang="en-US" dirty="0"/>
              <a:t>the </a:t>
            </a:r>
            <a:r>
              <a:rPr lang="en-US" dirty="0" smtClean="0"/>
              <a:t>system</a:t>
            </a:r>
          </a:p>
          <a:p>
            <a:pPr lvl="1"/>
            <a:r>
              <a:rPr lang="en-US" dirty="0"/>
              <a:t>Capacity </a:t>
            </a:r>
            <a:r>
              <a:rPr lang="en-US" dirty="0" smtClean="0"/>
              <a:t>planning</a:t>
            </a:r>
          </a:p>
          <a:p>
            <a:pPr lvl="1"/>
            <a:r>
              <a:rPr lang="en-US" dirty="0"/>
              <a:t>Contributing and implementing Disaster Recovery </a:t>
            </a:r>
            <a:r>
              <a:rPr lang="en-US" dirty="0" smtClean="0"/>
              <a:t>(</a:t>
            </a:r>
            <a:r>
              <a:rPr lang="en-US" dirty="0"/>
              <a:t>DR) and Business Continuity (BC) plans and </a:t>
            </a:r>
            <a:r>
              <a:rPr lang="en-US" dirty="0" smtClean="0"/>
              <a:t>planning</a:t>
            </a:r>
            <a:endParaRPr lang="en-US" dirty="0"/>
          </a:p>
          <a:p>
            <a:pPr lvl="1"/>
            <a:r>
              <a:rPr lang="en-US" dirty="0" smtClean="0"/>
              <a:t>Introducing </a:t>
            </a:r>
            <a:r>
              <a:rPr lang="en-US" dirty="0"/>
              <a:t>and integrating new </a:t>
            </a:r>
            <a:r>
              <a:rPr lang="en-US" dirty="0" smtClean="0"/>
              <a:t>technologies into </a:t>
            </a:r>
            <a:r>
              <a:rPr lang="en-US" dirty="0"/>
              <a:t>existing data center </a:t>
            </a:r>
            <a:r>
              <a:rPr lang="en-US" dirty="0" smtClean="0"/>
              <a:t>environments</a:t>
            </a:r>
          </a:p>
          <a:p>
            <a:pPr lvl="1"/>
            <a:r>
              <a:rPr lang="en-US" dirty="0"/>
              <a:t>Analyzing system logs and identifying potential issues/problems in the </a:t>
            </a:r>
            <a:r>
              <a:rPr lang="en-US" dirty="0" smtClean="0"/>
              <a:t>systems</a:t>
            </a:r>
          </a:p>
          <a:p>
            <a:pPr lvl="1"/>
            <a:r>
              <a:rPr lang="en-US" dirty="0" smtClean="0"/>
              <a:t>Troubleshooting </a:t>
            </a:r>
            <a:r>
              <a:rPr lang="en-US" dirty="0"/>
              <a:t>any reported </a:t>
            </a:r>
            <a:r>
              <a:rPr lang="en-US" dirty="0" smtClean="0"/>
              <a:t>problems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Administrator’s Roles (cont.)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786691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16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675467"/>
            <a:ext cx="8610599" cy="3450696"/>
          </a:xfrm>
        </p:spPr>
        <p:txBody>
          <a:bodyPr>
            <a:normAutofit/>
          </a:bodyPr>
          <a:lstStyle/>
          <a:p>
            <a:r>
              <a:rPr lang="en-US" u="sng" dirty="0" smtClean="0"/>
              <a:t>Scripting</a:t>
            </a:r>
            <a:r>
              <a:rPr lang="en-US" dirty="0"/>
              <a:t>; light programming, project </a:t>
            </a:r>
            <a:r>
              <a:rPr lang="en-US" dirty="0" smtClean="0"/>
              <a:t>management </a:t>
            </a:r>
            <a:r>
              <a:rPr lang="en-US" dirty="0"/>
              <a:t>for systems-related projects, </a:t>
            </a:r>
            <a:r>
              <a:rPr lang="en-US" dirty="0" smtClean="0"/>
              <a:t>supervising </a:t>
            </a:r>
            <a:r>
              <a:rPr lang="en-US" dirty="0"/>
              <a:t>or training computer </a:t>
            </a:r>
            <a:r>
              <a:rPr lang="en-US" dirty="0" smtClean="0"/>
              <a:t>operators</a:t>
            </a:r>
          </a:p>
          <a:p>
            <a:pPr lvl="1"/>
            <a:r>
              <a:rPr lang="en-US" dirty="0" smtClean="0"/>
              <a:t>Automate </a:t>
            </a:r>
            <a:r>
              <a:rPr lang="en-US" dirty="0"/>
              <a:t>common or repetitive (routine) tasks</a:t>
            </a:r>
            <a:endParaRPr lang="en-US" dirty="0" smtClean="0"/>
          </a:p>
          <a:p>
            <a:r>
              <a:rPr lang="en-US" u="sng" dirty="0"/>
              <a:t>Consultant</a:t>
            </a:r>
            <a:r>
              <a:rPr lang="en-US" dirty="0"/>
              <a:t> for computer problems beyond </a:t>
            </a:r>
            <a:r>
              <a:rPr lang="en-US" dirty="0" smtClean="0"/>
              <a:t>the </a:t>
            </a:r>
            <a:r>
              <a:rPr lang="en-US" dirty="0"/>
              <a:t>knowledge of technical support </a:t>
            </a:r>
            <a:r>
              <a:rPr lang="en-US" dirty="0" smtClean="0"/>
              <a:t>staff</a:t>
            </a:r>
          </a:p>
          <a:p>
            <a:pPr lvl="1"/>
            <a:r>
              <a:rPr lang="en-US" dirty="0"/>
              <a:t>Answering technical queries</a:t>
            </a:r>
          </a:p>
          <a:p>
            <a:pPr lvl="1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Administrator’s Roles (cont.)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786691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2681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675467"/>
            <a:ext cx="8534399" cy="3450696"/>
          </a:xfrm>
        </p:spPr>
        <p:txBody>
          <a:bodyPr/>
          <a:lstStyle/>
          <a:p>
            <a:r>
              <a:rPr lang="en-US" dirty="0"/>
              <a:t>Problem-solving skill</a:t>
            </a:r>
          </a:p>
          <a:p>
            <a:pPr lvl="1"/>
            <a:r>
              <a:rPr lang="en-US" dirty="0" smtClean="0"/>
              <a:t>On </a:t>
            </a:r>
            <a:r>
              <a:rPr lang="en-US" dirty="0"/>
              <a:t>call when a computer system malfunction</a:t>
            </a:r>
          </a:p>
          <a:p>
            <a:pPr lvl="1"/>
            <a:r>
              <a:rPr lang="en-US" dirty="0" smtClean="0"/>
              <a:t>Quickly </a:t>
            </a:r>
            <a:r>
              <a:rPr lang="en-US" dirty="0"/>
              <a:t>and correctly diagnose the </a:t>
            </a:r>
            <a:r>
              <a:rPr lang="en-US" dirty="0" smtClean="0"/>
              <a:t>crisis </a:t>
            </a:r>
            <a:r>
              <a:rPr lang="en-US" dirty="0"/>
              <a:t>and produce the best </a:t>
            </a:r>
            <a:r>
              <a:rPr lang="en-US" dirty="0" smtClean="0"/>
              <a:t>solution</a:t>
            </a:r>
          </a:p>
          <a:p>
            <a:r>
              <a:rPr lang="en-US" dirty="0"/>
              <a:t>Analyzing skill</a:t>
            </a:r>
          </a:p>
          <a:p>
            <a:pPr lvl="1"/>
            <a:r>
              <a:rPr lang="en-US" dirty="0" smtClean="0"/>
              <a:t>Understand </a:t>
            </a:r>
            <a:r>
              <a:rPr lang="en-US" dirty="0"/>
              <a:t>the behavior of software </a:t>
            </a:r>
          </a:p>
          <a:p>
            <a:pPr lvl="2"/>
            <a:r>
              <a:rPr lang="en-US" dirty="0" smtClean="0"/>
              <a:t>Deploy</a:t>
            </a:r>
            <a:endParaRPr lang="en-US" dirty="0"/>
          </a:p>
          <a:p>
            <a:pPr lvl="2"/>
            <a:r>
              <a:rPr lang="en-US" dirty="0" smtClean="0"/>
              <a:t>Troubleshoot </a:t>
            </a:r>
            <a:r>
              <a:rPr lang="en-US" dirty="0"/>
              <a:t>problems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Skills Required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786691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0643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675467"/>
            <a:ext cx="8686799" cy="3450696"/>
          </a:xfrm>
        </p:spPr>
        <p:txBody>
          <a:bodyPr>
            <a:normAutofit/>
          </a:bodyPr>
          <a:lstStyle/>
          <a:p>
            <a:r>
              <a:rPr lang="en-US" dirty="0"/>
              <a:t>Programming skill</a:t>
            </a:r>
          </a:p>
          <a:p>
            <a:pPr lvl="1"/>
            <a:r>
              <a:rPr lang="en-US" dirty="0" smtClean="0"/>
              <a:t>Understand </a:t>
            </a:r>
            <a:r>
              <a:rPr lang="en-US" dirty="0"/>
              <a:t>some various types of programming </a:t>
            </a:r>
            <a:r>
              <a:rPr lang="en-US" dirty="0" smtClean="0"/>
              <a:t>languages </a:t>
            </a:r>
            <a:endParaRPr lang="en-US" dirty="0"/>
          </a:p>
          <a:p>
            <a:pPr lvl="1"/>
            <a:r>
              <a:rPr lang="en-US" dirty="0" smtClean="0"/>
              <a:t>Scripting </a:t>
            </a:r>
            <a:r>
              <a:rPr lang="en-US" dirty="0"/>
              <a:t>or automation of routine </a:t>
            </a:r>
            <a:r>
              <a:rPr lang="en-US" dirty="0" smtClean="0"/>
              <a:t>tasks</a:t>
            </a:r>
          </a:p>
          <a:p>
            <a:r>
              <a:rPr lang="en-US" dirty="0"/>
              <a:t>Soft-skills</a:t>
            </a:r>
          </a:p>
          <a:p>
            <a:pPr lvl="1"/>
            <a:r>
              <a:rPr lang="en-US" dirty="0" smtClean="0"/>
              <a:t>Users </a:t>
            </a:r>
            <a:r>
              <a:rPr lang="en-US" dirty="0"/>
              <a:t>feel warm and know that their </a:t>
            </a:r>
            <a:r>
              <a:rPr lang="en-US" dirty="0" smtClean="0"/>
              <a:t>problems </a:t>
            </a:r>
            <a:r>
              <a:rPr lang="en-US" dirty="0"/>
              <a:t>will be fixed in no time</a:t>
            </a:r>
          </a:p>
          <a:p>
            <a:pPr lvl="1"/>
            <a:r>
              <a:rPr lang="en-US" dirty="0" smtClean="0"/>
              <a:t>Good </a:t>
            </a:r>
            <a:r>
              <a:rPr lang="en-US" dirty="0"/>
              <a:t>interaction among colleagues/team </a:t>
            </a:r>
            <a:r>
              <a:rPr lang="en-US" dirty="0" smtClean="0"/>
              <a:t>members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Skills Required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786691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9280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22" t="20972" r="31172" b="15000"/>
          <a:stretch/>
        </p:blipFill>
        <p:spPr bwMode="auto">
          <a:xfrm>
            <a:off x="304800" y="1318597"/>
            <a:ext cx="8686800" cy="5250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Oval 5"/>
          <p:cNvSpPr/>
          <p:nvPr/>
        </p:nvSpPr>
        <p:spPr>
          <a:xfrm>
            <a:off x="2133600" y="3733800"/>
            <a:ext cx="1752600" cy="12192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 smtClean="0">
                <a:solidFill>
                  <a:schemeClr val="tx1"/>
                </a:solidFill>
              </a:rPr>
              <a:t>CATEGORIES OF SYSTEM ADMINISTRATOR</a:t>
            </a:r>
            <a:endParaRPr lang="en-US" sz="1050" b="1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786691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  <p:sp>
        <p:nvSpPr>
          <p:cNvPr id="9" name="Title 3"/>
          <p:cNvSpPr txBox="1">
            <a:spLocks/>
          </p:cNvSpPr>
          <p:nvPr/>
        </p:nvSpPr>
        <p:spPr>
          <a:xfrm>
            <a:off x="304800" y="381000"/>
            <a:ext cx="8610600" cy="120248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Categories of System Administrator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851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43000" y="381000"/>
            <a:ext cx="6965245" cy="1202485"/>
          </a:xfrm>
        </p:spPr>
        <p:txBody>
          <a:bodyPr/>
          <a:lstStyle/>
          <a:p>
            <a:r>
              <a:rPr lang="en-US" dirty="0" smtClean="0"/>
              <a:t>UNIX Architecture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670202" y="5199552"/>
            <a:ext cx="554023" cy="365125"/>
          </a:xfrm>
        </p:spPr>
        <p:txBody>
          <a:bodyPr/>
          <a:lstStyle/>
          <a:p>
            <a:fld id="{A6583591-563E-4256-8847-0311E5FA02AF}" type="slidenum">
              <a:rPr lang="en-US" smtClean="0">
                <a:latin typeface="Franklin Gothic Book (Body)"/>
              </a:rPr>
              <a:pPr/>
              <a:t>17</a:t>
            </a:fld>
            <a:endParaRPr lang="en-US">
              <a:latin typeface="Franklin Gothic Book (Body)"/>
            </a:endParaRPr>
          </a:p>
        </p:txBody>
      </p:sp>
      <p:grpSp>
        <p:nvGrpSpPr>
          <p:cNvPr id="9" name="Group 40"/>
          <p:cNvGrpSpPr>
            <a:grpSpLocks/>
          </p:cNvGrpSpPr>
          <p:nvPr/>
        </p:nvGrpSpPr>
        <p:grpSpPr bwMode="auto">
          <a:xfrm>
            <a:off x="2362200" y="1371600"/>
            <a:ext cx="5715000" cy="4800600"/>
            <a:chOff x="2362200" y="1524000"/>
            <a:chExt cx="5715000" cy="5029200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10" name="Rectangle 9"/>
            <p:cNvSpPr/>
            <p:nvPr/>
          </p:nvSpPr>
          <p:spPr>
            <a:xfrm>
              <a:off x="2362200" y="1524000"/>
              <a:ext cx="5715000" cy="1981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Franklin Gothic Book (Body)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4572000" y="3048000"/>
              <a:ext cx="5029200" cy="1981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Franklin Gothic Book (Body)"/>
              </a:endParaRPr>
            </a:p>
          </p:txBody>
        </p:sp>
      </p:grpSp>
      <p:sp>
        <p:nvSpPr>
          <p:cNvPr id="12" name="Oval 11"/>
          <p:cNvSpPr/>
          <p:nvPr/>
        </p:nvSpPr>
        <p:spPr>
          <a:xfrm>
            <a:off x="2819400" y="1524000"/>
            <a:ext cx="3200400" cy="1676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latin typeface="Franklin Gothic Book (Body)"/>
              </a:rPr>
              <a:t>Monitor</a:t>
            </a:r>
          </a:p>
          <a:p>
            <a:pPr algn="ctr">
              <a:defRPr/>
            </a:pPr>
            <a:endParaRPr lang="en-US" dirty="0">
              <a:latin typeface="Franklin Gothic Book (Body)"/>
            </a:endParaRPr>
          </a:p>
          <a:p>
            <a:pPr algn="ctr">
              <a:defRPr/>
            </a:pPr>
            <a:endParaRPr lang="en-US" dirty="0">
              <a:latin typeface="Franklin Gothic Book (Body)"/>
            </a:endParaRPr>
          </a:p>
          <a:p>
            <a:pPr algn="ctr">
              <a:defRPr/>
            </a:pPr>
            <a:endParaRPr lang="en-US" dirty="0">
              <a:latin typeface="Franklin Gothic Book (Body)"/>
            </a:endParaRPr>
          </a:p>
          <a:p>
            <a:pPr algn="ctr">
              <a:defRPr/>
            </a:pPr>
            <a:endParaRPr lang="en-US" dirty="0">
              <a:latin typeface="Franklin Gothic Book (Body)"/>
            </a:endParaRPr>
          </a:p>
        </p:txBody>
      </p:sp>
      <p:grpSp>
        <p:nvGrpSpPr>
          <p:cNvPr id="13" name="Group 18"/>
          <p:cNvGrpSpPr>
            <a:grpSpLocks/>
          </p:cNvGrpSpPr>
          <p:nvPr/>
        </p:nvGrpSpPr>
        <p:grpSpPr bwMode="auto">
          <a:xfrm>
            <a:off x="762000" y="2057400"/>
            <a:ext cx="1371600" cy="3276600"/>
            <a:chOff x="1219200" y="1524000"/>
            <a:chExt cx="1371600" cy="3276600"/>
          </a:xfrm>
        </p:grpSpPr>
        <p:sp>
          <p:nvSpPr>
            <p:cNvPr id="14" name="Oval 13"/>
            <p:cNvSpPr/>
            <p:nvPr/>
          </p:nvSpPr>
          <p:spPr>
            <a:xfrm>
              <a:off x="1600200" y="1524000"/>
              <a:ext cx="6096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Franklin Gothic Book (Body)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524000" y="2133600"/>
              <a:ext cx="762000" cy="12954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Franklin Gothic Book (Body)"/>
              </a:endParaRPr>
            </a:p>
          </p:txBody>
        </p:sp>
        <p:sp>
          <p:nvSpPr>
            <p:cNvPr id="16" name="Flowchart: Data 15"/>
            <p:cNvSpPr/>
            <p:nvPr/>
          </p:nvSpPr>
          <p:spPr>
            <a:xfrm>
              <a:off x="1219200" y="2133600"/>
              <a:ext cx="304800" cy="990600"/>
            </a:xfrm>
            <a:prstGeom prst="flowChartInputOutpu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Franklin Gothic Book (Body)"/>
              </a:endParaRPr>
            </a:p>
          </p:txBody>
        </p:sp>
        <p:sp>
          <p:nvSpPr>
            <p:cNvPr id="17" name="Flowchart: Data 16"/>
            <p:cNvSpPr/>
            <p:nvPr/>
          </p:nvSpPr>
          <p:spPr>
            <a:xfrm flipH="1">
              <a:off x="2286000" y="2133600"/>
              <a:ext cx="304800" cy="990600"/>
            </a:xfrm>
            <a:prstGeom prst="flowChartInputOutpu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Franklin Gothic Book (Body)"/>
              </a:endParaRPr>
            </a:p>
          </p:txBody>
        </p:sp>
        <p:sp>
          <p:nvSpPr>
            <p:cNvPr id="18" name="Flowchart: Data 17"/>
            <p:cNvSpPr/>
            <p:nvPr/>
          </p:nvSpPr>
          <p:spPr>
            <a:xfrm>
              <a:off x="1524000" y="3429000"/>
              <a:ext cx="304800" cy="1371600"/>
            </a:xfrm>
            <a:prstGeom prst="flowChartInputOutpu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Franklin Gothic Book (Body)"/>
              </a:endParaRPr>
            </a:p>
          </p:txBody>
        </p:sp>
        <p:sp>
          <p:nvSpPr>
            <p:cNvPr id="19" name="Flowchart: Data 18"/>
            <p:cNvSpPr/>
            <p:nvPr/>
          </p:nvSpPr>
          <p:spPr>
            <a:xfrm flipH="1">
              <a:off x="1981200" y="3429000"/>
              <a:ext cx="304800" cy="1371600"/>
            </a:xfrm>
            <a:prstGeom prst="flowChartInputOutpu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Franklin Gothic Book (Body)"/>
              </a:endParaRPr>
            </a:p>
          </p:txBody>
        </p:sp>
      </p:grpSp>
      <p:sp>
        <p:nvSpPr>
          <p:cNvPr id="20" name="Rounded Rectangle 19"/>
          <p:cNvSpPr/>
          <p:nvPr/>
        </p:nvSpPr>
        <p:spPr>
          <a:xfrm>
            <a:off x="3276600" y="1981200"/>
            <a:ext cx="2286000" cy="914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latin typeface="Franklin Gothic Book (Body)"/>
              </a:rPr>
              <a:t>User Interface tool</a:t>
            </a:r>
          </a:p>
          <a:p>
            <a:pPr algn="ctr">
              <a:defRPr/>
            </a:pPr>
            <a:endParaRPr lang="en-US" dirty="0">
              <a:latin typeface="Franklin Gothic Book (Body)"/>
            </a:endParaRPr>
          </a:p>
          <a:p>
            <a:pPr algn="ctr">
              <a:defRPr/>
            </a:pPr>
            <a:r>
              <a:rPr lang="en-US" dirty="0">
                <a:latin typeface="Franklin Gothic Book (Body)"/>
              </a:rPr>
              <a:t>Software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352800" y="3733800"/>
            <a:ext cx="2133600" cy="198120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latin typeface="Franklin Gothic Book (Body)"/>
              </a:rPr>
              <a:t>Operating System</a:t>
            </a:r>
          </a:p>
          <a:p>
            <a:pPr algn="ctr">
              <a:defRPr/>
            </a:pPr>
            <a:endParaRPr lang="en-US" dirty="0">
              <a:latin typeface="Franklin Gothic Book (Body)"/>
            </a:endParaRPr>
          </a:p>
          <a:p>
            <a:pPr algn="ctr">
              <a:defRPr/>
            </a:pPr>
            <a:endParaRPr lang="en-US" dirty="0">
              <a:latin typeface="Franklin Gothic Book (Body)"/>
            </a:endParaRPr>
          </a:p>
          <a:p>
            <a:pPr algn="ctr">
              <a:defRPr/>
            </a:pPr>
            <a:endParaRPr lang="en-US" dirty="0">
              <a:latin typeface="Franklin Gothic Book (Body)"/>
            </a:endParaRPr>
          </a:p>
          <a:p>
            <a:pPr algn="ctr">
              <a:defRPr/>
            </a:pPr>
            <a:endParaRPr lang="en-US" dirty="0">
              <a:latin typeface="Franklin Gothic Book (Body)"/>
            </a:endParaRPr>
          </a:p>
          <a:p>
            <a:pPr algn="ctr">
              <a:defRPr/>
            </a:pPr>
            <a:endParaRPr lang="en-US" dirty="0">
              <a:latin typeface="Franklin Gothic Book (Body)"/>
            </a:endParaRPr>
          </a:p>
          <a:p>
            <a:pPr algn="ctr">
              <a:defRPr/>
            </a:pPr>
            <a:endParaRPr lang="en-US" dirty="0">
              <a:latin typeface="Franklin Gothic Book (Body)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6477000" y="2438400"/>
            <a:ext cx="14478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latin typeface="Franklin Gothic Book (Body)"/>
              </a:rPr>
              <a:t>Printer</a:t>
            </a:r>
          </a:p>
        </p:txBody>
      </p:sp>
      <p:sp>
        <p:nvSpPr>
          <p:cNvPr id="23" name="Oval 22"/>
          <p:cNvSpPr/>
          <p:nvPr/>
        </p:nvSpPr>
        <p:spPr>
          <a:xfrm>
            <a:off x="6477000" y="3581400"/>
            <a:ext cx="14478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latin typeface="Franklin Gothic Book (Body)"/>
              </a:rPr>
              <a:t>CPU</a:t>
            </a:r>
          </a:p>
        </p:txBody>
      </p:sp>
      <p:sp>
        <p:nvSpPr>
          <p:cNvPr id="24" name="Oval 23"/>
          <p:cNvSpPr/>
          <p:nvPr/>
        </p:nvSpPr>
        <p:spPr>
          <a:xfrm>
            <a:off x="6477000" y="4724400"/>
            <a:ext cx="14478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latin typeface="Franklin Gothic Book (Body)"/>
              </a:rPr>
              <a:t>Hard Drive</a:t>
            </a:r>
          </a:p>
        </p:txBody>
      </p:sp>
      <p:cxnSp>
        <p:nvCxnSpPr>
          <p:cNvPr id="25" name="Straight Connector 24"/>
          <p:cNvCxnSpPr>
            <a:stCxn id="22" idx="2"/>
            <a:endCxn id="32" idx="3"/>
          </p:cNvCxnSpPr>
          <p:nvPr/>
        </p:nvCxnSpPr>
        <p:spPr>
          <a:xfrm flipH="1">
            <a:off x="5410200" y="2895600"/>
            <a:ext cx="1066800" cy="22860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3" idx="2"/>
            <a:endCxn id="32" idx="3"/>
          </p:cNvCxnSpPr>
          <p:nvPr/>
        </p:nvCxnSpPr>
        <p:spPr>
          <a:xfrm flipH="1">
            <a:off x="5410200" y="4038600"/>
            <a:ext cx="1066800" cy="11430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4" idx="2"/>
            <a:endCxn id="32" idx="3"/>
          </p:cNvCxnSpPr>
          <p:nvPr/>
        </p:nvCxnSpPr>
        <p:spPr>
          <a:xfrm flipH="1">
            <a:off x="5410200" y="51816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2" idx="2"/>
            <a:endCxn id="14" idx="6"/>
          </p:cNvCxnSpPr>
          <p:nvPr/>
        </p:nvCxnSpPr>
        <p:spPr>
          <a:xfrm flipH="1">
            <a:off x="1752600" y="23622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553200" y="1752600"/>
            <a:ext cx="12954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latin typeface="Franklin Gothic Book (Body)"/>
              </a:rPr>
              <a:t>Hardware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62000" y="5334000"/>
            <a:ext cx="12954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latin typeface="Franklin Gothic Book (Body)"/>
              </a:rPr>
              <a:t>User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3429000" y="4114800"/>
            <a:ext cx="1981200" cy="6096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Franklin Gothic Book (Body)"/>
              </a:rPr>
              <a:t>Shell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3429000" y="4876800"/>
            <a:ext cx="1981200" cy="6096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Franklin Gothic Book (Body)"/>
              </a:rPr>
              <a:t>Kernel</a:t>
            </a:r>
          </a:p>
        </p:txBody>
      </p:sp>
      <p:sp>
        <p:nvSpPr>
          <p:cNvPr id="33" name="Freeform 32"/>
          <p:cNvSpPr/>
          <p:nvPr/>
        </p:nvSpPr>
        <p:spPr>
          <a:xfrm>
            <a:off x="2679700" y="2554288"/>
            <a:ext cx="749300" cy="1884362"/>
          </a:xfrm>
          <a:custGeom>
            <a:avLst/>
            <a:gdLst>
              <a:gd name="connsiteX0" fmla="*/ 749808 w 749808"/>
              <a:gd name="connsiteY0" fmla="*/ 1883664 h 1883664"/>
              <a:gd name="connsiteX1" fmla="*/ 0 w 749808"/>
              <a:gd name="connsiteY1" fmla="*/ 1883664 h 1883664"/>
              <a:gd name="connsiteX2" fmla="*/ 0 w 749808"/>
              <a:gd name="connsiteY2" fmla="*/ 0 h 1883664"/>
              <a:gd name="connsiteX3" fmla="*/ 603504 w 749808"/>
              <a:gd name="connsiteY3" fmla="*/ 0 h 1883664"/>
              <a:gd name="connsiteX4" fmla="*/ 603504 w 749808"/>
              <a:gd name="connsiteY4" fmla="*/ 0 h 1883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9808" h="1883664">
                <a:moveTo>
                  <a:pt x="749808" y="1883664"/>
                </a:moveTo>
                <a:lnTo>
                  <a:pt x="0" y="1883664"/>
                </a:lnTo>
                <a:lnTo>
                  <a:pt x="0" y="0"/>
                </a:lnTo>
                <a:lnTo>
                  <a:pt x="603504" y="0"/>
                </a:lnTo>
                <a:lnTo>
                  <a:pt x="603504" y="0"/>
                </a:lnTo>
              </a:path>
            </a:pathLst>
          </a:cu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Franklin Gothic Book (Body)"/>
            </a:endParaRPr>
          </a:p>
        </p:txBody>
      </p:sp>
      <p:cxnSp>
        <p:nvCxnSpPr>
          <p:cNvPr id="34" name="Straight Connector 33"/>
          <p:cNvCxnSpPr>
            <a:stCxn id="32" idx="3"/>
            <a:endCxn id="12" idx="6"/>
          </p:cNvCxnSpPr>
          <p:nvPr/>
        </p:nvCxnSpPr>
        <p:spPr>
          <a:xfrm flipV="1">
            <a:off x="5410200" y="2362200"/>
            <a:ext cx="609600" cy="28194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Footer Placeholder 3"/>
          <p:cNvSpPr txBox="1">
            <a:spLocks/>
          </p:cNvSpPr>
          <p:nvPr/>
        </p:nvSpPr>
        <p:spPr>
          <a:xfrm>
            <a:off x="914400" y="6416675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Rage Italic" pitchFamily="66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SN 2014</a:t>
            </a:r>
            <a:endParaRPr lang="en-US" dirty="0"/>
          </a:p>
        </p:txBody>
      </p:sp>
      <p:sp>
        <p:nvSpPr>
          <p:cNvPr id="35" name="Footer Placeholder 3"/>
          <p:cNvSpPr txBox="1">
            <a:spLocks/>
          </p:cNvSpPr>
          <p:nvPr/>
        </p:nvSpPr>
        <p:spPr>
          <a:xfrm>
            <a:off x="0" y="6492875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SN 2017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Kernel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04800" y="2209800"/>
            <a:ext cx="8610600" cy="3886200"/>
          </a:xfrm>
        </p:spPr>
        <p:txBody>
          <a:bodyPr>
            <a:noAutofit/>
          </a:bodyPr>
          <a:lstStyle/>
          <a:p>
            <a:r>
              <a:rPr lang="en-US" sz="2200" dirty="0"/>
              <a:t>Core of the operating system (OS) </a:t>
            </a:r>
            <a:endParaRPr lang="en-US" sz="2200" dirty="0" smtClean="0"/>
          </a:p>
          <a:p>
            <a:r>
              <a:rPr lang="en-US" sz="2200" dirty="0" smtClean="0"/>
              <a:t>Interacts </a:t>
            </a:r>
            <a:r>
              <a:rPr lang="en-US" sz="2200" dirty="0" smtClean="0"/>
              <a:t>with the machine </a:t>
            </a:r>
            <a:r>
              <a:rPr lang="en-US" sz="2200" dirty="0"/>
              <a:t>hardware- most notably memory and CPU time</a:t>
            </a:r>
            <a:endParaRPr lang="en-US" sz="2200" dirty="0" smtClean="0"/>
          </a:p>
          <a:p>
            <a:r>
              <a:rPr lang="en-US" sz="2200" dirty="0" smtClean="0"/>
              <a:t>Part </a:t>
            </a:r>
            <a:r>
              <a:rPr lang="en-US" sz="2200" dirty="0"/>
              <a:t>of the operating system that loads first, and it remains in main </a:t>
            </a:r>
            <a:r>
              <a:rPr lang="en-US" sz="2200" dirty="0" smtClean="0"/>
              <a:t>memory</a:t>
            </a:r>
          </a:p>
          <a:p>
            <a:r>
              <a:rPr lang="en-US" sz="2200" dirty="0" smtClean="0"/>
              <a:t>Kernel </a:t>
            </a:r>
            <a:r>
              <a:rPr lang="en-US" sz="2200" dirty="0"/>
              <a:t>code is usually loaded into a protected area of memory to prevent it from being overwritten by programs or other parts of the operating </a:t>
            </a:r>
            <a:r>
              <a:rPr lang="en-US" sz="2200" dirty="0" smtClean="0"/>
              <a:t>system.</a:t>
            </a:r>
          </a:p>
          <a:p>
            <a:r>
              <a:rPr lang="en-US" sz="2200" dirty="0"/>
              <a:t>When the computer starts, it goes through some initialization (booting) function, such as checking memory. </a:t>
            </a:r>
            <a:endParaRPr lang="en-US" sz="2200" dirty="0" smtClean="0"/>
          </a:p>
          <a:p>
            <a:r>
              <a:rPr lang="en-US" sz="2200" dirty="0" smtClean="0"/>
              <a:t>Perform </a:t>
            </a:r>
            <a:r>
              <a:rPr lang="en-US" sz="2200" dirty="0" smtClean="0"/>
              <a:t>housekeeping –memory, schedule processes, prioritize</a:t>
            </a:r>
            <a:endParaRPr lang="en-US" sz="2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786691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of shell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4800" y="2209800"/>
            <a:ext cx="8610600" cy="388575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 smtClean="0"/>
              <a:t>sh</a:t>
            </a:r>
            <a:endParaRPr lang="en-US" dirty="0" smtClean="0"/>
          </a:p>
          <a:p>
            <a:r>
              <a:rPr lang="en-US" dirty="0" smtClean="0"/>
              <a:t>One </a:t>
            </a:r>
            <a:r>
              <a:rPr lang="en-US" dirty="0"/>
              <a:t>of the original </a:t>
            </a:r>
            <a:r>
              <a:rPr lang="en-US" dirty="0" smtClean="0"/>
              <a:t>shells is Bourne shell called “</a:t>
            </a:r>
            <a:r>
              <a:rPr lang="en-US" dirty="0" err="1" smtClean="0"/>
              <a:t>sh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Developed </a:t>
            </a:r>
            <a:r>
              <a:rPr lang="en-US" dirty="0"/>
              <a:t>for Unix computers by Stephen Bourne at AT&amp;T's Bell Labs in </a:t>
            </a:r>
            <a:r>
              <a:rPr lang="en-US" dirty="0" smtClean="0"/>
              <a:t>1977</a:t>
            </a:r>
          </a:p>
          <a:p>
            <a:r>
              <a:rPr lang="en-US" dirty="0" smtClean="0"/>
              <a:t>Offers </a:t>
            </a:r>
            <a:r>
              <a:rPr lang="en-US" dirty="0"/>
              <a:t>features such as input and output redirection, shell scripting with string and integer variables, and condition testing and looping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bash</a:t>
            </a: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Bourne-again </a:t>
            </a:r>
            <a:r>
              <a:rPr lang="en-US" dirty="0" smtClean="0"/>
              <a:t>Shell called bash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An upgrade for “</a:t>
            </a:r>
            <a:r>
              <a:rPr lang="en-US" dirty="0" err="1" smtClean="0"/>
              <a:t>sh</a:t>
            </a:r>
            <a:r>
              <a:rPr lang="en-US" dirty="0" smtClean="0"/>
              <a:t>” with several enhancements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Linux </a:t>
            </a:r>
            <a:r>
              <a:rPr lang="en-US" dirty="0"/>
              <a:t>systems still offer the </a:t>
            </a:r>
            <a:r>
              <a:rPr lang="en-US" dirty="0" smtClean="0"/>
              <a:t>“</a:t>
            </a:r>
            <a:r>
              <a:rPr lang="en-US" dirty="0" err="1" smtClean="0"/>
              <a:t>sh</a:t>
            </a:r>
            <a:r>
              <a:rPr lang="en-US" dirty="0" smtClean="0"/>
              <a:t>” </a:t>
            </a:r>
            <a:r>
              <a:rPr lang="en-US" dirty="0"/>
              <a:t>shell, but "</a:t>
            </a:r>
            <a:r>
              <a:rPr lang="en-US" dirty="0" smtClean="0"/>
              <a:t>bash“ has </a:t>
            </a:r>
            <a:r>
              <a:rPr lang="en-US" dirty="0"/>
              <a:t>become the new default standard. </a:t>
            </a:r>
            <a:endParaRPr lang="en-US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Ability </a:t>
            </a:r>
            <a:r>
              <a:rPr lang="en-US" dirty="0"/>
              <a:t>to run </a:t>
            </a:r>
            <a:r>
              <a:rPr lang="en-US" dirty="0" smtClean="0"/>
              <a:t>“</a:t>
            </a:r>
            <a:r>
              <a:rPr lang="en-US" dirty="0" err="1" smtClean="0"/>
              <a:t>sh</a:t>
            </a:r>
            <a:r>
              <a:rPr lang="en-US" dirty="0" smtClean="0"/>
              <a:t>” </a:t>
            </a:r>
            <a:r>
              <a:rPr lang="en-US" dirty="0"/>
              <a:t>shell scripts unchanged.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786691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460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675467"/>
            <a:ext cx="8610599" cy="3450696"/>
          </a:xfrm>
        </p:spPr>
        <p:txBody>
          <a:bodyPr/>
          <a:lstStyle/>
          <a:p>
            <a:r>
              <a:rPr lang="en-US" dirty="0" smtClean="0"/>
              <a:t>Define the system administrator’s position</a:t>
            </a:r>
          </a:p>
          <a:p>
            <a:r>
              <a:rPr lang="en-US" dirty="0" smtClean="0"/>
              <a:t>Log in to root</a:t>
            </a:r>
          </a:p>
          <a:p>
            <a:r>
              <a:rPr lang="en-US" dirty="0" smtClean="0"/>
              <a:t>Understand the usage of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su</a:t>
            </a:r>
            <a:r>
              <a:rPr lang="en-US" dirty="0" smtClean="0"/>
              <a:t> command</a:t>
            </a:r>
          </a:p>
          <a:p>
            <a:r>
              <a:rPr lang="en-US" dirty="0" smtClean="0"/>
              <a:t>Know the administrator’s roles and privileges</a:t>
            </a:r>
          </a:p>
          <a:p>
            <a:r>
              <a:rPr lang="en-US" dirty="0" smtClean="0"/>
              <a:t>Able to explain the skills required to be a system administrator </a:t>
            </a:r>
          </a:p>
          <a:p>
            <a:r>
              <a:rPr lang="en-US" dirty="0" smtClean="0"/>
              <a:t>Discover the UNIX architecture that includes the kernel and shell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786691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7206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of shell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4800" y="2133600"/>
            <a:ext cx="8610600" cy="388575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csh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 smtClean="0"/>
              <a:t>tcsh</a:t>
            </a:r>
            <a:endParaRPr lang="en-US" dirty="0"/>
          </a:p>
          <a:p>
            <a:r>
              <a:rPr lang="en-US" dirty="0"/>
              <a:t>C-shell," </a:t>
            </a:r>
            <a:r>
              <a:rPr lang="en-US" dirty="0" err="1"/>
              <a:t>csh</a:t>
            </a:r>
            <a:r>
              <a:rPr lang="en-US" dirty="0"/>
              <a:t>, have been developed by Bill Joy at Berkeley University in </a:t>
            </a:r>
            <a:r>
              <a:rPr lang="en-US" dirty="0" smtClean="0"/>
              <a:t>1978 using </a:t>
            </a:r>
            <a:r>
              <a:rPr lang="en-US" dirty="0"/>
              <a:t>C syntax as a model</a:t>
            </a:r>
            <a:r>
              <a:rPr lang="en-US" dirty="0" smtClean="0"/>
              <a:t>. </a:t>
            </a:r>
          </a:p>
          <a:p>
            <a:r>
              <a:rPr lang="en-US" dirty="0" smtClean="0"/>
              <a:t>Ken Greer </a:t>
            </a:r>
            <a:r>
              <a:rPr lang="en-US" dirty="0"/>
              <a:t>took </a:t>
            </a:r>
            <a:r>
              <a:rPr lang="en-US" dirty="0" err="1"/>
              <a:t>csh</a:t>
            </a:r>
            <a:r>
              <a:rPr lang="en-US" dirty="0"/>
              <a:t> concepts a step forward with a new shell, </a:t>
            </a:r>
            <a:r>
              <a:rPr lang="en-US" dirty="0" err="1"/>
              <a:t>tcsh</a:t>
            </a:r>
            <a:r>
              <a:rPr lang="en-US" dirty="0"/>
              <a:t>, which Linux systems now offer. </a:t>
            </a:r>
            <a:endParaRPr lang="en-US" dirty="0" smtClean="0"/>
          </a:p>
          <a:p>
            <a:r>
              <a:rPr lang="en-US" dirty="0" err="1" smtClean="0"/>
              <a:t>Tcsh</a:t>
            </a:r>
            <a:r>
              <a:rPr lang="en-US" dirty="0" smtClean="0"/>
              <a:t> </a:t>
            </a:r>
            <a:r>
              <a:rPr lang="en-US" dirty="0"/>
              <a:t>fixed problems in </a:t>
            </a:r>
            <a:r>
              <a:rPr lang="en-US" dirty="0" err="1"/>
              <a:t>csh</a:t>
            </a:r>
            <a:r>
              <a:rPr lang="en-US" dirty="0"/>
              <a:t> and added command completion, in which the shell makes educated "guesses" as you type, based on your system's directory structure and files. </a:t>
            </a:r>
            <a:endParaRPr lang="en-US" dirty="0" smtClean="0"/>
          </a:p>
          <a:p>
            <a:r>
              <a:rPr lang="en-US" dirty="0" err="1" smtClean="0"/>
              <a:t>Tcsh</a:t>
            </a:r>
            <a:r>
              <a:rPr lang="en-US" dirty="0" smtClean="0"/>
              <a:t> </a:t>
            </a:r>
            <a:r>
              <a:rPr lang="en-US" dirty="0"/>
              <a:t>does not run bash scripts, as the two have substantial differences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 smtClean="0"/>
              <a:t>ksh</a:t>
            </a:r>
            <a:endParaRPr lang="en-US" dirty="0"/>
          </a:p>
          <a:p>
            <a:r>
              <a:rPr lang="en-US" dirty="0"/>
              <a:t>D</a:t>
            </a:r>
            <a:r>
              <a:rPr lang="en-US" dirty="0" smtClean="0"/>
              <a:t>eveloped by </a:t>
            </a:r>
            <a:r>
              <a:rPr lang="en-US" dirty="0"/>
              <a:t>David </a:t>
            </a:r>
            <a:r>
              <a:rPr lang="en-US" dirty="0" err="1"/>
              <a:t>Korn</a:t>
            </a:r>
            <a:r>
              <a:rPr lang="en-US" dirty="0"/>
              <a:t> </a:t>
            </a:r>
            <a:r>
              <a:rPr lang="en-US" dirty="0" smtClean="0"/>
              <a:t>, </a:t>
            </a:r>
            <a:r>
              <a:rPr lang="en-US" dirty="0" err="1" smtClean="0"/>
              <a:t>korn</a:t>
            </a:r>
            <a:r>
              <a:rPr lang="en-US" dirty="0" smtClean="0"/>
              <a:t> shell or </a:t>
            </a:r>
            <a:r>
              <a:rPr lang="en-US" dirty="0" err="1" smtClean="0"/>
              <a:t>ksh</a:t>
            </a:r>
            <a:r>
              <a:rPr lang="en-US" dirty="0" smtClean="0"/>
              <a:t> </a:t>
            </a:r>
            <a:r>
              <a:rPr lang="en-US" dirty="0"/>
              <a:t>about the time </a:t>
            </a:r>
            <a:r>
              <a:rPr lang="en-US" dirty="0" err="1"/>
              <a:t>tcsh</a:t>
            </a:r>
            <a:r>
              <a:rPr lang="en-US" dirty="0"/>
              <a:t> was introduced. </a:t>
            </a:r>
            <a:endParaRPr lang="en-US" dirty="0" smtClean="0"/>
          </a:p>
          <a:p>
            <a:r>
              <a:rPr lang="en-US" dirty="0" smtClean="0"/>
              <a:t>Compatible </a:t>
            </a:r>
            <a:r>
              <a:rPr lang="en-US" dirty="0"/>
              <a:t>with </a:t>
            </a:r>
            <a:r>
              <a:rPr lang="en-US" dirty="0" err="1"/>
              <a:t>sh</a:t>
            </a:r>
            <a:r>
              <a:rPr lang="en-US" dirty="0"/>
              <a:t> and bash. </a:t>
            </a:r>
            <a:endParaRPr lang="en-US" dirty="0" smtClean="0"/>
          </a:p>
          <a:p>
            <a:r>
              <a:rPr lang="en-US" dirty="0" smtClean="0"/>
              <a:t>Improves </a:t>
            </a:r>
            <a:r>
              <a:rPr lang="en-US" dirty="0"/>
              <a:t>on the Bourne shell by adding floating-point arithmetic, job control, command aliasing and command completion. </a:t>
            </a:r>
            <a:endParaRPr lang="en-US" dirty="0" smtClean="0"/>
          </a:p>
          <a:p>
            <a:r>
              <a:rPr lang="en-US" dirty="0" smtClean="0"/>
              <a:t>AT&amp;T </a:t>
            </a:r>
            <a:r>
              <a:rPr lang="en-US" dirty="0"/>
              <a:t>held proprietary rights to </a:t>
            </a:r>
            <a:r>
              <a:rPr lang="en-US" dirty="0" err="1"/>
              <a:t>ksh</a:t>
            </a:r>
            <a:r>
              <a:rPr lang="en-US" dirty="0"/>
              <a:t> until 2000, when it became open source.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786691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5760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Prompt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4800" y="2591245"/>
            <a:ext cx="8610600" cy="3133344"/>
          </a:xfrm>
        </p:spPr>
        <p:txBody>
          <a:bodyPr>
            <a:normAutofit/>
          </a:bodyPr>
          <a:lstStyle/>
          <a:p>
            <a:r>
              <a:rPr lang="en-US" dirty="0"/>
              <a:t>The prompt, $, which is called command prompt, is issued by the shell. While the prompt is displayed, you can type a command.</a:t>
            </a:r>
          </a:p>
          <a:p>
            <a:endParaRPr lang="en-US" dirty="0"/>
          </a:p>
          <a:p>
            <a:r>
              <a:rPr lang="en-US" dirty="0"/>
              <a:t>The shell reads your input after you press Enter. It determines the command you want executed by looking at the first word of your input. A word is an unbroken set of characters. Spaces and tabs separate words.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786691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8418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2675467"/>
            <a:ext cx="8610599" cy="3450696"/>
          </a:xfrm>
        </p:spPr>
        <p:txBody>
          <a:bodyPr>
            <a:normAutofit lnSpcReduction="10000"/>
          </a:bodyPr>
          <a:lstStyle/>
          <a:p>
            <a:r>
              <a:rPr lang="en-US" u="sng" dirty="0"/>
              <a:t>Uptime</a:t>
            </a:r>
            <a:r>
              <a:rPr lang="en-US" dirty="0"/>
              <a:t> - time that the system is running ('up'), </a:t>
            </a:r>
            <a:r>
              <a:rPr lang="en-US" dirty="0" smtClean="0"/>
              <a:t>or </a:t>
            </a:r>
            <a:r>
              <a:rPr lang="en-US" dirty="0"/>
              <a:t>should be </a:t>
            </a:r>
            <a:r>
              <a:rPr lang="en-US" dirty="0" smtClean="0"/>
              <a:t>up</a:t>
            </a:r>
          </a:p>
          <a:p>
            <a:pPr lvl="1"/>
            <a:r>
              <a:rPr lang="en-US" dirty="0"/>
              <a:t>Time since last reboot</a:t>
            </a:r>
          </a:p>
          <a:p>
            <a:pPr lvl="1"/>
            <a:r>
              <a:rPr lang="en-US" dirty="0" smtClean="0"/>
              <a:t>% </a:t>
            </a:r>
            <a:r>
              <a:rPr lang="en-US" dirty="0"/>
              <a:t>of time the system is up</a:t>
            </a:r>
          </a:p>
          <a:p>
            <a:r>
              <a:rPr lang="en-US" u="sng" dirty="0" smtClean="0"/>
              <a:t>Downtime</a:t>
            </a:r>
            <a:r>
              <a:rPr lang="en-US" dirty="0" smtClean="0"/>
              <a:t> – time when the system is not running</a:t>
            </a:r>
          </a:p>
          <a:p>
            <a:pPr lvl="1"/>
            <a:r>
              <a:rPr lang="en-US" u="sng" dirty="0"/>
              <a:t>Scheduled (planned) downtime</a:t>
            </a:r>
            <a:r>
              <a:rPr lang="en-US" dirty="0"/>
              <a:t>: the </a:t>
            </a:r>
            <a:r>
              <a:rPr lang="en-US" dirty="0" smtClean="0"/>
              <a:t>administrator purposely </a:t>
            </a:r>
            <a:r>
              <a:rPr lang="en-US" dirty="0"/>
              <a:t>shuts down or reboots the system; </a:t>
            </a:r>
            <a:r>
              <a:rPr lang="en-US" dirty="0" smtClean="0"/>
              <a:t>eventually </a:t>
            </a:r>
            <a:r>
              <a:rPr lang="en-US" dirty="0"/>
              <a:t>the users are informed in advance</a:t>
            </a:r>
          </a:p>
          <a:p>
            <a:pPr lvl="1"/>
            <a:r>
              <a:rPr lang="en-US" u="sng" dirty="0" smtClean="0"/>
              <a:t>Unscheduled </a:t>
            </a:r>
            <a:r>
              <a:rPr lang="en-US" u="sng" dirty="0"/>
              <a:t>(unplanned) downtime</a:t>
            </a:r>
            <a:r>
              <a:rPr lang="en-US" dirty="0"/>
              <a:t>: the system fails: </a:t>
            </a:r>
            <a:r>
              <a:rPr lang="en-US" dirty="0" smtClean="0"/>
              <a:t>'crash</a:t>
            </a:r>
            <a:r>
              <a:rPr lang="en-US" dirty="0"/>
              <a:t>', no power, BSOD (Blue Screen Of Death), kernel </a:t>
            </a:r>
            <a:r>
              <a:rPr lang="en-US" dirty="0" smtClean="0"/>
              <a:t>panic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Term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786691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1819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675467"/>
            <a:ext cx="8610599" cy="3450696"/>
          </a:xfrm>
        </p:spPr>
        <p:txBody>
          <a:bodyPr>
            <a:normAutofit fontScale="92500"/>
          </a:bodyPr>
          <a:lstStyle/>
          <a:p>
            <a:r>
              <a:rPr lang="en-US" dirty="0"/>
              <a:t>Uninterruptable Power Supply (UPS)</a:t>
            </a:r>
          </a:p>
          <a:p>
            <a:pPr lvl="1"/>
            <a:r>
              <a:rPr lang="en-US" dirty="0" smtClean="0"/>
              <a:t>Provides </a:t>
            </a:r>
            <a:r>
              <a:rPr lang="en-US" dirty="0"/>
              <a:t>immediately 'kick-in' continuous power supply </a:t>
            </a:r>
            <a:r>
              <a:rPr lang="en-US" dirty="0" smtClean="0"/>
              <a:t>from </a:t>
            </a:r>
            <a:r>
              <a:rPr lang="en-US" dirty="0"/>
              <a:t>batteries without affecting the server operation</a:t>
            </a:r>
          </a:p>
          <a:p>
            <a:r>
              <a:rPr lang="en-US" dirty="0" smtClean="0"/>
              <a:t>'Intelligent</a:t>
            </a:r>
            <a:r>
              <a:rPr lang="en-US" dirty="0"/>
              <a:t>' UPS communicates with machine:</a:t>
            </a:r>
          </a:p>
          <a:p>
            <a:pPr lvl="1"/>
            <a:r>
              <a:rPr lang="en-US" u="sng" dirty="0" smtClean="0"/>
              <a:t>Warning</a:t>
            </a:r>
            <a:r>
              <a:rPr lang="en-US" dirty="0" smtClean="0"/>
              <a:t> </a:t>
            </a:r>
            <a:r>
              <a:rPr lang="en-US" dirty="0"/>
              <a:t>the operator/user that mains is gone</a:t>
            </a:r>
          </a:p>
          <a:p>
            <a:pPr lvl="1"/>
            <a:r>
              <a:rPr lang="en-US" u="sng" dirty="0" smtClean="0"/>
              <a:t>Shuts </a:t>
            </a:r>
            <a:r>
              <a:rPr lang="en-US" u="sng" dirty="0"/>
              <a:t>down </a:t>
            </a:r>
            <a:r>
              <a:rPr lang="en-US" dirty="0"/>
              <a:t>the machine shortly before the batteries are </a:t>
            </a:r>
            <a:r>
              <a:rPr lang="en-US" dirty="0" smtClean="0"/>
              <a:t>exhausted</a:t>
            </a:r>
            <a:endParaRPr lang="en-US" dirty="0"/>
          </a:p>
          <a:p>
            <a:r>
              <a:rPr lang="en-US" dirty="0" smtClean="0"/>
              <a:t>Dual </a:t>
            </a:r>
            <a:r>
              <a:rPr lang="en-US" dirty="0"/>
              <a:t>Power Supplies</a:t>
            </a:r>
          </a:p>
          <a:p>
            <a:pPr lvl="1"/>
            <a:r>
              <a:rPr lang="en-US" dirty="0" smtClean="0"/>
              <a:t>Each </a:t>
            </a:r>
            <a:r>
              <a:rPr lang="en-US" dirty="0"/>
              <a:t>is able to power the machine on its own. When one </a:t>
            </a:r>
            <a:r>
              <a:rPr lang="en-US" dirty="0" smtClean="0"/>
              <a:t>is </a:t>
            </a:r>
            <a:r>
              <a:rPr lang="en-US" dirty="0"/>
              <a:t>defunct, the other can take over immediately and </a:t>
            </a:r>
            <a:r>
              <a:rPr lang="en-US" dirty="0" smtClean="0"/>
              <a:t>completely </a:t>
            </a:r>
            <a:r>
              <a:rPr lang="en-US" dirty="0"/>
              <a:t>('Redundant‘)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Unscheduled Downtime: Precaution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786691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3613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675467"/>
            <a:ext cx="8686799" cy="3450696"/>
          </a:xfrm>
        </p:spPr>
        <p:txBody>
          <a:bodyPr>
            <a:normAutofit/>
          </a:bodyPr>
          <a:lstStyle/>
          <a:p>
            <a:r>
              <a:rPr lang="en-US" dirty="0"/>
              <a:t>Dual fans</a:t>
            </a:r>
          </a:p>
          <a:p>
            <a:pPr lvl="1"/>
            <a:r>
              <a:rPr lang="en-US" dirty="0" smtClean="0"/>
              <a:t>When </a:t>
            </a:r>
            <a:r>
              <a:rPr lang="en-US" dirty="0"/>
              <a:t>one fan stops functioning, a second fan sets in </a:t>
            </a:r>
            <a:r>
              <a:rPr lang="en-US" dirty="0" smtClean="0"/>
              <a:t>automatically </a:t>
            </a:r>
            <a:r>
              <a:rPr lang="en-US" dirty="0"/>
              <a:t>and immediately</a:t>
            </a:r>
          </a:p>
          <a:p>
            <a:r>
              <a:rPr lang="en-US" dirty="0" smtClean="0"/>
              <a:t>Redundant </a:t>
            </a:r>
            <a:r>
              <a:rPr lang="en-US" dirty="0"/>
              <a:t>hard </a:t>
            </a:r>
            <a:r>
              <a:rPr lang="en-US" dirty="0" smtClean="0"/>
              <a:t>disks</a:t>
            </a:r>
          </a:p>
          <a:p>
            <a:pPr lvl="1"/>
            <a:r>
              <a:rPr lang="en-US" dirty="0" smtClean="0"/>
              <a:t>When </a:t>
            </a:r>
            <a:r>
              <a:rPr lang="en-US" dirty="0"/>
              <a:t>one hard disk fails, a replacement hard disk takes </a:t>
            </a:r>
            <a:r>
              <a:rPr lang="en-US" dirty="0" smtClean="0"/>
              <a:t>over </a:t>
            </a:r>
            <a:r>
              <a:rPr lang="en-US" dirty="0"/>
              <a:t>transparently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Unscheduled Downtime: Precaution (cont.)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786691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2967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675467"/>
            <a:ext cx="8610599" cy="3450696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Das, S. (2012). Your UNIX/LINUX The Ultimate Guide: Third Edition. McGraw-Hill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Hahn, H. (2008). </a:t>
            </a:r>
            <a:r>
              <a:rPr lang="en-US" i="1" dirty="0" smtClean="0"/>
              <a:t>Harley Hahn's Guide to Unix and Linux.</a:t>
            </a:r>
            <a:r>
              <a:rPr lang="en-US" dirty="0" smtClean="0"/>
              <a:t> California: McGraw-Hill Higher Education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786691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773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675467"/>
            <a:ext cx="8610599" cy="3450696"/>
          </a:xfrm>
        </p:spPr>
        <p:txBody>
          <a:bodyPr/>
          <a:lstStyle/>
          <a:p>
            <a:r>
              <a:rPr lang="en-US" dirty="0" smtClean="0"/>
              <a:t>A single-trusted person that is responsible to administrate the whole system</a:t>
            </a:r>
          </a:p>
          <a:p>
            <a:r>
              <a:rPr lang="en-US" dirty="0" smtClean="0"/>
              <a:t>Known as </a:t>
            </a:r>
            <a:r>
              <a:rPr lang="en-US" i="1" dirty="0" err="1" smtClean="0"/>
              <a:t>superuser</a:t>
            </a:r>
            <a:r>
              <a:rPr lang="en-US" dirty="0" smtClean="0"/>
              <a:t> or </a:t>
            </a:r>
            <a:r>
              <a:rPr lang="en-US" i="1" dirty="0" smtClean="0"/>
              <a:t>root user </a:t>
            </a:r>
            <a:r>
              <a:rPr lang="en-US" dirty="0" smtClean="0"/>
              <a:t>(UNIX environment) - hold absolute power to the system</a:t>
            </a:r>
          </a:p>
          <a:p>
            <a:r>
              <a:rPr lang="en-US" dirty="0" smtClean="0"/>
              <a:t>Use special user-id to log on to the system: </a:t>
            </a:r>
            <a:r>
              <a:rPr lang="en-US" b="1" dirty="0" smtClean="0"/>
              <a:t>root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Definition of System Administrator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786691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66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675467"/>
            <a:ext cx="8686799" cy="3450696"/>
          </a:xfrm>
        </p:spPr>
        <p:txBody>
          <a:bodyPr/>
          <a:lstStyle/>
          <a:p>
            <a:r>
              <a:rPr lang="en-US" dirty="0" smtClean="0"/>
              <a:t>Default user ID for system administrator – user ID and password is automatically created during installation</a:t>
            </a:r>
          </a:p>
          <a:p>
            <a:r>
              <a:rPr lang="en-US" dirty="0" smtClean="0"/>
              <a:t>User ID = 0 (zero)</a:t>
            </a:r>
          </a:p>
          <a:p>
            <a:r>
              <a:rPr lang="en-US" dirty="0" smtClean="0"/>
              <a:t>Use to perform administrative task</a:t>
            </a: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root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786691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646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root (cont.)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295400" y="3087469"/>
            <a:ext cx="6324600" cy="2094131"/>
            <a:chOff x="1600200" y="3849469"/>
            <a:chExt cx="6324600" cy="2094131"/>
          </a:xfrm>
        </p:grpSpPr>
        <p:sp>
          <p:nvSpPr>
            <p:cNvPr id="8" name="TextBox 7"/>
            <p:cNvSpPr txBox="1"/>
            <p:nvPr/>
          </p:nvSpPr>
          <p:spPr>
            <a:xfrm>
              <a:off x="1600200" y="4057650"/>
              <a:ext cx="3048000" cy="1631216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chemeClr val="bg1"/>
                  </a:solidFill>
                  <a:latin typeface="Courier New" pitchFamily="49" charset="0"/>
                  <a:cs typeface="Courier New" pitchFamily="49" charset="0"/>
                </a:rPr>
                <a:t>login: root</a:t>
              </a:r>
            </a:p>
            <a:p>
              <a:r>
                <a:rPr lang="en-US" sz="2000" b="1" dirty="0" smtClean="0">
                  <a:solidFill>
                    <a:schemeClr val="bg1"/>
                  </a:solidFill>
                  <a:latin typeface="Courier New" pitchFamily="49" charset="0"/>
                  <a:cs typeface="Courier New" pitchFamily="49" charset="0"/>
                </a:rPr>
                <a:t>password:</a:t>
              </a:r>
            </a:p>
            <a:p>
              <a:r>
                <a:rPr lang="en-US" sz="2000" b="1" dirty="0" smtClean="0">
                  <a:solidFill>
                    <a:schemeClr val="bg1"/>
                  </a:solidFill>
                  <a:latin typeface="Courier New" pitchFamily="49" charset="0"/>
                  <a:cs typeface="Courier New" pitchFamily="49" charset="0"/>
                </a:rPr>
                <a:t># </a:t>
              </a:r>
              <a:r>
                <a:rPr lang="en-US" sz="2000" b="1" dirty="0" err="1" smtClean="0">
                  <a:solidFill>
                    <a:schemeClr val="bg1"/>
                  </a:solidFill>
                  <a:latin typeface="Courier New" pitchFamily="49" charset="0"/>
                  <a:cs typeface="Courier New" pitchFamily="49" charset="0"/>
                </a:rPr>
                <a:t>pwd</a:t>
              </a:r>
              <a:endPara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2000" b="1" dirty="0" smtClean="0">
                  <a:solidFill>
                    <a:schemeClr val="bg1"/>
                  </a:solidFill>
                  <a:latin typeface="Courier New" pitchFamily="49" charset="0"/>
                  <a:cs typeface="Courier New" pitchFamily="49" charset="0"/>
                </a:rPr>
                <a:t>/</a:t>
              </a:r>
            </a:p>
            <a:p>
              <a:r>
                <a:rPr lang="en-US" sz="2000" b="1" dirty="0">
                  <a:solidFill>
                    <a:schemeClr val="bg1"/>
                  </a:solidFill>
                  <a:latin typeface="Courier New" pitchFamily="49" charset="0"/>
                  <a:cs typeface="Courier New" pitchFamily="49" charset="0"/>
                </a:rPr>
                <a:t>#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876800" y="3849469"/>
              <a:ext cx="3048000" cy="646331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Command for print working directory</a:t>
              </a:r>
              <a:endParaRPr lang="en-US" dirty="0"/>
            </a:p>
          </p:txBody>
        </p:sp>
        <p:cxnSp>
          <p:nvCxnSpPr>
            <p:cNvPr id="10" name="Elbow Connector 9"/>
            <p:cNvCxnSpPr>
              <a:stCxn id="9" idx="1"/>
            </p:cNvCxnSpPr>
            <p:nvPr/>
          </p:nvCxnSpPr>
          <p:spPr>
            <a:xfrm rot="10800000" flipV="1">
              <a:off x="2743200" y="4172634"/>
              <a:ext cx="2133601" cy="700623"/>
            </a:xfrm>
            <a:prstGeom prst="bentConnector3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4876800" y="4572000"/>
              <a:ext cx="3048000" cy="6463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Output: / means root directory</a:t>
              </a:r>
              <a:endParaRPr lang="en-US" dirty="0"/>
            </a:p>
          </p:txBody>
        </p:sp>
        <p:cxnSp>
          <p:nvCxnSpPr>
            <p:cNvPr id="12" name="Elbow Connector 11"/>
            <p:cNvCxnSpPr>
              <a:stCxn id="11" idx="1"/>
            </p:cNvCxnSpPr>
            <p:nvPr/>
          </p:nvCxnSpPr>
          <p:spPr>
            <a:xfrm rot="10800000" flipV="1">
              <a:off x="2057400" y="4895166"/>
              <a:ext cx="2819400" cy="323164"/>
            </a:xfrm>
            <a:prstGeom prst="bentConnector3">
              <a:avLst>
                <a:gd name="adj1" fmla="val 29392"/>
              </a:avLst>
            </a:prstGeom>
            <a:ln w="38100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4876800" y="5297269"/>
              <a:ext cx="3048000" cy="64633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Prompt: # indicates login as root</a:t>
              </a:r>
              <a:endParaRPr lang="en-US" dirty="0"/>
            </a:p>
          </p:txBody>
        </p:sp>
        <p:cxnSp>
          <p:nvCxnSpPr>
            <p:cNvPr id="14" name="Elbow Connector 13"/>
            <p:cNvCxnSpPr/>
            <p:nvPr/>
          </p:nvCxnSpPr>
          <p:spPr>
            <a:xfrm rot="10800000">
              <a:off x="2057400" y="5515318"/>
              <a:ext cx="2819401" cy="105118"/>
            </a:xfrm>
            <a:prstGeom prst="bentConnector3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786691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02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2675467"/>
            <a:ext cx="8534399" cy="3450696"/>
          </a:xfrm>
        </p:spPr>
        <p:txBody>
          <a:bodyPr/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su</a:t>
            </a:r>
            <a:r>
              <a:rPr lang="en-US" dirty="0" smtClean="0"/>
              <a:t> command - Switch from </a:t>
            </a:r>
            <a:r>
              <a:rPr lang="en-US" dirty="0" err="1" smtClean="0"/>
              <a:t>nonprivileged</a:t>
            </a:r>
            <a:r>
              <a:rPr lang="en-US" dirty="0" smtClean="0"/>
              <a:t> account to the </a:t>
            </a:r>
            <a:r>
              <a:rPr lang="en-US" dirty="0" err="1" smtClean="0"/>
              <a:t>superuser</a:t>
            </a:r>
            <a:r>
              <a:rPr lang="en-US" dirty="0" smtClean="0"/>
              <a:t> account</a:t>
            </a:r>
          </a:p>
          <a:p>
            <a:r>
              <a:rPr lang="en-US" dirty="0" smtClean="0"/>
              <a:t>Other command: </a:t>
            </a:r>
            <a:r>
              <a:rPr lang="en-US" dirty="0" err="1" smtClean="0"/>
              <a:t>sudo</a:t>
            </a:r>
            <a:r>
              <a:rPr lang="en-US" dirty="0" smtClean="0"/>
              <a:t> &lt;command&gt;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786691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25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su</a:t>
            </a:r>
            <a:r>
              <a:rPr lang="en-US" dirty="0" smtClean="0"/>
              <a:t> command with ‘-’ argument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419600" y="2514600"/>
            <a:ext cx="3822192" cy="3447288"/>
          </a:xfrm>
        </p:spPr>
        <p:txBody>
          <a:bodyPr>
            <a:normAutofit/>
          </a:bodyPr>
          <a:lstStyle/>
          <a:p>
            <a:r>
              <a:rPr lang="en-US" dirty="0" smtClean="0"/>
              <a:t>Argument ‘-’ ensures that the administrator is presented the same environment as he/she logged in to root</a:t>
            </a:r>
          </a:p>
          <a:p>
            <a:r>
              <a:rPr lang="en-US" dirty="0" smtClean="0"/>
              <a:t>Recreates user’s environment</a:t>
            </a:r>
          </a:p>
          <a:p>
            <a:r>
              <a:rPr lang="en-US" dirty="0" smtClean="0"/>
              <a:t>Runs as separate sub shell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14400" y="2514600"/>
            <a:ext cx="3200400" cy="34163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login: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surizal</a:t>
            </a:r>
            <a:endParaRPr lang="en-US" sz="24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password: 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$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whoami</a:t>
            </a:r>
            <a:endParaRPr lang="en-US" sz="24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surizal</a:t>
            </a:r>
            <a:endParaRPr lang="en-US" sz="24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$ 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su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–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password: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pwd</a:t>
            </a:r>
            <a:endParaRPr lang="en-US" sz="24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/root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endParaRPr lang="en-US" sz="24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786691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413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su</a:t>
            </a:r>
            <a:r>
              <a:rPr lang="en-US" dirty="0" smtClean="0"/>
              <a:t> command without ‘-’ argument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execute command as root but retain user’s current environment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66800" y="2819400"/>
            <a:ext cx="3200400" cy="34163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login: </a:t>
            </a:r>
            <a:r>
              <a:rPr lang="en-US" sz="24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surizal</a:t>
            </a:r>
            <a:endParaRPr lang="en-US" sz="24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password: 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$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whoami</a:t>
            </a:r>
            <a:endParaRPr lang="en-US" sz="24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surizal</a:t>
            </a:r>
            <a:endParaRPr lang="en-US" sz="24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$ 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su</a:t>
            </a:r>
            <a:endParaRPr lang="en-US" sz="24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password: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pwd</a:t>
            </a:r>
            <a:endParaRPr lang="en-US" sz="24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home/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surizal</a:t>
            </a:r>
            <a:endParaRPr lang="en-US" sz="24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endParaRPr lang="en-US" sz="24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786691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361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</a:t>
            </a:r>
            <a:r>
              <a:rPr lang="en-US" dirty="0" err="1" smtClean="0"/>
              <a:t>su</a:t>
            </a:r>
            <a:r>
              <a:rPr lang="en-US" dirty="0" smtClean="0"/>
              <a:t> mode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762000" y="2894016"/>
            <a:ext cx="3822192" cy="3447288"/>
          </a:xfrm>
        </p:spPr>
        <p:txBody>
          <a:bodyPr/>
          <a:lstStyle/>
          <a:p>
            <a:r>
              <a:rPr lang="en-US" dirty="0" smtClean="0"/>
              <a:t>Exit sub shell</a:t>
            </a:r>
          </a:p>
          <a:p>
            <a:r>
              <a:rPr lang="en-US" dirty="0" smtClean="0"/>
              <a:t>Press [</a:t>
            </a:r>
            <a:r>
              <a:rPr lang="en-US" dirty="0" err="1" smtClean="0"/>
              <a:t>Ctrl+d</a:t>
            </a:r>
            <a:r>
              <a:rPr lang="en-US" dirty="0" smtClean="0"/>
              <a:t>] or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exit</a:t>
            </a:r>
            <a:r>
              <a:rPr lang="en-US" dirty="0" smtClean="0"/>
              <a:t> command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29200" y="3048000"/>
            <a:ext cx="32004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$ </a:t>
            </a:r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su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–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password: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 exit</a:t>
            </a:r>
          </a:p>
          <a:p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$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786691" cy="365125"/>
          </a:xfrm>
        </p:spPr>
        <p:txBody>
          <a:bodyPr/>
          <a:lstStyle/>
          <a:p>
            <a:r>
              <a:rPr lang="en-US" dirty="0" smtClean="0"/>
              <a:t>SN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8489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360</TotalTime>
  <Words>1313</Words>
  <Application>Microsoft Office PowerPoint</Application>
  <PresentationFormat>On-screen Show (4:3)</PresentationFormat>
  <Paragraphs>233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Waveform</vt:lpstr>
      <vt:lpstr>Chapter 1 Introduction to System Administration</vt:lpstr>
      <vt:lpstr>Objectives</vt:lpstr>
      <vt:lpstr>Definition of System Administrator</vt:lpstr>
      <vt:lpstr>root</vt:lpstr>
      <vt:lpstr>root (cont.)</vt:lpstr>
      <vt:lpstr>su</vt:lpstr>
      <vt:lpstr>su command with ‘-’ argument</vt:lpstr>
      <vt:lpstr>su command without ‘-’ argument</vt:lpstr>
      <vt:lpstr>Exit su mode</vt:lpstr>
      <vt:lpstr>Administrator’s Privileges</vt:lpstr>
      <vt:lpstr>Administrator’s Roles</vt:lpstr>
      <vt:lpstr>Administrator’s Roles (cont.)</vt:lpstr>
      <vt:lpstr>Administrator’s Roles (cont.)</vt:lpstr>
      <vt:lpstr>Skills Required</vt:lpstr>
      <vt:lpstr>Skills Required</vt:lpstr>
      <vt:lpstr>PowerPoint Presentation</vt:lpstr>
      <vt:lpstr>UNIX Architecture</vt:lpstr>
      <vt:lpstr>Kernel</vt:lpstr>
      <vt:lpstr>Type of shell</vt:lpstr>
      <vt:lpstr>Type of shell</vt:lpstr>
      <vt:lpstr>Prompt</vt:lpstr>
      <vt:lpstr>Common Term</vt:lpstr>
      <vt:lpstr>Unscheduled Downtime: Precaution</vt:lpstr>
      <vt:lpstr>Unscheduled Downtime: Precaution (cont.)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GreenZone</dc:creator>
  <cp:lastModifiedBy>Surizal Bin Nazeri</cp:lastModifiedBy>
  <cp:revision>110</cp:revision>
  <dcterms:created xsi:type="dcterms:W3CDTF">2012-09-25T13:47:47Z</dcterms:created>
  <dcterms:modified xsi:type="dcterms:W3CDTF">2017-05-30T04:59:48Z</dcterms:modified>
</cp:coreProperties>
</file>