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1"/>
  </p:notesMasterIdLst>
  <p:sldIdLst>
    <p:sldId id="256" r:id="rId2"/>
    <p:sldId id="257" r:id="rId3"/>
    <p:sldId id="288" r:id="rId4"/>
    <p:sldId id="276" r:id="rId5"/>
    <p:sldId id="277" r:id="rId6"/>
    <p:sldId id="278" r:id="rId7"/>
    <p:sldId id="279" r:id="rId8"/>
    <p:sldId id="289" r:id="rId9"/>
    <p:sldId id="284" r:id="rId10"/>
    <p:sldId id="281" r:id="rId11"/>
    <p:sldId id="282" r:id="rId12"/>
    <p:sldId id="283" r:id="rId13"/>
    <p:sldId id="285" r:id="rId14"/>
    <p:sldId id="290" r:id="rId15"/>
    <p:sldId id="286" r:id="rId16"/>
    <p:sldId id="291" r:id="rId17"/>
    <p:sldId id="287" r:id="rId18"/>
    <p:sldId id="29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AC7BAF-7BB4-4E66-809B-DED8225F178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A0044A-8DDA-4DCC-B701-2F0579910042}">
      <dgm:prSet phldrT="[Text]"/>
      <dgm:spPr/>
      <dgm:t>
        <a:bodyPr/>
        <a:lstStyle/>
        <a:p>
          <a:r>
            <a:rPr lang="en-US" b="1" dirty="0" smtClean="0"/>
            <a:t>Root account</a:t>
          </a:r>
          <a:endParaRPr lang="en-US" dirty="0"/>
        </a:p>
      </dgm:t>
    </dgm:pt>
    <dgm:pt modelId="{62ED56BC-6FCF-4EFD-BBBB-C6BFE1D1D047}" type="parTrans" cxnId="{1935196B-9CBD-4C95-A07D-EB5CA9161DDC}">
      <dgm:prSet/>
      <dgm:spPr/>
      <dgm:t>
        <a:bodyPr/>
        <a:lstStyle/>
        <a:p>
          <a:endParaRPr lang="en-US"/>
        </a:p>
      </dgm:t>
    </dgm:pt>
    <dgm:pt modelId="{5EA57BB1-581B-4542-B7E7-3B1876171AC7}" type="sibTrans" cxnId="{1935196B-9CBD-4C95-A07D-EB5CA9161DDC}">
      <dgm:prSet/>
      <dgm:spPr/>
      <dgm:t>
        <a:bodyPr/>
        <a:lstStyle/>
        <a:p>
          <a:endParaRPr lang="en-US"/>
        </a:p>
      </dgm:t>
    </dgm:pt>
    <dgm:pt modelId="{49C24BA5-7587-4225-BA10-409E64E76005}">
      <dgm:prSet phldrT="[Text]"/>
      <dgm:spPr/>
      <dgm:t>
        <a:bodyPr/>
        <a:lstStyle/>
        <a:p>
          <a:r>
            <a:rPr lang="en-US" dirty="0" smtClean="0"/>
            <a:t>This is also called </a:t>
          </a:r>
          <a:r>
            <a:rPr lang="en-US" dirty="0" err="1" smtClean="0"/>
            <a:t>superuser</a:t>
          </a:r>
          <a:r>
            <a:rPr lang="en-US" dirty="0" smtClean="0"/>
            <a:t> and</a:t>
          </a:r>
          <a:endParaRPr lang="en-US" dirty="0"/>
        </a:p>
      </dgm:t>
    </dgm:pt>
    <dgm:pt modelId="{F90A27E2-9E9A-4318-BAF3-C5B693D690C9}" type="parTrans" cxnId="{607F9097-BBC2-4361-9A84-F5C082A709AB}">
      <dgm:prSet/>
      <dgm:spPr/>
      <dgm:t>
        <a:bodyPr/>
        <a:lstStyle/>
        <a:p>
          <a:endParaRPr lang="en-US"/>
        </a:p>
      </dgm:t>
    </dgm:pt>
    <dgm:pt modelId="{1441D9BA-2388-47F7-9502-1F50C5650639}" type="sibTrans" cxnId="{607F9097-BBC2-4361-9A84-F5C082A709AB}">
      <dgm:prSet/>
      <dgm:spPr/>
      <dgm:t>
        <a:bodyPr/>
        <a:lstStyle/>
        <a:p>
          <a:endParaRPr lang="en-US"/>
        </a:p>
      </dgm:t>
    </dgm:pt>
    <dgm:pt modelId="{8669C6AA-6FA8-4CD4-8F00-EAD266A015BD}">
      <dgm:prSet phldrT="[Text]"/>
      <dgm:spPr/>
      <dgm:t>
        <a:bodyPr/>
        <a:lstStyle/>
        <a:p>
          <a:r>
            <a:rPr lang="en-US" b="1" dirty="0" smtClean="0"/>
            <a:t>System accounts</a:t>
          </a:r>
          <a:endParaRPr lang="en-US" dirty="0"/>
        </a:p>
      </dgm:t>
    </dgm:pt>
    <dgm:pt modelId="{61C6E09C-68B8-4AC4-95FC-FE5547ECFC73}" type="parTrans" cxnId="{4D6F979C-1EC2-45D4-8615-5E152700B35E}">
      <dgm:prSet/>
      <dgm:spPr/>
      <dgm:t>
        <a:bodyPr/>
        <a:lstStyle/>
        <a:p>
          <a:endParaRPr lang="en-US"/>
        </a:p>
      </dgm:t>
    </dgm:pt>
    <dgm:pt modelId="{A03B5722-2BB4-4D44-A790-5678C10AEA99}" type="sibTrans" cxnId="{4D6F979C-1EC2-45D4-8615-5E152700B35E}">
      <dgm:prSet/>
      <dgm:spPr/>
      <dgm:t>
        <a:bodyPr/>
        <a:lstStyle/>
        <a:p>
          <a:endParaRPr lang="en-US"/>
        </a:p>
      </dgm:t>
    </dgm:pt>
    <dgm:pt modelId="{D3F952BA-A5F7-446E-8266-9C9838D6903F}">
      <dgm:prSet phldrT="[Text]"/>
      <dgm:spPr/>
      <dgm:t>
        <a:bodyPr/>
        <a:lstStyle/>
        <a:p>
          <a:r>
            <a:rPr lang="en-US" dirty="0" smtClean="0"/>
            <a:t>Needed for the operation of system-specific components for example mail accounts and the </a:t>
          </a:r>
          <a:r>
            <a:rPr lang="en-US" dirty="0" err="1" smtClean="0"/>
            <a:t>sshd</a:t>
          </a:r>
          <a:r>
            <a:rPr lang="en-US" dirty="0" smtClean="0"/>
            <a:t> accounts. </a:t>
          </a:r>
          <a:endParaRPr lang="en-US" dirty="0"/>
        </a:p>
      </dgm:t>
    </dgm:pt>
    <dgm:pt modelId="{1BFBE35A-6422-415F-AE9D-6E82FFC49702}" type="parTrans" cxnId="{C6A97824-89E8-4025-A8CF-2BC4A1FFC190}">
      <dgm:prSet/>
      <dgm:spPr/>
      <dgm:t>
        <a:bodyPr/>
        <a:lstStyle/>
        <a:p>
          <a:endParaRPr lang="en-US"/>
        </a:p>
      </dgm:t>
    </dgm:pt>
    <dgm:pt modelId="{68445D26-35DC-4CD5-BD11-82376BCACFCB}" type="sibTrans" cxnId="{C6A97824-89E8-4025-A8CF-2BC4A1FFC190}">
      <dgm:prSet/>
      <dgm:spPr/>
      <dgm:t>
        <a:bodyPr/>
        <a:lstStyle/>
        <a:p>
          <a:endParaRPr lang="en-US"/>
        </a:p>
      </dgm:t>
    </dgm:pt>
    <dgm:pt modelId="{22E8501A-029F-44BD-B9F3-D828FB4BC891}">
      <dgm:prSet phldrT="[Text]"/>
      <dgm:spPr/>
      <dgm:t>
        <a:bodyPr/>
        <a:lstStyle/>
        <a:p>
          <a:r>
            <a:rPr lang="en-US" b="1" dirty="0" smtClean="0"/>
            <a:t>User accounts</a:t>
          </a:r>
          <a:endParaRPr lang="en-US" dirty="0"/>
        </a:p>
      </dgm:t>
    </dgm:pt>
    <dgm:pt modelId="{55A1CAAC-3A1D-4019-978F-008D3BB47ADD}" type="parTrans" cxnId="{83D19A0E-2F88-4E97-9C8A-D2441D6F3931}">
      <dgm:prSet/>
      <dgm:spPr/>
      <dgm:t>
        <a:bodyPr/>
        <a:lstStyle/>
        <a:p>
          <a:endParaRPr lang="en-US"/>
        </a:p>
      </dgm:t>
    </dgm:pt>
    <dgm:pt modelId="{56862BAE-7B00-46C8-A27A-6FC7DD2163F4}" type="sibTrans" cxnId="{83D19A0E-2F88-4E97-9C8A-D2441D6F3931}">
      <dgm:prSet/>
      <dgm:spPr/>
      <dgm:t>
        <a:bodyPr/>
        <a:lstStyle/>
        <a:p>
          <a:endParaRPr lang="en-US"/>
        </a:p>
      </dgm:t>
    </dgm:pt>
    <dgm:pt modelId="{DE87B1C3-B5BE-4A84-8402-6BB11BD45672}">
      <dgm:prSet phldrT="[Text]"/>
      <dgm:spPr/>
      <dgm:t>
        <a:bodyPr/>
        <a:lstStyle/>
        <a:p>
          <a:r>
            <a:rPr lang="en-US" dirty="0" smtClean="0"/>
            <a:t>Provide interactive access to the system for users and groups of users. </a:t>
          </a:r>
          <a:endParaRPr lang="en-US" dirty="0"/>
        </a:p>
      </dgm:t>
    </dgm:pt>
    <dgm:pt modelId="{0CFA2310-5A20-48FB-B6F6-F55D855C5104}" type="parTrans" cxnId="{F44229D3-2278-4DF6-9BA6-8DCD8A64F748}">
      <dgm:prSet/>
      <dgm:spPr/>
      <dgm:t>
        <a:bodyPr/>
        <a:lstStyle/>
        <a:p>
          <a:endParaRPr lang="en-US"/>
        </a:p>
      </dgm:t>
    </dgm:pt>
    <dgm:pt modelId="{6DA4D2E5-67D8-4E95-8CEF-DEA14C1B1717}" type="sibTrans" cxnId="{F44229D3-2278-4DF6-9BA6-8DCD8A64F748}">
      <dgm:prSet/>
      <dgm:spPr/>
      <dgm:t>
        <a:bodyPr/>
        <a:lstStyle/>
        <a:p>
          <a:endParaRPr lang="en-US"/>
        </a:p>
      </dgm:t>
    </dgm:pt>
    <dgm:pt modelId="{8E291F04-36EA-4257-ACE2-1A86FBA357B7}">
      <dgm:prSet/>
      <dgm:spPr/>
      <dgm:t>
        <a:bodyPr/>
        <a:lstStyle/>
        <a:p>
          <a:r>
            <a:rPr lang="en-US" dirty="0" smtClean="0"/>
            <a:t>Unix supports a concept of Group Account(groups a number of accounts)</a:t>
          </a:r>
          <a:endParaRPr lang="en-US" dirty="0"/>
        </a:p>
      </dgm:t>
    </dgm:pt>
    <dgm:pt modelId="{8627DDD3-4E42-44C0-A4F9-A74656947C51}" type="parTrans" cxnId="{EB04B58F-C8FF-45B4-B1DE-2F2ECCDF87AF}">
      <dgm:prSet/>
      <dgm:spPr/>
      <dgm:t>
        <a:bodyPr/>
        <a:lstStyle/>
        <a:p>
          <a:endParaRPr lang="en-US"/>
        </a:p>
      </dgm:t>
    </dgm:pt>
    <dgm:pt modelId="{72F485B0-F7AF-4A0D-865F-88EABAEF5334}" type="sibTrans" cxnId="{EB04B58F-C8FF-45B4-B1DE-2F2ECCDF87AF}">
      <dgm:prSet/>
      <dgm:spPr/>
      <dgm:t>
        <a:bodyPr/>
        <a:lstStyle/>
        <a:p>
          <a:endParaRPr lang="en-US"/>
        </a:p>
      </dgm:t>
    </dgm:pt>
    <dgm:pt modelId="{30AC7907-17B6-40C0-9625-DC6CA2C05AAC}">
      <dgm:prSet phldrT="[Text]"/>
      <dgm:spPr/>
      <dgm:t>
        <a:bodyPr/>
        <a:lstStyle/>
        <a:p>
          <a:r>
            <a:rPr lang="en-US" dirty="0" smtClean="0"/>
            <a:t>Would have complete and unfettered control of the system</a:t>
          </a:r>
          <a:endParaRPr lang="en-US" dirty="0"/>
        </a:p>
      </dgm:t>
    </dgm:pt>
    <dgm:pt modelId="{D6B0152C-689F-4578-A8D8-C6EF3BF0FCC3}" type="parTrans" cxnId="{1C4C280E-7B30-4B81-93CE-30B1F3AD1B40}">
      <dgm:prSet/>
      <dgm:spPr/>
    </dgm:pt>
    <dgm:pt modelId="{C96A530C-0190-44D1-95E4-C08489EBA020}" type="sibTrans" cxnId="{1C4C280E-7B30-4B81-93CE-30B1F3AD1B40}">
      <dgm:prSet/>
      <dgm:spPr/>
    </dgm:pt>
    <dgm:pt modelId="{7D9F405F-0575-4BCA-B876-EF868535098A}">
      <dgm:prSet phldrT="[Text]"/>
      <dgm:spPr/>
      <dgm:t>
        <a:bodyPr/>
        <a:lstStyle/>
        <a:p>
          <a:r>
            <a:rPr lang="en-US" dirty="0" smtClean="0"/>
            <a:t>Can run any commands without any restriction. </a:t>
          </a:r>
          <a:endParaRPr lang="en-US" dirty="0"/>
        </a:p>
      </dgm:t>
    </dgm:pt>
    <dgm:pt modelId="{8BD63594-893F-4CA0-8189-28084D9E9B88}" type="parTrans" cxnId="{033359B3-A7B5-4D37-A315-3F81B300F86B}">
      <dgm:prSet/>
      <dgm:spPr/>
    </dgm:pt>
    <dgm:pt modelId="{611BDE49-A3A0-476E-AFBE-949073F3034F}" type="sibTrans" cxnId="{033359B3-A7B5-4D37-A315-3F81B300F86B}">
      <dgm:prSet/>
      <dgm:spPr/>
    </dgm:pt>
    <dgm:pt modelId="{BDCFE4F1-06C4-447F-B6A7-D23D776567C5}">
      <dgm:prSet phldrT="[Text]"/>
      <dgm:spPr/>
      <dgm:t>
        <a:bodyPr/>
        <a:lstStyle/>
        <a:p>
          <a:r>
            <a:rPr lang="en-US" dirty="0" smtClean="0"/>
            <a:t>This user should be assumed as a system administrator</a:t>
          </a:r>
          <a:endParaRPr lang="en-US" dirty="0"/>
        </a:p>
      </dgm:t>
    </dgm:pt>
    <dgm:pt modelId="{27766FAD-E4B9-4EF1-B161-72F94777A185}" type="parTrans" cxnId="{F2FE5BBD-B029-499D-9FBC-604DFCB0CE40}">
      <dgm:prSet/>
      <dgm:spPr/>
    </dgm:pt>
    <dgm:pt modelId="{3D8469B3-4A78-4353-9A5C-8937FB9C672D}" type="sibTrans" cxnId="{F2FE5BBD-B029-499D-9FBC-604DFCB0CE40}">
      <dgm:prSet/>
      <dgm:spPr/>
    </dgm:pt>
    <dgm:pt modelId="{30423CDE-2A12-477A-8400-6AB1AAC2E179}">
      <dgm:prSet phldrT="[Text]"/>
      <dgm:spPr/>
      <dgm:t>
        <a:bodyPr/>
        <a:lstStyle/>
        <a:p>
          <a:r>
            <a:rPr lang="en-US" dirty="0" smtClean="0"/>
            <a:t>Usually needed for some specific function on your system, and any modifications to them could adversely affect the system</a:t>
          </a:r>
          <a:endParaRPr lang="en-US" dirty="0"/>
        </a:p>
      </dgm:t>
    </dgm:pt>
    <dgm:pt modelId="{AB4DFF8B-1BD0-40F2-A11C-3BED5FA6C6A6}" type="parTrans" cxnId="{E517E23B-6903-4AF3-8D11-A679F1B16A21}">
      <dgm:prSet/>
      <dgm:spPr/>
    </dgm:pt>
    <dgm:pt modelId="{9D87D14D-126B-47BA-879D-7A530BD8DE4B}" type="sibTrans" cxnId="{E517E23B-6903-4AF3-8D11-A679F1B16A21}">
      <dgm:prSet/>
      <dgm:spPr/>
    </dgm:pt>
    <dgm:pt modelId="{30EBF69C-FF69-464D-B8A5-6D2F31D8347E}">
      <dgm:prSet phldrT="[Text]"/>
      <dgm:spPr/>
      <dgm:t>
        <a:bodyPr/>
        <a:lstStyle/>
        <a:p>
          <a:r>
            <a:rPr lang="en-US" dirty="0" smtClean="0"/>
            <a:t>General users are typically assigned to these accounts and have limited access to critical system files and directories.</a:t>
          </a:r>
          <a:endParaRPr lang="en-US" dirty="0"/>
        </a:p>
      </dgm:t>
    </dgm:pt>
    <dgm:pt modelId="{F3C6A275-36B0-4997-B3B3-D7700032356E}" type="parTrans" cxnId="{A78D38AB-C2E4-468C-813B-B0730F3B65AA}">
      <dgm:prSet/>
      <dgm:spPr/>
    </dgm:pt>
    <dgm:pt modelId="{CEF97AF6-9CDD-4BA6-8D05-8E39D4341AA5}" type="sibTrans" cxnId="{A78D38AB-C2E4-468C-813B-B0730F3B65AA}">
      <dgm:prSet/>
      <dgm:spPr/>
    </dgm:pt>
    <dgm:pt modelId="{3FBFF0F6-1034-48EE-BE2C-EB83A36545EF}">
      <dgm:prSet/>
      <dgm:spPr/>
      <dgm:t>
        <a:bodyPr/>
        <a:lstStyle/>
        <a:p>
          <a:r>
            <a:rPr lang="en-US" dirty="0" smtClean="0"/>
            <a:t>Every account would be a part of another group account. </a:t>
          </a:r>
          <a:endParaRPr lang="en-US" dirty="0"/>
        </a:p>
      </dgm:t>
    </dgm:pt>
    <dgm:pt modelId="{C1327882-A903-46B1-ACA1-24AFF8310DE4}" type="parTrans" cxnId="{6AD82552-20B6-4EDB-B41D-53C839FAF263}">
      <dgm:prSet/>
      <dgm:spPr/>
    </dgm:pt>
    <dgm:pt modelId="{3E602B91-828C-47AF-AAA7-6C805C8FD744}" type="sibTrans" cxnId="{6AD82552-20B6-4EDB-B41D-53C839FAF263}">
      <dgm:prSet/>
      <dgm:spPr/>
    </dgm:pt>
    <dgm:pt modelId="{8B8632F4-1EEE-412C-ABB9-77D5C3516423}" type="pres">
      <dgm:prSet presAssocID="{A2AC7BAF-7BB4-4E66-809B-DED8225F17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1EFEE2-3EC4-4B4B-8399-28A7B9971723}" type="pres">
      <dgm:prSet presAssocID="{49A0044A-8DDA-4DCC-B701-2F0579910042}" presName="composite" presStyleCnt="0"/>
      <dgm:spPr/>
    </dgm:pt>
    <dgm:pt modelId="{953CD8E0-8129-4C57-BD6E-3A4CC3D9F6C1}" type="pres">
      <dgm:prSet presAssocID="{49A0044A-8DDA-4DCC-B701-2F057991004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A319F-FE5D-464F-AD3E-FCAEB0E47862}" type="pres">
      <dgm:prSet presAssocID="{49A0044A-8DDA-4DCC-B701-2F057991004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CF48A-4497-432D-88B3-88CBBE241FF4}" type="pres">
      <dgm:prSet presAssocID="{5EA57BB1-581B-4542-B7E7-3B1876171AC7}" presName="space" presStyleCnt="0"/>
      <dgm:spPr/>
    </dgm:pt>
    <dgm:pt modelId="{97F1219D-79CF-423B-9D35-E24CB0318126}" type="pres">
      <dgm:prSet presAssocID="{8669C6AA-6FA8-4CD4-8F00-EAD266A015BD}" presName="composite" presStyleCnt="0"/>
      <dgm:spPr/>
    </dgm:pt>
    <dgm:pt modelId="{F62FCB30-A2B7-4FFE-90BB-A15FAEE5F3FF}" type="pres">
      <dgm:prSet presAssocID="{8669C6AA-6FA8-4CD4-8F00-EAD266A015B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6F504-1F6F-48D3-9CA7-A370756E5873}" type="pres">
      <dgm:prSet presAssocID="{8669C6AA-6FA8-4CD4-8F00-EAD266A015B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2E936-D5AD-4269-8244-1CF3A4FD4A1E}" type="pres">
      <dgm:prSet presAssocID="{A03B5722-2BB4-4D44-A790-5678C10AEA99}" presName="space" presStyleCnt="0"/>
      <dgm:spPr/>
    </dgm:pt>
    <dgm:pt modelId="{3F6CCFAC-E8ED-4522-BA82-1427B8AC3133}" type="pres">
      <dgm:prSet presAssocID="{22E8501A-029F-44BD-B9F3-D828FB4BC891}" presName="composite" presStyleCnt="0"/>
      <dgm:spPr/>
    </dgm:pt>
    <dgm:pt modelId="{3C788F65-93A0-41BA-90F9-A5DCDE9A166F}" type="pres">
      <dgm:prSet presAssocID="{22E8501A-029F-44BD-B9F3-D828FB4BC89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BE832-AEC1-4C54-A450-B6B190AFAE26}" type="pres">
      <dgm:prSet presAssocID="{22E8501A-029F-44BD-B9F3-D828FB4BC89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EBDB8A-F9EF-480A-83CC-F3284892BE4A}" type="presOf" srcId="{7D9F405F-0575-4BCA-B876-EF868535098A}" destId="{5DDA319F-FE5D-464F-AD3E-FCAEB0E47862}" srcOrd="0" destOrd="2" presId="urn:microsoft.com/office/officeart/2005/8/layout/hList1"/>
    <dgm:cxn modelId="{C6A97824-89E8-4025-A8CF-2BC4A1FFC190}" srcId="{8669C6AA-6FA8-4CD4-8F00-EAD266A015BD}" destId="{D3F952BA-A5F7-446E-8266-9C9838D6903F}" srcOrd="0" destOrd="0" parTransId="{1BFBE35A-6422-415F-AE9D-6E82FFC49702}" sibTransId="{68445D26-35DC-4CD5-BD11-82376BCACFCB}"/>
    <dgm:cxn modelId="{033359B3-A7B5-4D37-A315-3F81B300F86B}" srcId="{49A0044A-8DDA-4DCC-B701-2F0579910042}" destId="{7D9F405F-0575-4BCA-B876-EF868535098A}" srcOrd="2" destOrd="0" parTransId="{8BD63594-893F-4CA0-8189-28084D9E9B88}" sibTransId="{611BDE49-A3A0-476E-AFBE-949073F3034F}"/>
    <dgm:cxn modelId="{83D19A0E-2F88-4E97-9C8A-D2441D6F3931}" srcId="{A2AC7BAF-7BB4-4E66-809B-DED8225F178D}" destId="{22E8501A-029F-44BD-B9F3-D828FB4BC891}" srcOrd="2" destOrd="0" parTransId="{55A1CAAC-3A1D-4019-978F-008D3BB47ADD}" sibTransId="{56862BAE-7B00-46C8-A27A-6FC7DD2163F4}"/>
    <dgm:cxn modelId="{1C4C280E-7B30-4B81-93CE-30B1F3AD1B40}" srcId="{49A0044A-8DDA-4DCC-B701-2F0579910042}" destId="{30AC7907-17B6-40C0-9625-DC6CA2C05AAC}" srcOrd="1" destOrd="0" parTransId="{D6B0152C-689F-4578-A8D8-C6EF3BF0FCC3}" sibTransId="{C96A530C-0190-44D1-95E4-C08489EBA020}"/>
    <dgm:cxn modelId="{FE14C47C-605B-4A02-8D14-6C80CFB7E245}" type="presOf" srcId="{8669C6AA-6FA8-4CD4-8F00-EAD266A015BD}" destId="{F62FCB30-A2B7-4FFE-90BB-A15FAEE5F3FF}" srcOrd="0" destOrd="0" presId="urn:microsoft.com/office/officeart/2005/8/layout/hList1"/>
    <dgm:cxn modelId="{E517E23B-6903-4AF3-8D11-A679F1B16A21}" srcId="{8669C6AA-6FA8-4CD4-8F00-EAD266A015BD}" destId="{30423CDE-2A12-477A-8400-6AB1AAC2E179}" srcOrd="1" destOrd="0" parTransId="{AB4DFF8B-1BD0-40F2-A11C-3BED5FA6C6A6}" sibTransId="{9D87D14D-126B-47BA-879D-7A530BD8DE4B}"/>
    <dgm:cxn modelId="{A78D38AB-C2E4-468C-813B-B0730F3B65AA}" srcId="{22E8501A-029F-44BD-B9F3-D828FB4BC891}" destId="{30EBF69C-FF69-464D-B8A5-6D2F31D8347E}" srcOrd="1" destOrd="0" parTransId="{F3C6A275-36B0-4997-B3B3-D7700032356E}" sibTransId="{CEF97AF6-9CDD-4BA6-8D05-8E39D4341AA5}"/>
    <dgm:cxn modelId="{C95FEC7F-6319-4E05-8290-26E809CADD73}" type="presOf" srcId="{A2AC7BAF-7BB4-4E66-809B-DED8225F178D}" destId="{8B8632F4-1EEE-412C-ABB9-77D5C3516423}" srcOrd="0" destOrd="0" presId="urn:microsoft.com/office/officeart/2005/8/layout/hList1"/>
    <dgm:cxn modelId="{2E58D06E-CC06-466E-B3E8-D21A7CFA274B}" type="presOf" srcId="{D3F952BA-A5F7-446E-8266-9C9838D6903F}" destId="{9DD6F504-1F6F-48D3-9CA7-A370756E5873}" srcOrd="0" destOrd="0" presId="urn:microsoft.com/office/officeart/2005/8/layout/hList1"/>
    <dgm:cxn modelId="{50B1DD09-882C-4873-BDAC-7D3CEFEE0957}" type="presOf" srcId="{BDCFE4F1-06C4-447F-B6A7-D23D776567C5}" destId="{5DDA319F-FE5D-464F-AD3E-FCAEB0E47862}" srcOrd="0" destOrd="3" presId="urn:microsoft.com/office/officeart/2005/8/layout/hList1"/>
    <dgm:cxn modelId="{F2CADB28-802E-427C-9D96-D5F4E25F6DA0}" type="presOf" srcId="{49A0044A-8DDA-4DCC-B701-2F0579910042}" destId="{953CD8E0-8129-4C57-BD6E-3A4CC3D9F6C1}" srcOrd="0" destOrd="0" presId="urn:microsoft.com/office/officeart/2005/8/layout/hList1"/>
    <dgm:cxn modelId="{C5825706-2AB6-4FBD-9CB9-B3169502586E}" type="presOf" srcId="{30EBF69C-FF69-464D-B8A5-6D2F31D8347E}" destId="{84FBE832-AEC1-4C54-A450-B6B190AFAE26}" srcOrd="0" destOrd="1" presId="urn:microsoft.com/office/officeart/2005/8/layout/hList1"/>
    <dgm:cxn modelId="{6AD82552-20B6-4EDB-B41D-53C839FAF263}" srcId="{22E8501A-029F-44BD-B9F3-D828FB4BC891}" destId="{3FBFF0F6-1034-48EE-BE2C-EB83A36545EF}" srcOrd="3" destOrd="0" parTransId="{C1327882-A903-46B1-ACA1-24AFF8310DE4}" sibTransId="{3E602B91-828C-47AF-AAA7-6C805C8FD744}"/>
    <dgm:cxn modelId="{EB04B58F-C8FF-45B4-B1DE-2F2ECCDF87AF}" srcId="{22E8501A-029F-44BD-B9F3-D828FB4BC891}" destId="{8E291F04-36EA-4257-ACE2-1A86FBA357B7}" srcOrd="2" destOrd="0" parTransId="{8627DDD3-4E42-44C0-A4F9-A74656947C51}" sibTransId="{72F485B0-F7AF-4A0D-865F-88EABAEF5334}"/>
    <dgm:cxn modelId="{EF9FD55D-631F-4C0C-8643-7D84A78F9303}" type="presOf" srcId="{49C24BA5-7587-4225-BA10-409E64E76005}" destId="{5DDA319F-FE5D-464F-AD3E-FCAEB0E47862}" srcOrd="0" destOrd="0" presId="urn:microsoft.com/office/officeart/2005/8/layout/hList1"/>
    <dgm:cxn modelId="{1935196B-9CBD-4C95-A07D-EB5CA9161DDC}" srcId="{A2AC7BAF-7BB4-4E66-809B-DED8225F178D}" destId="{49A0044A-8DDA-4DCC-B701-2F0579910042}" srcOrd="0" destOrd="0" parTransId="{62ED56BC-6FCF-4EFD-BBBB-C6BFE1D1D047}" sibTransId="{5EA57BB1-581B-4542-B7E7-3B1876171AC7}"/>
    <dgm:cxn modelId="{4D6F979C-1EC2-45D4-8615-5E152700B35E}" srcId="{A2AC7BAF-7BB4-4E66-809B-DED8225F178D}" destId="{8669C6AA-6FA8-4CD4-8F00-EAD266A015BD}" srcOrd="1" destOrd="0" parTransId="{61C6E09C-68B8-4AC4-95FC-FE5547ECFC73}" sibTransId="{A03B5722-2BB4-4D44-A790-5678C10AEA99}"/>
    <dgm:cxn modelId="{F602E72A-1859-4314-B97B-91D20285B19C}" type="presOf" srcId="{3FBFF0F6-1034-48EE-BE2C-EB83A36545EF}" destId="{84FBE832-AEC1-4C54-A450-B6B190AFAE26}" srcOrd="0" destOrd="3" presId="urn:microsoft.com/office/officeart/2005/8/layout/hList1"/>
    <dgm:cxn modelId="{F44229D3-2278-4DF6-9BA6-8DCD8A64F748}" srcId="{22E8501A-029F-44BD-B9F3-D828FB4BC891}" destId="{DE87B1C3-B5BE-4A84-8402-6BB11BD45672}" srcOrd="0" destOrd="0" parTransId="{0CFA2310-5A20-48FB-B6F6-F55D855C5104}" sibTransId="{6DA4D2E5-67D8-4E95-8CEF-DEA14C1B1717}"/>
    <dgm:cxn modelId="{F2FE5BBD-B029-499D-9FBC-604DFCB0CE40}" srcId="{49A0044A-8DDA-4DCC-B701-2F0579910042}" destId="{BDCFE4F1-06C4-447F-B6A7-D23D776567C5}" srcOrd="3" destOrd="0" parTransId="{27766FAD-E4B9-4EF1-B161-72F94777A185}" sibTransId="{3D8469B3-4A78-4353-9A5C-8937FB9C672D}"/>
    <dgm:cxn modelId="{607F9097-BBC2-4361-9A84-F5C082A709AB}" srcId="{49A0044A-8DDA-4DCC-B701-2F0579910042}" destId="{49C24BA5-7587-4225-BA10-409E64E76005}" srcOrd="0" destOrd="0" parTransId="{F90A27E2-9E9A-4318-BAF3-C5B693D690C9}" sibTransId="{1441D9BA-2388-47F7-9502-1F50C5650639}"/>
    <dgm:cxn modelId="{39FACF22-CA13-4548-A853-2263BFE3F769}" type="presOf" srcId="{DE87B1C3-B5BE-4A84-8402-6BB11BD45672}" destId="{84FBE832-AEC1-4C54-A450-B6B190AFAE26}" srcOrd="0" destOrd="0" presId="urn:microsoft.com/office/officeart/2005/8/layout/hList1"/>
    <dgm:cxn modelId="{3B2A24C4-5865-41F1-812D-8328B61FE5EA}" type="presOf" srcId="{30AC7907-17B6-40C0-9625-DC6CA2C05AAC}" destId="{5DDA319F-FE5D-464F-AD3E-FCAEB0E47862}" srcOrd="0" destOrd="1" presId="urn:microsoft.com/office/officeart/2005/8/layout/hList1"/>
    <dgm:cxn modelId="{ACA8BE02-7534-4167-9171-062F118A8C1B}" type="presOf" srcId="{30423CDE-2A12-477A-8400-6AB1AAC2E179}" destId="{9DD6F504-1F6F-48D3-9CA7-A370756E5873}" srcOrd="0" destOrd="1" presId="urn:microsoft.com/office/officeart/2005/8/layout/hList1"/>
    <dgm:cxn modelId="{055A108A-CC8B-46E4-8F03-EA17E1739EEE}" type="presOf" srcId="{22E8501A-029F-44BD-B9F3-D828FB4BC891}" destId="{3C788F65-93A0-41BA-90F9-A5DCDE9A166F}" srcOrd="0" destOrd="0" presId="urn:microsoft.com/office/officeart/2005/8/layout/hList1"/>
    <dgm:cxn modelId="{2487F413-AB0B-4C17-9C28-C188CC5D2E5D}" type="presOf" srcId="{8E291F04-36EA-4257-ACE2-1A86FBA357B7}" destId="{84FBE832-AEC1-4C54-A450-B6B190AFAE26}" srcOrd="0" destOrd="2" presId="urn:microsoft.com/office/officeart/2005/8/layout/hList1"/>
    <dgm:cxn modelId="{14CCE9A7-AF3E-4C20-9E85-93DFC4028571}" type="presParOf" srcId="{8B8632F4-1EEE-412C-ABB9-77D5C3516423}" destId="{531EFEE2-3EC4-4B4B-8399-28A7B9971723}" srcOrd="0" destOrd="0" presId="urn:microsoft.com/office/officeart/2005/8/layout/hList1"/>
    <dgm:cxn modelId="{38A4F6AE-5169-4D28-95AC-88B7ACD5E8EB}" type="presParOf" srcId="{531EFEE2-3EC4-4B4B-8399-28A7B9971723}" destId="{953CD8E0-8129-4C57-BD6E-3A4CC3D9F6C1}" srcOrd="0" destOrd="0" presId="urn:microsoft.com/office/officeart/2005/8/layout/hList1"/>
    <dgm:cxn modelId="{04134DAD-B4E6-48C8-B2B2-826571F6A896}" type="presParOf" srcId="{531EFEE2-3EC4-4B4B-8399-28A7B9971723}" destId="{5DDA319F-FE5D-464F-AD3E-FCAEB0E47862}" srcOrd="1" destOrd="0" presId="urn:microsoft.com/office/officeart/2005/8/layout/hList1"/>
    <dgm:cxn modelId="{4F6FA69B-4238-46AC-8F30-8369730C03E0}" type="presParOf" srcId="{8B8632F4-1EEE-412C-ABB9-77D5C3516423}" destId="{1CACF48A-4497-432D-88B3-88CBBE241FF4}" srcOrd="1" destOrd="0" presId="urn:microsoft.com/office/officeart/2005/8/layout/hList1"/>
    <dgm:cxn modelId="{BBAD5A3F-1EE0-4063-9C95-504F78330C38}" type="presParOf" srcId="{8B8632F4-1EEE-412C-ABB9-77D5C3516423}" destId="{97F1219D-79CF-423B-9D35-E24CB0318126}" srcOrd="2" destOrd="0" presId="urn:microsoft.com/office/officeart/2005/8/layout/hList1"/>
    <dgm:cxn modelId="{193F4326-082A-4552-8B4C-734203C3A63F}" type="presParOf" srcId="{97F1219D-79CF-423B-9D35-E24CB0318126}" destId="{F62FCB30-A2B7-4FFE-90BB-A15FAEE5F3FF}" srcOrd="0" destOrd="0" presId="urn:microsoft.com/office/officeart/2005/8/layout/hList1"/>
    <dgm:cxn modelId="{632F42F6-FC88-44DF-8CB1-78E836C1A0C4}" type="presParOf" srcId="{97F1219D-79CF-423B-9D35-E24CB0318126}" destId="{9DD6F504-1F6F-48D3-9CA7-A370756E5873}" srcOrd="1" destOrd="0" presId="urn:microsoft.com/office/officeart/2005/8/layout/hList1"/>
    <dgm:cxn modelId="{A19270CB-7C07-45CC-B471-8E8BEC2F48A9}" type="presParOf" srcId="{8B8632F4-1EEE-412C-ABB9-77D5C3516423}" destId="{9632E936-D5AD-4269-8244-1CF3A4FD4A1E}" srcOrd="3" destOrd="0" presId="urn:microsoft.com/office/officeart/2005/8/layout/hList1"/>
    <dgm:cxn modelId="{DD88B94B-7DE3-4E31-B2AF-30E677AC6A97}" type="presParOf" srcId="{8B8632F4-1EEE-412C-ABB9-77D5C3516423}" destId="{3F6CCFAC-E8ED-4522-BA82-1427B8AC3133}" srcOrd="4" destOrd="0" presId="urn:microsoft.com/office/officeart/2005/8/layout/hList1"/>
    <dgm:cxn modelId="{CE4262EF-75D0-4162-B0D1-2C54F3BC0173}" type="presParOf" srcId="{3F6CCFAC-E8ED-4522-BA82-1427B8AC3133}" destId="{3C788F65-93A0-41BA-90F9-A5DCDE9A166F}" srcOrd="0" destOrd="0" presId="urn:microsoft.com/office/officeart/2005/8/layout/hList1"/>
    <dgm:cxn modelId="{5A84A2D2-E49D-4DCB-9251-9D716C87A10D}" type="presParOf" srcId="{3F6CCFAC-E8ED-4522-BA82-1427B8AC3133}" destId="{84FBE832-AEC1-4C54-A450-B6B190AFAE2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CD8E0-8129-4C57-BD6E-3A4CC3D9F6C1}">
      <dsp:nvSpPr>
        <dsp:cNvPr id="0" name=""/>
        <dsp:cNvSpPr/>
      </dsp:nvSpPr>
      <dsp:spPr>
        <a:xfrm>
          <a:off x="2643" y="152912"/>
          <a:ext cx="2577107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Root account</a:t>
          </a:r>
          <a:endParaRPr lang="en-US" sz="1600" kern="1200" dirty="0"/>
        </a:p>
      </dsp:txBody>
      <dsp:txXfrm>
        <a:off x="2643" y="152912"/>
        <a:ext cx="2577107" cy="460800"/>
      </dsp:txXfrm>
    </dsp:sp>
    <dsp:sp modelId="{5DDA319F-FE5D-464F-AD3E-FCAEB0E47862}">
      <dsp:nvSpPr>
        <dsp:cNvPr id="0" name=""/>
        <dsp:cNvSpPr/>
      </dsp:nvSpPr>
      <dsp:spPr>
        <a:xfrm>
          <a:off x="2643" y="613712"/>
          <a:ext cx="2577107" cy="3957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This is also called </a:t>
          </a:r>
          <a:r>
            <a:rPr lang="en-US" sz="1600" kern="1200" dirty="0" err="1" smtClean="0"/>
            <a:t>superuser</a:t>
          </a:r>
          <a:r>
            <a:rPr lang="en-US" sz="1600" kern="1200" dirty="0" smtClean="0"/>
            <a:t> and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Would have complete and unfettered control of the system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Can run any commands without any restriction.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This user should be assumed as a system administrator</a:t>
          </a:r>
          <a:endParaRPr lang="en-US" sz="1600" kern="1200" dirty="0"/>
        </a:p>
      </dsp:txBody>
      <dsp:txXfrm>
        <a:off x="2643" y="613712"/>
        <a:ext cx="2577107" cy="3957775"/>
      </dsp:txXfrm>
    </dsp:sp>
    <dsp:sp modelId="{F62FCB30-A2B7-4FFE-90BB-A15FAEE5F3FF}">
      <dsp:nvSpPr>
        <dsp:cNvPr id="0" name=""/>
        <dsp:cNvSpPr/>
      </dsp:nvSpPr>
      <dsp:spPr>
        <a:xfrm>
          <a:off x="2940546" y="152912"/>
          <a:ext cx="2577107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System accounts</a:t>
          </a:r>
          <a:endParaRPr lang="en-US" sz="1600" kern="1200" dirty="0"/>
        </a:p>
      </dsp:txBody>
      <dsp:txXfrm>
        <a:off x="2940546" y="152912"/>
        <a:ext cx="2577107" cy="460800"/>
      </dsp:txXfrm>
    </dsp:sp>
    <dsp:sp modelId="{9DD6F504-1F6F-48D3-9CA7-A370756E5873}">
      <dsp:nvSpPr>
        <dsp:cNvPr id="0" name=""/>
        <dsp:cNvSpPr/>
      </dsp:nvSpPr>
      <dsp:spPr>
        <a:xfrm>
          <a:off x="2940546" y="613712"/>
          <a:ext cx="2577107" cy="3957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Needed for the operation of system-specific components for example mail accounts and the </a:t>
          </a:r>
          <a:r>
            <a:rPr lang="en-US" sz="1600" kern="1200" dirty="0" err="1" smtClean="0"/>
            <a:t>sshd</a:t>
          </a:r>
          <a:r>
            <a:rPr lang="en-US" sz="1600" kern="1200" dirty="0" smtClean="0"/>
            <a:t> accounts.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Usually needed for some specific function on your system, and any modifications to them could adversely affect the system</a:t>
          </a:r>
          <a:endParaRPr lang="en-US" sz="1600" kern="1200" dirty="0"/>
        </a:p>
      </dsp:txBody>
      <dsp:txXfrm>
        <a:off x="2940546" y="613712"/>
        <a:ext cx="2577107" cy="3957775"/>
      </dsp:txXfrm>
    </dsp:sp>
    <dsp:sp modelId="{3C788F65-93A0-41BA-90F9-A5DCDE9A166F}">
      <dsp:nvSpPr>
        <dsp:cNvPr id="0" name=""/>
        <dsp:cNvSpPr/>
      </dsp:nvSpPr>
      <dsp:spPr>
        <a:xfrm>
          <a:off x="5878448" y="152912"/>
          <a:ext cx="2577107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User accounts</a:t>
          </a:r>
          <a:endParaRPr lang="en-US" sz="1600" kern="1200" dirty="0"/>
        </a:p>
      </dsp:txBody>
      <dsp:txXfrm>
        <a:off x="5878448" y="152912"/>
        <a:ext cx="2577107" cy="460800"/>
      </dsp:txXfrm>
    </dsp:sp>
    <dsp:sp modelId="{84FBE832-AEC1-4C54-A450-B6B190AFAE26}">
      <dsp:nvSpPr>
        <dsp:cNvPr id="0" name=""/>
        <dsp:cNvSpPr/>
      </dsp:nvSpPr>
      <dsp:spPr>
        <a:xfrm>
          <a:off x="5878448" y="613712"/>
          <a:ext cx="2577107" cy="3957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Provide interactive access to the system for users and groups of users.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General users are typically assigned to these accounts and have limited access to critical system files and directories.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Unix supports a concept of Group Account(groups a number of accounts)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Every account would be a part of another group account. </a:t>
          </a:r>
          <a:endParaRPr lang="en-US" sz="1600" kern="1200" dirty="0"/>
        </a:p>
      </dsp:txBody>
      <dsp:txXfrm>
        <a:off x="5878448" y="613712"/>
        <a:ext cx="2577107" cy="3957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B794C-F642-4674-93F4-38C6D3C30F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5EC6-90A1-4DB9-B784-C506F060956F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8EA4-D7D7-41FB-800E-D87376AAC76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7AEE-B7D6-4906-ACD2-25B43B446B0B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8EF08-FF71-4EF2-91C3-114A857623B0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F21F-7F55-44FF-A6E9-E5760CB86FF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CA4-81FE-4D7D-ACB8-9855E5DD6AEC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4410-6E25-4BD4-9E26-FF9BD6B658F3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7325-E6EE-4F72-B439-51D6E850C310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C63C-021C-4905-A810-77DFEA9C2B50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4765-F8BC-4294-BB5A-225F6568F9D1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D492-4BE2-4545-9E46-CE30D71DD1A3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77271F-71A5-4607-AF8A-DE7ECBB4F6AB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User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610599" cy="3450696"/>
          </a:xfrm>
        </p:spPr>
        <p:txBody>
          <a:bodyPr/>
          <a:lstStyle/>
          <a:p>
            <a:r>
              <a:rPr lang="en-US" dirty="0" smtClean="0"/>
              <a:t>Store all user information except password encryption</a:t>
            </a:r>
          </a:p>
          <a:p>
            <a:r>
              <a:rPr lang="en-US" b="1" dirty="0" smtClean="0">
                <a:latin typeface="Courier" pitchFamily="49" charset="0"/>
              </a:rPr>
              <a:t>/etc/</a:t>
            </a:r>
            <a:r>
              <a:rPr lang="en-US" b="1" dirty="0" err="1" smtClean="0">
                <a:latin typeface="Courier" pitchFamily="49" charset="0"/>
              </a:rPr>
              <a:t>passwd</a:t>
            </a:r>
            <a:r>
              <a:rPr lang="en-US" b="1" dirty="0" smtClean="0">
                <a:latin typeface="Courier" pitchFamily="49" charset="0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" pitchFamily="49" charset="0"/>
              </a:rPr>
              <a:t>/etc/shadow </a:t>
            </a:r>
            <a:r>
              <a:rPr lang="en-US" dirty="0" smtClean="0"/>
              <a:t>– use by </a:t>
            </a:r>
            <a:r>
              <a:rPr lang="en-US" b="1" dirty="0" smtClean="0"/>
              <a:t>login</a:t>
            </a:r>
            <a:r>
              <a:rPr lang="en-US" dirty="0" smtClean="0"/>
              <a:t> and </a:t>
            </a:r>
            <a:r>
              <a:rPr lang="en-US" b="1" dirty="0" err="1" smtClean="0"/>
              <a:t>passwd</a:t>
            </a:r>
            <a:r>
              <a:rPr lang="en-US" dirty="0" smtClean="0"/>
              <a:t> programs – for login authentication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468469"/>
            <a:ext cx="8802410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" pitchFamily="49" charset="0"/>
              </a:rPr>
              <a:t>sn010101:x:210:241:Surizal Nazeri:/home/sn010101:bin/</a:t>
            </a:r>
            <a:r>
              <a:rPr lang="en-US" sz="2000" b="1" dirty="0" err="1" smtClean="0">
                <a:latin typeface="Courier" pitchFamily="49" charset="0"/>
              </a:rPr>
              <a:t>ksh</a:t>
            </a:r>
            <a:endParaRPr lang="en-US" sz="2000" b="1" dirty="0">
              <a:latin typeface="Courier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534959"/>
            <a:ext cx="1295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Username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325469"/>
            <a:ext cx="1096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Numeric</a:t>
            </a:r>
          </a:p>
          <a:p>
            <a:pPr algn="ctr"/>
            <a:r>
              <a:rPr lang="en-US" sz="2000" dirty="0" smtClean="0"/>
              <a:t>UID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2303383"/>
            <a:ext cx="1516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Comment or</a:t>
            </a:r>
          </a:p>
          <a:p>
            <a:pPr algn="ctr"/>
            <a:r>
              <a:rPr lang="en-US" sz="2000" dirty="0" smtClean="0"/>
              <a:t>GCOS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690041" y="2325469"/>
            <a:ext cx="76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Login</a:t>
            </a:r>
          </a:p>
          <a:p>
            <a:pPr algn="ctr"/>
            <a:r>
              <a:rPr lang="en-US" sz="2000" dirty="0" smtClean="0"/>
              <a:t>shell</a:t>
            </a:r>
            <a:endParaRPr lang="en-US" sz="2000" dirty="0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914400" y="30112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10800000">
            <a:off x="2209800" y="30112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4038600" y="30112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 rot="10800000">
            <a:off x="7924800" y="30112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10800000" flipV="1">
            <a:off x="1752600" y="39256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200" y="4230469"/>
            <a:ext cx="1596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Password field</a:t>
            </a:r>
          </a:p>
          <a:p>
            <a:pPr algn="ctr"/>
            <a:r>
              <a:rPr lang="en-US" dirty="0" smtClean="0"/>
              <a:t>(not used)</a:t>
            </a:r>
            <a:endParaRPr lang="en-US" dirty="0"/>
          </a:p>
        </p:txBody>
      </p:sp>
      <p:sp>
        <p:nvSpPr>
          <p:cNvPr id="17" name="Isosceles Triangle 16"/>
          <p:cNvSpPr/>
          <p:nvPr/>
        </p:nvSpPr>
        <p:spPr>
          <a:xfrm rot="10800000" flipV="1">
            <a:off x="2819400" y="39256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01592" y="4230469"/>
            <a:ext cx="1003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Numeric</a:t>
            </a:r>
          </a:p>
          <a:p>
            <a:pPr algn="ctr"/>
            <a:r>
              <a:rPr lang="en-US" dirty="0" smtClean="0"/>
              <a:t>GID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>
          <a:xfrm rot="10800000" flipV="1">
            <a:off x="6096000" y="3925669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34958" y="4230469"/>
            <a:ext cx="1690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Home Directory</a:t>
            </a:r>
            <a:endParaRPr lang="en-US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Username: name use to log on</a:t>
            </a:r>
          </a:p>
          <a:p>
            <a:r>
              <a:rPr lang="en-US" dirty="0" smtClean="0"/>
              <a:t>Password: no longer store user password. Replaced by x</a:t>
            </a:r>
          </a:p>
          <a:p>
            <a:r>
              <a:rPr lang="en-US" dirty="0" smtClean="0"/>
              <a:t>UID: numerical user identification (unique)</a:t>
            </a:r>
          </a:p>
          <a:p>
            <a:r>
              <a:rPr lang="en-US" dirty="0" smtClean="0"/>
              <a:t>GID: user’s numerical group identification</a:t>
            </a:r>
          </a:p>
          <a:p>
            <a:r>
              <a:rPr lang="en-US" dirty="0" smtClean="0"/>
              <a:t>Comment or GCOS: user details</a:t>
            </a:r>
          </a:p>
          <a:p>
            <a:r>
              <a:rPr lang="en-US" dirty="0" smtClean="0"/>
              <a:t>Home directory: default initial location when logging in</a:t>
            </a:r>
          </a:p>
          <a:p>
            <a:r>
              <a:rPr lang="en-US" dirty="0" smtClean="0"/>
              <a:t>Login shell: the first program executed after logging in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424853"/>
            <a:ext cx="8802410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pitchFamily="49" charset="0"/>
              </a:rPr>
              <a:t>sn010101:x:210:241:Surizal Nazeri:/</a:t>
            </a:r>
            <a:r>
              <a:rPr lang="en-US" sz="2000" b="1" dirty="0" smtClean="0">
                <a:latin typeface="Courier" pitchFamily="49" charset="0"/>
              </a:rPr>
              <a:t>home/sn010101:bin/</a:t>
            </a:r>
            <a:r>
              <a:rPr lang="en-US" sz="2000" b="1" dirty="0" err="1" smtClean="0">
                <a:latin typeface="Courier" pitchFamily="49" charset="0"/>
              </a:rPr>
              <a:t>ksh</a:t>
            </a:r>
            <a:endParaRPr lang="en-US" sz="2000" b="1" dirty="0">
              <a:latin typeface="Courier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b="1" dirty="0" err="1" smtClean="0">
                <a:latin typeface="Courier" pitchFamily="49" charset="0"/>
              </a:rPr>
              <a:t>useradd</a:t>
            </a:r>
            <a:r>
              <a:rPr lang="en-US" dirty="0" smtClean="0"/>
              <a:t> command: add user to the system</a:t>
            </a:r>
          </a:p>
          <a:p>
            <a:r>
              <a:rPr lang="en-US" dirty="0" smtClean="0"/>
              <a:t>Also creates user’s mailbox – set MAIL variable to point to </a:t>
            </a:r>
            <a:r>
              <a:rPr lang="en-US" b="1" dirty="0" smtClean="0">
                <a:latin typeface="Courier" pitchFamily="49" charset="0"/>
              </a:rPr>
              <a:t>/</a:t>
            </a:r>
            <a:r>
              <a:rPr lang="en-US" b="1" dirty="0" err="1" smtClean="0">
                <a:latin typeface="Courier" pitchFamily="49" charset="0"/>
              </a:rPr>
              <a:t>var</a:t>
            </a:r>
            <a:r>
              <a:rPr lang="en-US" b="1" dirty="0" smtClean="0">
                <a:latin typeface="Courier" pitchFamily="49" charset="0"/>
              </a:rPr>
              <a:t>/mail </a:t>
            </a:r>
            <a:r>
              <a:rPr lang="en-US" dirty="0" smtClean="0"/>
              <a:t>or </a:t>
            </a:r>
            <a:r>
              <a:rPr lang="en-US" b="1" dirty="0" smtClean="0">
                <a:latin typeface="Courier" pitchFamily="49" charset="0"/>
              </a:rPr>
              <a:t>/</a:t>
            </a:r>
            <a:r>
              <a:rPr lang="en-US" b="1" dirty="0" err="1" smtClean="0">
                <a:latin typeface="Courier" pitchFamily="49" charset="0"/>
              </a:rPr>
              <a:t>var</a:t>
            </a:r>
            <a:r>
              <a:rPr lang="en-US" b="1" dirty="0" smtClean="0">
                <a:latin typeface="Courier" pitchFamily="49" charset="0"/>
              </a:rPr>
              <a:t>/spool/mail</a:t>
            </a:r>
            <a:endParaRPr lang="en-US" b="1" dirty="0">
              <a:latin typeface="Courier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User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962400"/>
            <a:ext cx="7417415" cy="70788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useradd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–u 210 –g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dba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–c 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“Surizal Nazeri” 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\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	–d /home/sn010101 –s /bin/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ksh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–m sn010101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4819471"/>
            <a:ext cx="22797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Options:</a:t>
            </a:r>
          </a:p>
          <a:p>
            <a:r>
              <a:rPr lang="en-US" dirty="0" smtClean="0"/>
              <a:t>-u: UID</a:t>
            </a:r>
          </a:p>
          <a:p>
            <a:r>
              <a:rPr lang="en-US" dirty="0" smtClean="0"/>
              <a:t>-g: GID</a:t>
            </a:r>
          </a:p>
          <a:p>
            <a:r>
              <a:rPr lang="en-US" dirty="0" smtClean="0"/>
              <a:t>-c: Comment or GCOS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1000" y="5096470"/>
            <a:ext cx="41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-d: default initial location when logging in</a:t>
            </a:r>
          </a:p>
          <a:p>
            <a:r>
              <a:rPr lang="en-US" dirty="0" smtClean="0"/>
              <a:t>-s: Login shell</a:t>
            </a:r>
          </a:p>
          <a:p>
            <a:r>
              <a:rPr lang="en-US" dirty="0" smtClean="0"/>
              <a:t>-m: ensure create home directory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b="1" dirty="0" err="1">
                <a:latin typeface="Courier" pitchFamily="49" charset="0"/>
              </a:rPr>
              <a:t>groupadd</a:t>
            </a:r>
            <a:r>
              <a:rPr lang="en-US" b="1" dirty="0">
                <a:latin typeface="Courier" pitchFamily="49" charset="0"/>
              </a:rPr>
              <a:t> </a:t>
            </a:r>
            <a:r>
              <a:rPr lang="en-US" dirty="0" smtClean="0"/>
              <a:t>command: add group to the system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group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225515"/>
            <a:ext cx="4031873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pt-BR" sz="2000" b="1" dirty="0">
                <a:solidFill>
                  <a:schemeClr val="bg1"/>
                </a:solidFill>
                <a:latin typeface="Courier" pitchFamily="49" charset="0"/>
              </a:rPr>
              <a:t>groupadd </a:t>
            </a:r>
            <a:r>
              <a:rPr lang="pt-BR" sz="2000" b="1" dirty="0" smtClean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pt-BR" sz="2000" b="1" dirty="0">
                <a:solidFill>
                  <a:schemeClr val="bg1"/>
                </a:solidFill>
                <a:latin typeface="Courier" pitchFamily="49" charset="0"/>
              </a:rPr>
              <a:t>g </a:t>
            </a:r>
            <a:r>
              <a:rPr lang="pt-BR" sz="2000" b="1" dirty="0" smtClean="0">
                <a:solidFill>
                  <a:schemeClr val="bg1"/>
                </a:solidFill>
                <a:latin typeface="Courier" pitchFamily="49" charset="0"/>
              </a:rPr>
              <a:t>123 mygroup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886200"/>
            <a:ext cx="3771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Options:</a:t>
            </a:r>
          </a:p>
          <a:p>
            <a:r>
              <a:rPr lang="en-US" dirty="0" smtClean="0"/>
              <a:t>-g: GID</a:t>
            </a:r>
          </a:p>
          <a:p>
            <a:r>
              <a:rPr lang="en-US" dirty="0" smtClean="0"/>
              <a:t>-o</a:t>
            </a:r>
            <a:r>
              <a:rPr lang="en-US" dirty="0"/>
              <a:t>: This option permits to add group with non-unique </a:t>
            </a:r>
            <a:r>
              <a:rPr lang="en-US" dirty="0" smtClean="0"/>
              <a:t>GID</a:t>
            </a:r>
          </a:p>
          <a:p>
            <a:r>
              <a:rPr lang="en-US" dirty="0"/>
              <a:t>-r: This flag instructs </a:t>
            </a:r>
            <a:r>
              <a:rPr lang="en-US" dirty="0" err="1"/>
              <a:t>groupadd</a:t>
            </a:r>
            <a:r>
              <a:rPr lang="en-US" dirty="0"/>
              <a:t> to add a system </a:t>
            </a:r>
            <a:r>
              <a:rPr lang="en-US" dirty="0" smtClean="0"/>
              <a:t>account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4286071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-f</a:t>
            </a:r>
            <a:r>
              <a:rPr lang="en-US" dirty="0"/>
              <a:t>: This option causes to just exit with success status, if the specified group already exists. </a:t>
            </a:r>
          </a:p>
          <a:p>
            <a:r>
              <a:rPr lang="en-US" dirty="0" smtClean="0"/>
              <a:t>g: If </a:t>
            </a:r>
            <a:r>
              <a:rPr lang="en-US" dirty="0"/>
              <a:t>the specified GID already exists, other (unique) GID is </a:t>
            </a:r>
            <a:r>
              <a:rPr lang="en-US" dirty="0" smtClean="0"/>
              <a:t>chosen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718767" cy="3450696"/>
          </a:xfrm>
        </p:spPr>
        <p:txBody>
          <a:bodyPr/>
          <a:lstStyle/>
          <a:p>
            <a:r>
              <a:rPr lang="en-US" b="1" dirty="0" err="1" smtClean="0">
                <a:latin typeface="Courier" pitchFamily="49" charset="0"/>
              </a:rPr>
              <a:t>usermod</a:t>
            </a:r>
            <a:r>
              <a:rPr lang="en-US" dirty="0" smtClean="0"/>
              <a:t> command: modify some of the parameters set with </a:t>
            </a:r>
            <a:r>
              <a:rPr lang="en-US" dirty="0" err="1" smtClean="0"/>
              <a:t>useradd</a:t>
            </a:r>
            <a:r>
              <a:rPr lang="en-US" dirty="0" smtClean="0"/>
              <a:t> – for example login shell (/bin/bash)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Same </a:t>
            </a:r>
            <a:r>
              <a:rPr lang="en-US" dirty="0"/>
              <a:t>arguments as the </a:t>
            </a:r>
            <a:r>
              <a:rPr lang="en-US" b="1" dirty="0" err="1"/>
              <a:t>useradd</a:t>
            </a:r>
            <a:r>
              <a:rPr lang="en-US" dirty="0"/>
              <a:t> command, plus the -l argument, which allows you to change the account name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Users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462" y="3690143"/>
            <a:ext cx="8032968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usermod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-d /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home/sn010101 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-m -l 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sn010101 sn020202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718767" cy="3450696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modify a group, use the </a:t>
            </a:r>
            <a:r>
              <a:rPr lang="en-US" dirty="0" err="1"/>
              <a:t>groupmod</a:t>
            </a:r>
            <a:r>
              <a:rPr lang="en-US" dirty="0"/>
              <a:t> syntax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Here is how you will change the </a:t>
            </a:r>
            <a:r>
              <a:rPr lang="en-US" dirty="0" err="1" smtClean="0"/>
              <a:t>mygroup</a:t>
            </a:r>
            <a:r>
              <a:rPr lang="en-US" dirty="0" smtClean="0"/>
              <a:t> GID </a:t>
            </a:r>
            <a:r>
              <a:rPr lang="en-US" dirty="0"/>
              <a:t>to </a:t>
            </a:r>
            <a:r>
              <a:rPr lang="en-US" dirty="0" smtClean="0"/>
              <a:t>234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group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2535" y="4552890"/>
            <a:ext cx="4185761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groupmod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-g 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234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mygroup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535" y="3289619"/>
            <a:ext cx="6647974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groupmod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-n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new_groupname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old_groupname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35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b="1" dirty="0" err="1" smtClean="0">
                <a:latin typeface="Courier"/>
              </a:rPr>
              <a:t>userdel</a:t>
            </a:r>
            <a:r>
              <a:rPr lang="en-US" dirty="0" smtClean="0"/>
              <a:t> command: remove user from the system including data in </a:t>
            </a:r>
            <a:r>
              <a:rPr lang="en-US" b="1" dirty="0" smtClean="0">
                <a:latin typeface="Courier" pitchFamily="49" charset="0"/>
              </a:rPr>
              <a:t>/etc/</a:t>
            </a:r>
            <a:r>
              <a:rPr lang="en-US" b="1" dirty="0" err="1" smtClean="0">
                <a:latin typeface="Courier" pitchFamily="49" charset="0"/>
              </a:rPr>
              <a:t>passwd</a:t>
            </a:r>
            <a:r>
              <a:rPr lang="en-US" b="1" dirty="0" smtClean="0">
                <a:latin typeface="Courier" pitchFamily="49" charset="0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" pitchFamily="49" charset="0"/>
              </a:rPr>
              <a:t>/etc/group</a:t>
            </a:r>
          </a:p>
          <a:p>
            <a:r>
              <a:rPr lang="en-US" dirty="0" smtClean="0"/>
              <a:t>Remove user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Remove user together with their home directory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Users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962400"/>
            <a:ext cx="2954655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userdel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sn010101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876800"/>
            <a:ext cx="3416320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userdel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–r sn010101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763000" cy="3450696"/>
          </a:xfrm>
        </p:spPr>
        <p:txBody>
          <a:bodyPr/>
          <a:lstStyle/>
          <a:p>
            <a:r>
              <a:rPr lang="en-US" dirty="0" smtClean="0"/>
              <a:t>Delete </a:t>
            </a:r>
            <a:r>
              <a:rPr lang="en-US" dirty="0"/>
              <a:t>an existing group, all you need is the </a:t>
            </a:r>
            <a:r>
              <a:rPr lang="en-US" dirty="0" err="1" smtClean="0"/>
              <a:t>groupdel</a:t>
            </a:r>
            <a:r>
              <a:rPr lang="en-US" dirty="0" smtClean="0"/>
              <a:t> command </a:t>
            </a:r>
            <a:r>
              <a:rPr lang="en-US" dirty="0"/>
              <a:t>and the group </a:t>
            </a:r>
            <a:r>
              <a:rPr lang="en-US" dirty="0" smtClean="0"/>
              <a:t>name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group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641459"/>
            <a:ext cx="82296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groupdel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mygroup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122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 smtClean="0"/>
              <a:t>Examine /etc/group</a:t>
            </a:r>
            <a:r>
              <a:rPr lang="en-US" dirty="0"/>
              <a:t> </a:t>
            </a:r>
            <a:r>
              <a:rPr lang="en-US" dirty="0" smtClean="0"/>
              <a:t>and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en-US" dirty="0" smtClean="0"/>
              <a:t>Create, modify, and delete user accounts with </a:t>
            </a:r>
            <a:r>
              <a:rPr lang="en-US" dirty="0" err="1" smtClean="0"/>
              <a:t>useradd</a:t>
            </a:r>
            <a:r>
              <a:rPr lang="en-US" dirty="0" smtClean="0"/>
              <a:t>, </a:t>
            </a:r>
            <a:r>
              <a:rPr lang="en-US" dirty="0" err="1" smtClean="0"/>
              <a:t>usermod</a:t>
            </a:r>
            <a:r>
              <a:rPr lang="en-US" dirty="0" smtClean="0"/>
              <a:t>, and </a:t>
            </a:r>
            <a:r>
              <a:rPr lang="en-US" dirty="0" err="1" smtClean="0"/>
              <a:t>userdel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account in Unix</a:t>
            </a:r>
            <a:endParaRPr lang="en-US" dirty="0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9154133"/>
              </p:ext>
            </p:extLst>
          </p:nvPr>
        </p:nvGraphicFramePr>
        <p:xfrm>
          <a:off x="381000" y="1905000"/>
          <a:ext cx="8458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7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95400" y="4914900"/>
            <a:ext cx="2514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is every user is commonly represented?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800599" y="38100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/etc/group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4800599" y="53340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</a:t>
            </a:r>
            <a:r>
              <a:rPr lang="en-US" b="1" dirty="0" err="1" smtClean="0"/>
              <a:t>etc</a:t>
            </a:r>
            <a:r>
              <a:rPr lang="en-US" b="1" dirty="0" smtClean="0"/>
              <a:t>/</a:t>
            </a:r>
            <a:r>
              <a:rPr lang="en-US" b="1" dirty="0" err="1" smtClean="0"/>
              <a:t>gshadow</a:t>
            </a:r>
            <a:endParaRPr lang="en-US" b="1" dirty="0"/>
          </a:p>
        </p:txBody>
      </p:sp>
      <p:cxnSp>
        <p:nvCxnSpPr>
          <p:cNvPr id="30" name="Straight Arrow Connector 29"/>
          <p:cNvCxnSpPr>
            <a:stCxn id="23" idx="3"/>
            <a:endCxn id="26" idx="2"/>
          </p:cNvCxnSpPr>
          <p:nvPr/>
        </p:nvCxnSpPr>
        <p:spPr>
          <a:xfrm>
            <a:off x="3809999" y="5238066"/>
            <a:ext cx="990600" cy="438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3" idx="3"/>
            <a:endCxn id="25" idx="2"/>
          </p:cNvCxnSpPr>
          <p:nvPr/>
        </p:nvCxnSpPr>
        <p:spPr>
          <a:xfrm flipV="1">
            <a:off x="3809999" y="4152900"/>
            <a:ext cx="990600" cy="1085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719942" y="2367447"/>
            <a:ext cx="7924800" cy="1251466"/>
            <a:chOff x="304800" y="2362200"/>
            <a:chExt cx="7924800" cy="1251466"/>
          </a:xfrm>
        </p:grpSpPr>
        <p:sp>
          <p:nvSpPr>
            <p:cNvPr id="6" name="TextBox 5"/>
            <p:cNvSpPr txBox="1"/>
            <p:nvPr/>
          </p:nvSpPr>
          <p:spPr>
            <a:xfrm>
              <a:off x="2438400" y="2362200"/>
              <a:ext cx="950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Allocate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38200" y="2743200"/>
              <a:ext cx="15240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System Administrator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04800" y="2546866"/>
              <a:ext cx="381000" cy="1066800"/>
              <a:chOff x="1447800" y="2133600"/>
              <a:chExt cx="381000" cy="10668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524000" y="21336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524000" y="2362200"/>
                <a:ext cx="228600" cy="457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447800" y="2362200"/>
                <a:ext cx="762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752600" y="2362200"/>
                <a:ext cx="762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524000" y="2819400"/>
                <a:ext cx="762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676400" y="2819400"/>
                <a:ext cx="762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3429000" y="2743200"/>
              <a:ext cx="12192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User Account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38800" y="2743200"/>
              <a:ext cx="25908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 smtClean="0">
                  <a:solidFill>
                    <a:schemeClr val="tx1"/>
                  </a:solidFill>
                </a:rPr>
                <a:t>User ID</a:t>
              </a:r>
              <a:r>
                <a:rPr lang="en-US" dirty="0" smtClean="0">
                  <a:solidFill>
                    <a:schemeClr val="tx1"/>
                  </a:solidFill>
                </a:rPr>
                <a:t> (derives from actual name of the user)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7" idx="3"/>
              <a:endCxn id="15" idx="1"/>
            </p:cNvCxnSpPr>
            <p:nvPr/>
          </p:nvCxnSpPr>
          <p:spPr>
            <a:xfrm>
              <a:off x="2362200" y="3086100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22" name="Straight Arrow Connector 21"/>
            <p:cNvCxnSpPr>
              <a:stCxn id="15" idx="3"/>
              <a:endCxn id="16" idx="1"/>
            </p:cNvCxnSpPr>
            <p:nvPr/>
          </p:nvCxnSpPr>
          <p:spPr>
            <a:xfrm>
              <a:off x="4648200" y="3086100"/>
              <a:ext cx="990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4648200" y="2362200"/>
              <a:ext cx="1008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Consists</a:t>
              </a:r>
              <a:endParaRPr lang="en-US" dirty="0"/>
            </a:p>
          </p:txBody>
        </p:sp>
      </p:grpSp>
      <p:sp>
        <p:nvSpPr>
          <p:cNvPr id="27" name="Oval 26"/>
          <p:cNvSpPr/>
          <p:nvPr/>
        </p:nvSpPr>
        <p:spPr>
          <a:xfrm>
            <a:off x="4779817" y="60960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</a:t>
            </a:r>
            <a:r>
              <a:rPr lang="en-US" b="1" dirty="0" err="1" smtClean="0"/>
              <a:t>etc</a:t>
            </a:r>
            <a:r>
              <a:rPr lang="en-US" b="1" dirty="0" smtClean="0"/>
              <a:t>/shadow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3" idx="3"/>
            <a:endCxn id="27" idx="2"/>
          </p:cNvCxnSpPr>
          <p:nvPr/>
        </p:nvCxnSpPr>
        <p:spPr>
          <a:xfrm>
            <a:off x="3809999" y="5238066"/>
            <a:ext cx="969818" cy="1200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800599" y="45720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/etc/</a:t>
            </a:r>
            <a:r>
              <a:rPr lang="en-US" b="1" dirty="0" err="1" smtClean="0"/>
              <a:t>passwd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23" idx="3"/>
            <a:endCxn id="29" idx="2"/>
          </p:cNvCxnSpPr>
          <p:nvPr/>
        </p:nvCxnSpPr>
        <p:spPr>
          <a:xfrm flipV="1">
            <a:off x="3809999" y="4914900"/>
            <a:ext cx="990600" cy="323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438400"/>
            <a:ext cx="8610599" cy="34506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Contains </a:t>
            </a:r>
            <a:r>
              <a:rPr lang="en-US" dirty="0"/>
              <a:t>the group information for each account</a:t>
            </a:r>
          </a:p>
          <a:p>
            <a:r>
              <a:rPr lang="en-US" b="1" dirty="0" smtClean="0"/>
              <a:t>Group database </a:t>
            </a:r>
            <a:r>
              <a:rPr lang="en-US" dirty="0" smtClean="0"/>
              <a:t>is maintained in /etc/group</a:t>
            </a:r>
          </a:p>
          <a:p>
            <a:pPr lvl="1"/>
            <a:r>
              <a:rPr lang="en-US" dirty="0" smtClean="0"/>
              <a:t>Contains GID; number and name</a:t>
            </a:r>
          </a:p>
          <a:p>
            <a:r>
              <a:rPr lang="en-US" dirty="0" smtClean="0"/>
              <a:t>A group compromises one or more members having a separate set of privileges</a:t>
            </a:r>
          </a:p>
          <a:p>
            <a:r>
              <a:rPr lang="en-US" dirty="0" smtClean="0"/>
              <a:t>A user has one </a:t>
            </a:r>
            <a:r>
              <a:rPr lang="en-US" b="1" dirty="0" smtClean="0"/>
              <a:t>primary group</a:t>
            </a:r>
            <a:r>
              <a:rPr lang="en-US" dirty="0" smtClean="0"/>
              <a:t>, AND may have one or more </a:t>
            </a:r>
            <a:r>
              <a:rPr lang="en-US" b="1" dirty="0" smtClean="0"/>
              <a:t>supplementary group</a:t>
            </a:r>
          </a:p>
          <a:p>
            <a:r>
              <a:rPr lang="en-US" dirty="0"/>
              <a:t>All the default groups are system account specific groups and it is not recommended to use them for ordinary accounts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/etc/group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1150400" y="4335331"/>
            <a:ext cx="6858000" cy="2370269"/>
          </a:xfrm>
        </p:spPr>
        <p:txBody>
          <a:bodyPr/>
          <a:lstStyle/>
          <a:p>
            <a:r>
              <a:rPr lang="en-US" dirty="0" smtClean="0"/>
              <a:t>Field 1: name GID</a:t>
            </a:r>
          </a:p>
          <a:p>
            <a:r>
              <a:rPr lang="en-US" dirty="0" smtClean="0"/>
              <a:t>Field 2: blank or x </a:t>
            </a:r>
            <a:r>
              <a:rPr lang="en-US" dirty="0" smtClean="0">
                <a:sym typeface="Wingdings" pitchFamily="2" charset="2"/>
              </a:rPr>
              <a:t> hardly used today</a:t>
            </a:r>
          </a:p>
          <a:p>
            <a:r>
              <a:rPr lang="en-US" dirty="0" smtClean="0">
                <a:sym typeface="Wingdings" pitchFamily="2" charset="2"/>
              </a:rPr>
              <a:t>Field 3: numeric GID</a:t>
            </a:r>
          </a:p>
          <a:p>
            <a:r>
              <a:rPr lang="en-US" dirty="0" smtClean="0">
                <a:sym typeface="Wingdings" pitchFamily="2" charset="2"/>
              </a:rPr>
              <a:t>Field 4: list of user for which this is their supplementary group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/group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905000" y="2438400"/>
            <a:ext cx="5166799" cy="1691244"/>
            <a:chOff x="1996001" y="1981200"/>
            <a:chExt cx="5166799" cy="1691244"/>
          </a:xfrm>
        </p:grpSpPr>
        <p:sp>
          <p:nvSpPr>
            <p:cNvPr id="6" name="TextBox 5"/>
            <p:cNvSpPr txBox="1"/>
            <p:nvPr/>
          </p:nvSpPr>
          <p:spPr>
            <a:xfrm>
              <a:off x="1996001" y="2749114"/>
              <a:ext cx="5166799" cy="9233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latin typeface="Courier New" pitchFamily="49" charset="0"/>
                  <a:cs typeface="Courier New" pitchFamily="49" charset="0"/>
                </a:rPr>
                <a:t>root::0:root</a:t>
              </a:r>
              <a:endParaRPr lang="en-US" sz="5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53201" y="1981200"/>
              <a:ext cx="9188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Field 1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72401" y="1981200"/>
              <a:ext cx="9188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Field 2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10601" y="1981200"/>
              <a:ext cx="9188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Field 3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06001" y="1981200"/>
              <a:ext cx="9188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Field 4</a:t>
              </a:r>
              <a:endParaRPr lang="en-US" sz="2000" dirty="0"/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2681801" y="2362200"/>
              <a:ext cx="304800" cy="304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3977201" y="2362200"/>
              <a:ext cx="304800" cy="304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 rot="10800000">
              <a:off x="4663001" y="2362200"/>
              <a:ext cx="304800" cy="304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 rot="10800000">
              <a:off x="6110801" y="2362200"/>
              <a:ext cx="304800" cy="304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16" name="Content Placeholder 23"/>
          <p:cNvSpPr txBox="1">
            <a:spLocks/>
          </p:cNvSpPr>
          <p:nvPr/>
        </p:nvSpPr>
        <p:spPr>
          <a:xfrm>
            <a:off x="828304" y="1805165"/>
            <a:ext cx="6858000" cy="50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Run command : cat /</a:t>
            </a:r>
            <a:r>
              <a:rPr lang="en-US" dirty="0" err="1" smtClean="0"/>
              <a:t>etc</a:t>
            </a:r>
            <a:r>
              <a:rPr lang="en-US" dirty="0" smtClean="0"/>
              <a:t>/group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/etc/group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762000" y="1981200"/>
          <a:ext cx="4267200" cy="222504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3413760"/>
                <a:gridCol w="85344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root user’s supplementary group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root::0:root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Line1</a:t>
                      </a:r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staff::1: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Line2</a:t>
                      </a:r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bin::2:root,bin,daemon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Line3</a:t>
                      </a:r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sys::3:root,bin,sys,adm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Line4</a:t>
                      </a:r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lp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::8:root,lp,adm</a:t>
                      </a:r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Line5</a:t>
                      </a:r>
                      <a:endParaRPr lang="en-US" i="1" dirty="0"/>
                    </a:p>
                  </a:txBody>
                  <a:tcPr marL="85344" marR="853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29200" y="2448853"/>
            <a:ext cx="3642360" cy="1995487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Line 1: num. GID = 0, name GID = root, supplementary group for root </a:t>
            </a:r>
            <a:r>
              <a:rPr lang="en-US" dirty="0" smtClean="0">
                <a:solidFill>
                  <a:schemeClr val="tx1"/>
                </a:solidFill>
              </a:rPr>
              <a:t>user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990600" y="4419600"/>
            <a:ext cx="7010400" cy="228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2: num. GID = 1, name GID = staff, no user has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supplementary group. </a:t>
            </a:r>
          </a:p>
          <a:p>
            <a:pPr marL="274320" lvl="0" indent="-27432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/>
            </a:pPr>
            <a:r>
              <a:rPr lang="en-US" sz="2400" dirty="0" smtClean="0"/>
              <a:t>Line 3: </a:t>
            </a:r>
            <a:r>
              <a:rPr lang="en-US" sz="2400" dirty="0"/>
              <a:t>num. GID = </a:t>
            </a:r>
            <a:r>
              <a:rPr lang="en-US" sz="2400" dirty="0" smtClean="0"/>
              <a:t>2, </a:t>
            </a:r>
            <a:r>
              <a:rPr lang="en-US" sz="2400" dirty="0"/>
              <a:t>name GID = </a:t>
            </a:r>
            <a:r>
              <a:rPr lang="en-US" sz="2400" dirty="0" smtClean="0"/>
              <a:t>bin</a:t>
            </a:r>
            <a:r>
              <a:rPr lang="en-US" sz="2400" dirty="0"/>
              <a:t>, supplementary group for </a:t>
            </a:r>
            <a:r>
              <a:rPr lang="en-US" sz="2400" dirty="0" smtClean="0"/>
              <a:t>root, bin and daemon user</a:t>
            </a:r>
          </a:p>
          <a:p>
            <a:pPr marL="274320" lvl="0" indent="-27432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4 &amp; 5?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10599" cy="3450696"/>
          </a:xfrm>
        </p:spPr>
        <p:txBody>
          <a:bodyPr/>
          <a:lstStyle/>
          <a:p>
            <a:r>
              <a:rPr lang="en-US" b="1" dirty="0"/>
              <a:t>/</a:t>
            </a:r>
            <a:r>
              <a:rPr lang="en-US" b="1" dirty="0" err="1"/>
              <a:t>etc</a:t>
            </a:r>
            <a:r>
              <a:rPr lang="en-US" b="1" dirty="0"/>
              <a:t>/shadow </a:t>
            </a:r>
            <a:r>
              <a:rPr lang="en-US" dirty="0"/>
              <a:t>− Holds the encrypted password of the corresponding account. Not all the systems support this file.</a:t>
            </a:r>
          </a:p>
          <a:p>
            <a:r>
              <a:rPr lang="en-US" b="1" dirty="0">
                <a:latin typeface="Courier" pitchFamily="49" charset="0"/>
              </a:rPr>
              <a:t>/</a:t>
            </a:r>
            <a:r>
              <a:rPr lang="en-US" b="1" dirty="0" err="1">
                <a:latin typeface="Courier" pitchFamily="49" charset="0"/>
              </a:rPr>
              <a:t>etc</a:t>
            </a:r>
            <a:r>
              <a:rPr lang="en-US" b="1" dirty="0">
                <a:latin typeface="Courier" pitchFamily="49" charset="0"/>
              </a:rPr>
              <a:t>/</a:t>
            </a:r>
            <a:r>
              <a:rPr lang="en-US" b="1" dirty="0" err="1">
                <a:latin typeface="Courier" pitchFamily="49" charset="0"/>
              </a:rPr>
              <a:t>gshadow</a:t>
            </a:r>
            <a:r>
              <a:rPr lang="en-US" b="1" dirty="0">
                <a:latin typeface="Courier" pitchFamily="49" charset="0"/>
              </a:rPr>
              <a:t> − </a:t>
            </a:r>
            <a:r>
              <a:rPr lang="en-US" dirty="0"/>
              <a:t>This file contains secure group account information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/shadow </a:t>
            </a:r>
            <a:r>
              <a:rPr lang="en-US" dirty="0"/>
              <a:t>&amp;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smtClean="0"/>
              <a:t>gshadow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2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769" y="2514600"/>
            <a:ext cx="8610599" cy="3450696"/>
          </a:xfrm>
        </p:spPr>
        <p:txBody>
          <a:bodyPr/>
          <a:lstStyle/>
          <a:p>
            <a:r>
              <a:rPr lang="en-US" dirty="0" smtClean="0"/>
              <a:t>For every line in </a:t>
            </a:r>
            <a:r>
              <a:rPr lang="en-US" b="1" dirty="0" smtClean="0">
                <a:latin typeface="Courier" pitchFamily="49" charset="0"/>
              </a:rPr>
              <a:t>/etc/</a:t>
            </a:r>
            <a:r>
              <a:rPr lang="en-US" b="1" dirty="0" err="1" smtClean="0">
                <a:latin typeface="Courier" pitchFamily="49" charset="0"/>
              </a:rPr>
              <a:t>passwd</a:t>
            </a:r>
            <a:r>
              <a:rPr lang="en-US" dirty="0" smtClean="0"/>
              <a:t>, there’s a corresponding entry in </a:t>
            </a:r>
            <a:r>
              <a:rPr lang="en-US" b="1" dirty="0" smtClean="0">
                <a:latin typeface="Courier" pitchFamily="49" charset="0"/>
              </a:rPr>
              <a:t>/etc/shadow</a:t>
            </a:r>
            <a:endParaRPr lang="en-US" b="1" dirty="0">
              <a:latin typeface="Courier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/etc/shadow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17332" y="3733800"/>
            <a:ext cx="5416868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" pitchFamily="49" charset="0"/>
              </a:rPr>
              <a:t>sn010101:2u6VExtjjXHFk:12285::::::</a:t>
            </a:r>
            <a:endParaRPr lang="en-US" sz="2000" b="1" dirty="0">
              <a:latin typeface="Courier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362826" y="4376288"/>
            <a:ext cx="1214243" cy="951131"/>
            <a:chOff x="3352800" y="3505200"/>
            <a:chExt cx="1214243" cy="951131"/>
          </a:xfrm>
        </p:grpSpPr>
        <p:sp>
          <p:nvSpPr>
            <p:cNvPr id="8" name="Isosceles Triangle 7"/>
            <p:cNvSpPr/>
            <p:nvPr/>
          </p:nvSpPr>
          <p:spPr>
            <a:xfrm rot="10800000" flipV="1">
              <a:off x="3810000" y="3505200"/>
              <a:ext cx="304800" cy="304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3810000"/>
              <a:ext cx="12142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Password</a:t>
              </a:r>
            </a:p>
            <a:p>
              <a:pPr algn="ctr"/>
              <a:r>
                <a:rPr lang="en-US" dirty="0" smtClean="0"/>
                <a:t>Encryption</a:t>
              </a:r>
              <a:endParaRPr lang="en-US" dirty="0"/>
            </a:p>
          </p:txBody>
        </p:sp>
      </p:grp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06" y="6471104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1160</TotalTime>
  <Words>972</Words>
  <Application>Microsoft Office PowerPoint</Application>
  <PresentationFormat>On-screen Show (4:3)</PresentationFormat>
  <Paragraphs>167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Chapter 2 User Management</vt:lpstr>
      <vt:lpstr>Objectives</vt:lpstr>
      <vt:lpstr>Types of account in Unix</vt:lpstr>
      <vt:lpstr>Overview</vt:lpstr>
      <vt:lpstr>/etc/group</vt:lpstr>
      <vt:lpstr>/etc/group</vt:lpstr>
      <vt:lpstr>/etc/group</vt:lpstr>
      <vt:lpstr>/etc/shadow &amp; /etc/gshadow </vt:lpstr>
      <vt:lpstr>/etc/shadow</vt:lpstr>
      <vt:lpstr>/etc/passwd</vt:lpstr>
      <vt:lpstr>/etc/passwd</vt:lpstr>
      <vt:lpstr>/etc/passwd</vt:lpstr>
      <vt:lpstr>Adding a User</vt:lpstr>
      <vt:lpstr>Adding a group</vt:lpstr>
      <vt:lpstr>Modifying Users</vt:lpstr>
      <vt:lpstr>Modifying group</vt:lpstr>
      <vt:lpstr>Removing Users</vt:lpstr>
      <vt:lpstr>Removing group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208</cp:revision>
  <dcterms:created xsi:type="dcterms:W3CDTF">2012-09-25T13:47:47Z</dcterms:created>
  <dcterms:modified xsi:type="dcterms:W3CDTF">2017-06-07T02:38:53Z</dcterms:modified>
</cp:coreProperties>
</file>