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84" r:id="rId4"/>
    <p:sldId id="279" r:id="rId5"/>
    <p:sldId id="287" r:id="rId6"/>
    <p:sldId id="276" r:id="rId7"/>
    <p:sldId id="277" r:id="rId8"/>
    <p:sldId id="278" r:id="rId9"/>
    <p:sldId id="288" r:id="rId10"/>
    <p:sldId id="290" r:id="rId11"/>
    <p:sldId id="289" r:id="rId12"/>
    <p:sldId id="280" r:id="rId13"/>
    <p:sldId id="281" r:id="rId14"/>
    <p:sldId id="283" r:id="rId15"/>
    <p:sldId id="282" r:id="rId16"/>
    <p:sldId id="286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3E176D-E7F4-4CBF-9F07-C15E3CEE752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66DE70-7BD7-4089-BE13-AA26B6737F8C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Owner permissions </a:t>
          </a:r>
          <a:endParaRPr lang="en-US" dirty="0"/>
        </a:p>
      </dgm:t>
    </dgm:pt>
    <dgm:pt modelId="{5B637160-4862-494A-830D-31AF91AD63B4}" type="parTrans" cxnId="{52867B81-EE7B-4489-AAD2-9379F26614B9}">
      <dgm:prSet/>
      <dgm:spPr/>
      <dgm:t>
        <a:bodyPr/>
        <a:lstStyle/>
        <a:p>
          <a:endParaRPr lang="en-US"/>
        </a:p>
      </dgm:t>
    </dgm:pt>
    <dgm:pt modelId="{BC8A29C8-6C06-4592-8399-F9E4DE97D89C}" type="sibTrans" cxnId="{52867B81-EE7B-4489-AAD2-9379F26614B9}">
      <dgm:prSet/>
      <dgm:spPr/>
      <dgm:t>
        <a:bodyPr/>
        <a:lstStyle/>
        <a:p>
          <a:endParaRPr lang="en-US"/>
        </a:p>
      </dgm:t>
    </dgm:pt>
    <dgm:pt modelId="{BE16EDA9-C38B-42BB-B7A3-EC8C6CAF633C}">
      <dgm:prSet phldrT="[Text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 smtClean="0"/>
            <a:t>The owner's permissions determine what actions the owner of the file can perform on the file</a:t>
          </a:r>
          <a:endParaRPr lang="en-US" dirty="0"/>
        </a:p>
      </dgm:t>
    </dgm:pt>
    <dgm:pt modelId="{9CF564EF-437F-4E8A-A1CB-1F4FA2976D7C}" type="parTrans" cxnId="{FF0887DF-BA96-4FDA-B5D7-C40AB02B8120}">
      <dgm:prSet/>
      <dgm:spPr/>
      <dgm:t>
        <a:bodyPr/>
        <a:lstStyle/>
        <a:p>
          <a:endParaRPr lang="en-US"/>
        </a:p>
      </dgm:t>
    </dgm:pt>
    <dgm:pt modelId="{440DB690-E57C-434D-A680-FE15B78A44AC}" type="sibTrans" cxnId="{FF0887DF-BA96-4FDA-B5D7-C40AB02B8120}">
      <dgm:prSet/>
      <dgm:spPr/>
      <dgm:t>
        <a:bodyPr/>
        <a:lstStyle/>
        <a:p>
          <a:endParaRPr lang="en-US"/>
        </a:p>
      </dgm:t>
    </dgm:pt>
    <dgm:pt modelId="{B881FB70-BCE7-4F1C-A377-F36C61EC8A72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Group permissions </a:t>
          </a:r>
          <a:endParaRPr lang="en-US" dirty="0"/>
        </a:p>
      </dgm:t>
    </dgm:pt>
    <dgm:pt modelId="{FE89282A-19F5-4017-94A4-982D051CEB87}" type="parTrans" cxnId="{F5E908AA-6D0C-409C-94A9-7668BCEAC047}">
      <dgm:prSet/>
      <dgm:spPr/>
      <dgm:t>
        <a:bodyPr/>
        <a:lstStyle/>
        <a:p>
          <a:endParaRPr lang="en-US"/>
        </a:p>
      </dgm:t>
    </dgm:pt>
    <dgm:pt modelId="{530103F2-DE7C-4A85-8936-802A26E2C9F5}" type="sibTrans" cxnId="{F5E908AA-6D0C-409C-94A9-7668BCEAC047}">
      <dgm:prSet/>
      <dgm:spPr/>
      <dgm:t>
        <a:bodyPr/>
        <a:lstStyle/>
        <a:p>
          <a:endParaRPr lang="en-US"/>
        </a:p>
      </dgm:t>
    </dgm:pt>
    <dgm:pt modelId="{630CCA1A-C06A-428C-9C62-399429BC326E}">
      <dgm:prSet phldrT="[Text]"/>
      <dgm:spPr>
        <a:solidFill>
          <a:srgbClr val="FED1CE">
            <a:alpha val="89804"/>
          </a:srgbClr>
        </a:solidFill>
      </dgm:spPr>
      <dgm:t>
        <a:bodyPr/>
        <a:lstStyle/>
        <a:p>
          <a:r>
            <a:rPr lang="en-US" dirty="0" smtClean="0"/>
            <a:t>The group's permissions determine what actions a user, who is a member of the group that a file belongs to, can perform on the file.</a:t>
          </a:r>
          <a:endParaRPr lang="en-US" dirty="0"/>
        </a:p>
      </dgm:t>
    </dgm:pt>
    <dgm:pt modelId="{B1996E05-CA4D-45BD-AFA5-63982358D84C}" type="parTrans" cxnId="{74C4D320-14A1-4730-8487-29C9A9120347}">
      <dgm:prSet/>
      <dgm:spPr/>
      <dgm:t>
        <a:bodyPr/>
        <a:lstStyle/>
        <a:p>
          <a:endParaRPr lang="en-US"/>
        </a:p>
      </dgm:t>
    </dgm:pt>
    <dgm:pt modelId="{9AAE7128-765C-44EB-8801-D37ED68EBA46}" type="sibTrans" cxnId="{74C4D320-14A1-4730-8487-29C9A9120347}">
      <dgm:prSet/>
      <dgm:spPr/>
      <dgm:t>
        <a:bodyPr/>
        <a:lstStyle/>
        <a:p>
          <a:endParaRPr lang="en-US"/>
        </a:p>
      </dgm:t>
    </dgm:pt>
    <dgm:pt modelId="{1B262D3A-A837-434E-9F4A-2EB2325F0989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smtClean="0"/>
            <a:t>Other (world) permissions </a:t>
          </a:r>
          <a:endParaRPr lang="en-US" dirty="0"/>
        </a:p>
      </dgm:t>
    </dgm:pt>
    <dgm:pt modelId="{193E53FF-E7B2-4E35-A92D-99E62E2A9A74}" type="parTrans" cxnId="{0A04CE1C-60F0-4F49-A412-CDD4FD5013E5}">
      <dgm:prSet/>
      <dgm:spPr/>
      <dgm:t>
        <a:bodyPr/>
        <a:lstStyle/>
        <a:p>
          <a:endParaRPr lang="en-US"/>
        </a:p>
      </dgm:t>
    </dgm:pt>
    <dgm:pt modelId="{1C7B1D59-F1C7-412F-9EA0-A01E088E3CB3}" type="sibTrans" cxnId="{0A04CE1C-60F0-4F49-A412-CDD4FD5013E5}">
      <dgm:prSet/>
      <dgm:spPr/>
      <dgm:t>
        <a:bodyPr/>
        <a:lstStyle/>
        <a:p>
          <a:endParaRPr lang="en-US"/>
        </a:p>
      </dgm:t>
    </dgm:pt>
    <dgm:pt modelId="{6CE32200-7FFD-41C4-9830-C638F475A8F5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 smtClean="0"/>
            <a:t>The permissions for others indicate what action all other users can perform on the file.</a:t>
          </a:r>
          <a:endParaRPr lang="en-US" dirty="0"/>
        </a:p>
      </dgm:t>
    </dgm:pt>
    <dgm:pt modelId="{A6241A5B-46BE-4754-8792-24E585B87478}" type="parTrans" cxnId="{6957EC9B-6F33-4B3C-AAF0-A22F9766E1A6}">
      <dgm:prSet/>
      <dgm:spPr/>
      <dgm:t>
        <a:bodyPr/>
        <a:lstStyle/>
        <a:p>
          <a:endParaRPr lang="en-US"/>
        </a:p>
      </dgm:t>
    </dgm:pt>
    <dgm:pt modelId="{00CBDF5B-D9EC-429A-AB2F-5BFFAA60CAAD}" type="sibTrans" cxnId="{6957EC9B-6F33-4B3C-AAF0-A22F9766E1A6}">
      <dgm:prSet/>
      <dgm:spPr/>
      <dgm:t>
        <a:bodyPr/>
        <a:lstStyle/>
        <a:p>
          <a:endParaRPr lang="en-US"/>
        </a:p>
      </dgm:t>
    </dgm:pt>
    <dgm:pt modelId="{C4C48C02-8D0C-4B06-AC4D-CE1E3FF71CD6}" type="pres">
      <dgm:prSet presAssocID="{823E176D-E7F4-4CBF-9F07-C15E3CEE75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F60FC4-320D-42F6-B210-F47AE2262DAF}" type="pres">
      <dgm:prSet presAssocID="{D766DE70-7BD7-4089-BE13-AA26B6737F8C}" presName="composite" presStyleCnt="0"/>
      <dgm:spPr/>
    </dgm:pt>
    <dgm:pt modelId="{33A8984E-F27A-4E45-BDC5-3DE7C97FD874}" type="pres">
      <dgm:prSet presAssocID="{D766DE70-7BD7-4089-BE13-AA26B6737F8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8CC290-89F4-458E-9C7B-EE55BD9F7590}" type="pres">
      <dgm:prSet presAssocID="{D766DE70-7BD7-4089-BE13-AA26B6737F8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506DC-D02F-418A-97D5-6A98FD109688}" type="pres">
      <dgm:prSet presAssocID="{BC8A29C8-6C06-4592-8399-F9E4DE97D89C}" presName="space" presStyleCnt="0"/>
      <dgm:spPr/>
    </dgm:pt>
    <dgm:pt modelId="{41960879-8786-4996-86D6-0CFED2E231E8}" type="pres">
      <dgm:prSet presAssocID="{B881FB70-BCE7-4F1C-A377-F36C61EC8A72}" presName="composite" presStyleCnt="0"/>
      <dgm:spPr/>
    </dgm:pt>
    <dgm:pt modelId="{5DB89D85-C86E-4290-B8DA-FC98DB044F3D}" type="pres">
      <dgm:prSet presAssocID="{B881FB70-BCE7-4F1C-A377-F36C61EC8A7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7D720-1C50-4C6E-B36E-C9F005D20EB1}" type="pres">
      <dgm:prSet presAssocID="{B881FB70-BCE7-4F1C-A377-F36C61EC8A7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DC2CF-4A3B-4806-BEE5-8F987AD233D6}" type="pres">
      <dgm:prSet presAssocID="{530103F2-DE7C-4A85-8936-802A26E2C9F5}" presName="space" presStyleCnt="0"/>
      <dgm:spPr/>
    </dgm:pt>
    <dgm:pt modelId="{9C7CD801-4021-4229-AD7F-796EF635BBDF}" type="pres">
      <dgm:prSet presAssocID="{1B262D3A-A837-434E-9F4A-2EB2325F0989}" presName="composite" presStyleCnt="0"/>
      <dgm:spPr/>
    </dgm:pt>
    <dgm:pt modelId="{C23864D9-F590-4888-A798-7276A768870F}" type="pres">
      <dgm:prSet presAssocID="{1B262D3A-A837-434E-9F4A-2EB2325F098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4C1D20-4952-4377-AB2E-B2101A50C42A}" type="pres">
      <dgm:prSet presAssocID="{1B262D3A-A837-434E-9F4A-2EB2325F098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57EC9B-6F33-4B3C-AAF0-A22F9766E1A6}" srcId="{1B262D3A-A837-434E-9F4A-2EB2325F0989}" destId="{6CE32200-7FFD-41C4-9830-C638F475A8F5}" srcOrd="0" destOrd="0" parTransId="{A6241A5B-46BE-4754-8792-24E585B87478}" sibTransId="{00CBDF5B-D9EC-429A-AB2F-5BFFAA60CAAD}"/>
    <dgm:cxn modelId="{FF0887DF-BA96-4FDA-B5D7-C40AB02B8120}" srcId="{D766DE70-7BD7-4089-BE13-AA26B6737F8C}" destId="{BE16EDA9-C38B-42BB-B7A3-EC8C6CAF633C}" srcOrd="0" destOrd="0" parTransId="{9CF564EF-437F-4E8A-A1CB-1F4FA2976D7C}" sibTransId="{440DB690-E57C-434D-A680-FE15B78A44AC}"/>
    <dgm:cxn modelId="{7E193B60-1DD7-48A1-B4B7-88720C533441}" type="presOf" srcId="{BE16EDA9-C38B-42BB-B7A3-EC8C6CAF633C}" destId="{118CC290-89F4-458E-9C7B-EE55BD9F7590}" srcOrd="0" destOrd="0" presId="urn:microsoft.com/office/officeart/2005/8/layout/hList1"/>
    <dgm:cxn modelId="{25E6A518-7F2B-4E64-BCED-10CDA8D23A5E}" type="presOf" srcId="{B881FB70-BCE7-4F1C-A377-F36C61EC8A72}" destId="{5DB89D85-C86E-4290-B8DA-FC98DB044F3D}" srcOrd="0" destOrd="0" presId="urn:microsoft.com/office/officeart/2005/8/layout/hList1"/>
    <dgm:cxn modelId="{52867B81-EE7B-4489-AAD2-9379F26614B9}" srcId="{823E176D-E7F4-4CBF-9F07-C15E3CEE7524}" destId="{D766DE70-7BD7-4089-BE13-AA26B6737F8C}" srcOrd="0" destOrd="0" parTransId="{5B637160-4862-494A-830D-31AF91AD63B4}" sibTransId="{BC8A29C8-6C06-4592-8399-F9E4DE97D89C}"/>
    <dgm:cxn modelId="{A0ADCA6E-1B5D-4A3A-AE87-8AE9B9C8F43B}" type="presOf" srcId="{1B262D3A-A837-434E-9F4A-2EB2325F0989}" destId="{C23864D9-F590-4888-A798-7276A768870F}" srcOrd="0" destOrd="0" presId="urn:microsoft.com/office/officeart/2005/8/layout/hList1"/>
    <dgm:cxn modelId="{AC0CDBF3-E75A-4C4E-B3D6-4FC6DFAE6ED7}" type="presOf" srcId="{6CE32200-7FFD-41C4-9830-C638F475A8F5}" destId="{4F4C1D20-4952-4377-AB2E-B2101A50C42A}" srcOrd="0" destOrd="0" presId="urn:microsoft.com/office/officeart/2005/8/layout/hList1"/>
    <dgm:cxn modelId="{0A04CE1C-60F0-4F49-A412-CDD4FD5013E5}" srcId="{823E176D-E7F4-4CBF-9F07-C15E3CEE7524}" destId="{1B262D3A-A837-434E-9F4A-2EB2325F0989}" srcOrd="2" destOrd="0" parTransId="{193E53FF-E7B2-4E35-A92D-99E62E2A9A74}" sibTransId="{1C7B1D59-F1C7-412F-9EA0-A01E088E3CB3}"/>
    <dgm:cxn modelId="{74C4D320-14A1-4730-8487-29C9A9120347}" srcId="{B881FB70-BCE7-4F1C-A377-F36C61EC8A72}" destId="{630CCA1A-C06A-428C-9C62-399429BC326E}" srcOrd="0" destOrd="0" parTransId="{B1996E05-CA4D-45BD-AFA5-63982358D84C}" sibTransId="{9AAE7128-765C-44EB-8801-D37ED68EBA46}"/>
    <dgm:cxn modelId="{E4F27E94-810F-4FC8-88BD-DCA002D32366}" type="presOf" srcId="{630CCA1A-C06A-428C-9C62-399429BC326E}" destId="{3257D720-1C50-4C6E-B36E-C9F005D20EB1}" srcOrd="0" destOrd="0" presId="urn:microsoft.com/office/officeart/2005/8/layout/hList1"/>
    <dgm:cxn modelId="{F5E908AA-6D0C-409C-94A9-7668BCEAC047}" srcId="{823E176D-E7F4-4CBF-9F07-C15E3CEE7524}" destId="{B881FB70-BCE7-4F1C-A377-F36C61EC8A72}" srcOrd="1" destOrd="0" parTransId="{FE89282A-19F5-4017-94A4-982D051CEB87}" sibTransId="{530103F2-DE7C-4A85-8936-802A26E2C9F5}"/>
    <dgm:cxn modelId="{40FA41C1-3E21-4996-A627-EFFCD35ED566}" type="presOf" srcId="{D766DE70-7BD7-4089-BE13-AA26B6737F8C}" destId="{33A8984E-F27A-4E45-BDC5-3DE7C97FD874}" srcOrd="0" destOrd="0" presId="urn:microsoft.com/office/officeart/2005/8/layout/hList1"/>
    <dgm:cxn modelId="{809D117D-3591-4165-BE53-B08C7ACEC502}" type="presOf" srcId="{823E176D-E7F4-4CBF-9F07-C15E3CEE7524}" destId="{C4C48C02-8D0C-4B06-AC4D-CE1E3FF71CD6}" srcOrd="0" destOrd="0" presId="urn:microsoft.com/office/officeart/2005/8/layout/hList1"/>
    <dgm:cxn modelId="{2742E947-A3E9-418B-B9F0-D94236F8F546}" type="presParOf" srcId="{C4C48C02-8D0C-4B06-AC4D-CE1E3FF71CD6}" destId="{67F60FC4-320D-42F6-B210-F47AE2262DAF}" srcOrd="0" destOrd="0" presId="urn:microsoft.com/office/officeart/2005/8/layout/hList1"/>
    <dgm:cxn modelId="{7CF05E58-92BE-4D7D-8798-DC51FDA93309}" type="presParOf" srcId="{67F60FC4-320D-42F6-B210-F47AE2262DAF}" destId="{33A8984E-F27A-4E45-BDC5-3DE7C97FD874}" srcOrd="0" destOrd="0" presId="urn:microsoft.com/office/officeart/2005/8/layout/hList1"/>
    <dgm:cxn modelId="{E1BB9C6E-51B6-4571-BE83-2D64DC57E5F6}" type="presParOf" srcId="{67F60FC4-320D-42F6-B210-F47AE2262DAF}" destId="{118CC290-89F4-458E-9C7B-EE55BD9F7590}" srcOrd="1" destOrd="0" presId="urn:microsoft.com/office/officeart/2005/8/layout/hList1"/>
    <dgm:cxn modelId="{C07C9C2B-8720-4F71-9283-D34F439C4D01}" type="presParOf" srcId="{C4C48C02-8D0C-4B06-AC4D-CE1E3FF71CD6}" destId="{B03506DC-D02F-418A-97D5-6A98FD109688}" srcOrd="1" destOrd="0" presId="urn:microsoft.com/office/officeart/2005/8/layout/hList1"/>
    <dgm:cxn modelId="{3775557C-8F08-482A-86E7-4FD6F28DA469}" type="presParOf" srcId="{C4C48C02-8D0C-4B06-AC4D-CE1E3FF71CD6}" destId="{41960879-8786-4996-86D6-0CFED2E231E8}" srcOrd="2" destOrd="0" presId="urn:microsoft.com/office/officeart/2005/8/layout/hList1"/>
    <dgm:cxn modelId="{DD1C26B7-5BC1-48D5-B7DA-8DB95AC13E31}" type="presParOf" srcId="{41960879-8786-4996-86D6-0CFED2E231E8}" destId="{5DB89D85-C86E-4290-B8DA-FC98DB044F3D}" srcOrd="0" destOrd="0" presId="urn:microsoft.com/office/officeart/2005/8/layout/hList1"/>
    <dgm:cxn modelId="{9F844D5D-1CD9-466E-8ED4-2B9DB4B8DBF2}" type="presParOf" srcId="{41960879-8786-4996-86D6-0CFED2E231E8}" destId="{3257D720-1C50-4C6E-B36E-C9F005D20EB1}" srcOrd="1" destOrd="0" presId="urn:microsoft.com/office/officeart/2005/8/layout/hList1"/>
    <dgm:cxn modelId="{FE291C9A-1D00-4ED4-B2AB-2231ABD433FD}" type="presParOf" srcId="{C4C48C02-8D0C-4B06-AC4D-CE1E3FF71CD6}" destId="{B7CDC2CF-4A3B-4806-BEE5-8F987AD233D6}" srcOrd="3" destOrd="0" presId="urn:microsoft.com/office/officeart/2005/8/layout/hList1"/>
    <dgm:cxn modelId="{0260E156-FFD3-4971-89A4-D6F2DFBE7B8A}" type="presParOf" srcId="{C4C48C02-8D0C-4B06-AC4D-CE1E3FF71CD6}" destId="{9C7CD801-4021-4229-AD7F-796EF635BBDF}" srcOrd="4" destOrd="0" presId="urn:microsoft.com/office/officeart/2005/8/layout/hList1"/>
    <dgm:cxn modelId="{25BCA8DA-5618-43CA-9E6D-517E552CEFD0}" type="presParOf" srcId="{9C7CD801-4021-4229-AD7F-796EF635BBDF}" destId="{C23864D9-F590-4888-A798-7276A768870F}" srcOrd="0" destOrd="0" presId="urn:microsoft.com/office/officeart/2005/8/layout/hList1"/>
    <dgm:cxn modelId="{C6FA84EC-B397-441E-9DF7-183BB5587583}" type="presParOf" srcId="{9C7CD801-4021-4229-AD7F-796EF635BBDF}" destId="{4F4C1D20-4952-4377-AB2E-B2101A50C42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A8984E-F27A-4E45-BDC5-3DE7C97FD874}">
      <dsp:nvSpPr>
        <dsp:cNvPr id="0" name=""/>
        <dsp:cNvSpPr/>
      </dsp:nvSpPr>
      <dsp:spPr>
        <a:xfrm>
          <a:off x="2690" y="83243"/>
          <a:ext cx="2623542" cy="802525"/>
        </a:xfrm>
        <a:prstGeom prst="rect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Owner permissions </a:t>
          </a:r>
          <a:endParaRPr lang="en-US" sz="2200" kern="1200" dirty="0"/>
        </a:p>
      </dsp:txBody>
      <dsp:txXfrm>
        <a:off x="2690" y="83243"/>
        <a:ext cx="2623542" cy="802525"/>
      </dsp:txXfrm>
    </dsp:sp>
    <dsp:sp modelId="{118CC290-89F4-458E-9C7B-EE55BD9F7590}">
      <dsp:nvSpPr>
        <dsp:cNvPr id="0" name=""/>
        <dsp:cNvSpPr/>
      </dsp:nvSpPr>
      <dsp:spPr>
        <a:xfrm>
          <a:off x="2690" y="885769"/>
          <a:ext cx="2623542" cy="3094987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owner's permissions determine what actions the owner of the file can perform on the file</a:t>
          </a:r>
          <a:endParaRPr lang="en-US" sz="2200" kern="1200" dirty="0"/>
        </a:p>
      </dsp:txBody>
      <dsp:txXfrm>
        <a:off x="2690" y="885769"/>
        <a:ext cx="2623542" cy="3094987"/>
      </dsp:txXfrm>
    </dsp:sp>
    <dsp:sp modelId="{5DB89D85-C86E-4290-B8DA-FC98DB044F3D}">
      <dsp:nvSpPr>
        <dsp:cNvPr id="0" name=""/>
        <dsp:cNvSpPr/>
      </dsp:nvSpPr>
      <dsp:spPr>
        <a:xfrm>
          <a:off x="2993528" y="83243"/>
          <a:ext cx="2623542" cy="802525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Group permissions </a:t>
          </a:r>
          <a:endParaRPr lang="en-US" sz="2200" kern="1200" dirty="0"/>
        </a:p>
      </dsp:txBody>
      <dsp:txXfrm>
        <a:off x="2993528" y="83243"/>
        <a:ext cx="2623542" cy="802525"/>
      </dsp:txXfrm>
    </dsp:sp>
    <dsp:sp modelId="{3257D720-1C50-4C6E-B36E-C9F005D20EB1}">
      <dsp:nvSpPr>
        <dsp:cNvPr id="0" name=""/>
        <dsp:cNvSpPr/>
      </dsp:nvSpPr>
      <dsp:spPr>
        <a:xfrm>
          <a:off x="2993528" y="885769"/>
          <a:ext cx="2623542" cy="3094987"/>
        </a:xfrm>
        <a:prstGeom prst="rect">
          <a:avLst/>
        </a:prstGeom>
        <a:solidFill>
          <a:srgbClr val="FED1CE">
            <a:alpha val="89804"/>
          </a:srgb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group's permissions determine what actions a user, who is a member of the group that a file belongs to, can perform on the file.</a:t>
          </a:r>
          <a:endParaRPr lang="en-US" sz="2200" kern="1200" dirty="0"/>
        </a:p>
      </dsp:txBody>
      <dsp:txXfrm>
        <a:off x="2993528" y="885769"/>
        <a:ext cx="2623542" cy="3094987"/>
      </dsp:txXfrm>
    </dsp:sp>
    <dsp:sp modelId="{C23864D9-F590-4888-A798-7276A768870F}">
      <dsp:nvSpPr>
        <dsp:cNvPr id="0" name=""/>
        <dsp:cNvSpPr/>
      </dsp:nvSpPr>
      <dsp:spPr>
        <a:xfrm>
          <a:off x="5984367" y="83243"/>
          <a:ext cx="2623542" cy="802525"/>
        </a:xfrm>
        <a:prstGeom prst="rect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Other (world) permissions </a:t>
          </a:r>
          <a:endParaRPr lang="en-US" sz="2200" kern="1200" dirty="0"/>
        </a:p>
      </dsp:txBody>
      <dsp:txXfrm>
        <a:off x="5984367" y="83243"/>
        <a:ext cx="2623542" cy="802525"/>
      </dsp:txXfrm>
    </dsp:sp>
    <dsp:sp modelId="{4F4C1D20-4952-4377-AB2E-B2101A50C42A}">
      <dsp:nvSpPr>
        <dsp:cNvPr id="0" name=""/>
        <dsp:cNvSpPr/>
      </dsp:nvSpPr>
      <dsp:spPr>
        <a:xfrm>
          <a:off x="5984367" y="885769"/>
          <a:ext cx="2623542" cy="3094987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 permissions for others indicate what action all other users can perform on the file.</a:t>
          </a:r>
          <a:endParaRPr lang="en-US" sz="2200" kern="1200" dirty="0"/>
        </a:p>
      </dsp:txBody>
      <dsp:txXfrm>
        <a:off x="5984367" y="885769"/>
        <a:ext cx="2623542" cy="3094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04F9-7A75-49F2-A3B7-7048CB19C28F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45CD-AAD3-4891-8EFF-2E11996BE283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320D7-EC81-4DDE-A243-96F5DEBD1CE5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0A9F-DDDB-4887-AC93-9381ACA003CB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B71-8650-4D29-9628-D9EBE1566587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6669-0B2F-41B7-B840-45743D9BBEC8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3946-356B-4A3F-9578-61D05D7E16DA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ADAF-46CB-44E7-83C3-F0784F9F5473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3A2-1C27-4B41-9F4F-D620189877C8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C17-7674-4AA6-836E-98EDA1DBCD39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D6E-840A-474A-859C-9B510F6203EF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25F3DB-A7BC-4125-9020-206EDDD82A99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3</a:t>
            </a:r>
            <a:br>
              <a:rPr lang="en-US" dirty="0" smtClean="0"/>
            </a:br>
            <a:r>
              <a:rPr lang="en-US" dirty="0" smtClean="0"/>
              <a:t>Maintaining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CSNB113 SYSTEM ADMINISTRATION</a:t>
            </a:r>
          </a:p>
          <a:p>
            <a:r>
              <a:rPr lang="en-US" dirty="0" smtClean="0"/>
              <a:t>College of Information Technology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(UNITEN)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799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Mode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667000"/>
            <a:ext cx="8305800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$ls -l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rwxrwxr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--  1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sn010101   student 1024 Nov 7 11:25   </a:t>
            </a:r>
            <a:r>
              <a:rPr lang="en-US" sz="1600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 smtClean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chmod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o+wx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$ls -l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rwxrwxrwx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 1 sn010101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  student 1024  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Nov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7 11:25 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chmod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u-x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$ls -l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rw-rwxrwx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 1 sn010101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  student 1024  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Nov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7 11:25 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chmod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g =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$ls -l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rw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-r-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xrwx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 1 sn010101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  student 1024  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Nov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7 11:25  </a:t>
            </a:r>
            <a:r>
              <a:rPr lang="en-US" sz="1600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 smtClean="0">
              <a:solidFill>
                <a:schemeClr val="bg1"/>
              </a:solidFill>
              <a:latin typeface="Courier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chmod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o+wx,u-x,g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=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$ls -l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rw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-r-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xrwx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 1 sn010101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  student 1024  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Nov 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7 11:25 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07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a number to specify each set of permissions for the file. </a:t>
            </a:r>
            <a:endParaRPr lang="en-US" dirty="0" smtClean="0"/>
          </a:p>
          <a:p>
            <a:r>
              <a:rPr lang="en-US" dirty="0"/>
              <a:t>Each permission is assigned a </a:t>
            </a:r>
            <a:r>
              <a:rPr lang="en-US" dirty="0" smtClean="0"/>
              <a:t>value </a:t>
            </a:r>
            <a:r>
              <a:rPr lang="en-US" dirty="0"/>
              <a:t>and the total of each set of permissions provides a number for that set.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Mode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4800600"/>
            <a:ext cx="3416320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chmod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700 file1.txt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06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90601" y="2119313"/>
          <a:ext cx="72389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396"/>
                <a:gridCol w="1290053"/>
                <a:gridCol w="1545404"/>
                <a:gridCol w="31721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Permissions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permission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Executable</a:t>
                      </a:r>
                      <a:r>
                        <a:rPr lang="en-US" baseline="0" dirty="0" smtClean="0"/>
                        <a:t> only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-w-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Writable only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wx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Writable and executable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Readable only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r-x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Readable and </a:t>
                      </a:r>
                      <a:r>
                        <a:rPr lang="en-US" baseline="0" dirty="0" smtClean="0"/>
                        <a:t>executable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rw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Readable,</a:t>
                      </a:r>
                      <a:r>
                        <a:rPr lang="en-US" baseline="0" dirty="0" smtClean="0"/>
                        <a:t> writable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rwx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Readable, </a:t>
                      </a:r>
                      <a:r>
                        <a:rPr lang="en-US" baseline="0" dirty="0" smtClean="0"/>
                        <a:t>writable,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executable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File Permission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b="1" dirty="0" err="1" smtClean="0">
                <a:latin typeface="Courier" pitchFamily="49" charset="0"/>
              </a:rPr>
              <a:t>chown</a:t>
            </a:r>
            <a:r>
              <a:rPr lang="en-US" dirty="0" smtClean="0"/>
              <a:t> command: transfer ownership of a file to a user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new owner of this file is sn020202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File Ownership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182587"/>
            <a:ext cx="8318303" cy="175432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" pitchFamily="49" charset="0"/>
              </a:rPr>
              <a:t>$ ls 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-l </a:t>
            </a:r>
            <a:r>
              <a:rPr lang="en-US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b="1" dirty="0" err="1">
                <a:solidFill>
                  <a:schemeClr val="bg1"/>
                </a:solidFill>
                <a:latin typeface="Courier" pitchFamily="49" charset="0"/>
              </a:rPr>
              <a:t>rwxrwxr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--  1 sn010101  </a:t>
            </a:r>
            <a:r>
              <a:rPr lang="en-US" b="1" dirty="0" smtClean="0">
                <a:solidFill>
                  <a:schemeClr val="bg1"/>
                </a:solidFill>
                <a:latin typeface="Courier" pitchFamily="49" charset="0"/>
              </a:rPr>
              <a:t>student  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1024 Nov 7 11:25  </a:t>
            </a:r>
            <a:r>
              <a:rPr lang="en-US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b="1" dirty="0">
              <a:solidFill>
                <a:schemeClr val="bg1"/>
              </a:solidFill>
              <a:latin typeface="Courier" pitchFamily="49" charset="0"/>
            </a:endParaRPr>
          </a:p>
          <a:p>
            <a:endParaRPr lang="en-US" b="1" dirty="0" smtClean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b="1" dirty="0" err="1" smtClean="0">
                <a:solidFill>
                  <a:schemeClr val="bg1"/>
                </a:solidFill>
                <a:latin typeface="Courier" pitchFamily="49" charset="0"/>
              </a:rPr>
              <a:t>chown</a:t>
            </a:r>
            <a:r>
              <a:rPr lang="en-US" b="1" dirty="0" smtClean="0">
                <a:solidFill>
                  <a:schemeClr val="bg1"/>
                </a:solidFill>
                <a:latin typeface="Courier" pitchFamily="49" charset="0"/>
              </a:rPr>
              <a:t> sn020202 </a:t>
            </a:r>
            <a:r>
              <a:rPr lang="en-US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b="1" dirty="0" smtClean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" pitchFamily="49" charset="0"/>
              </a:rPr>
              <a:t>$ ls 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-l </a:t>
            </a:r>
            <a:r>
              <a:rPr lang="en-US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b="1" dirty="0" err="1">
                <a:solidFill>
                  <a:schemeClr val="bg1"/>
                </a:solidFill>
                <a:latin typeface="Courier" pitchFamily="49" charset="0"/>
              </a:rPr>
              <a:t>rwxrwxr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--  1 </a:t>
            </a:r>
            <a:r>
              <a:rPr lang="en-US" b="1" dirty="0" smtClean="0">
                <a:solidFill>
                  <a:schemeClr val="bg1"/>
                </a:solidFill>
                <a:latin typeface="Courier" pitchFamily="49" charset="0"/>
              </a:rPr>
              <a:t>sn020202  </a:t>
            </a:r>
            <a:r>
              <a:rPr lang="en-US" b="1" dirty="0">
                <a:solidFill>
                  <a:schemeClr val="bg1"/>
                </a:solidFill>
                <a:latin typeface="Courier" pitchFamily="49" charset="0"/>
              </a:rPr>
              <a:t>student  1024 Nov 7 11:25  </a:t>
            </a:r>
            <a:r>
              <a:rPr lang="en-US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325406"/>
            <a:ext cx="8546900" cy="4075393"/>
          </a:xfrm>
        </p:spPr>
        <p:txBody>
          <a:bodyPr/>
          <a:lstStyle/>
          <a:p>
            <a:r>
              <a:rPr lang="en-US" b="1" dirty="0" err="1" smtClean="0">
                <a:latin typeface="Courier" pitchFamily="49" charset="0"/>
              </a:rPr>
              <a:t>chgrp</a:t>
            </a:r>
            <a:r>
              <a:rPr lang="en-US" dirty="0" smtClean="0"/>
              <a:t> command: change a file’s group owner</a:t>
            </a:r>
          </a:p>
          <a:p>
            <a:r>
              <a:rPr lang="en-US" dirty="0" smtClean="0"/>
              <a:t>A user can change the group owner of a file, but only to a group to which he/she belongs to.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new group owner of this file is alumni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File Group Owner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810000"/>
            <a:ext cx="8229600" cy="166199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chemeClr val="bg1"/>
                </a:solidFill>
                <a:latin typeface="Courier" pitchFamily="49" charset="0"/>
              </a:rPr>
              <a:t>$ ls </a:t>
            </a:r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-l </a:t>
            </a:r>
            <a:r>
              <a:rPr lang="en-US" sz="17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7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700" b="1" dirty="0" err="1">
                <a:solidFill>
                  <a:schemeClr val="bg1"/>
                </a:solidFill>
                <a:latin typeface="Courier" pitchFamily="49" charset="0"/>
              </a:rPr>
              <a:t>rwxrwxr</a:t>
            </a:r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--  1 sn010101  </a:t>
            </a:r>
            <a:r>
              <a:rPr lang="en-US" sz="1700" b="1" dirty="0" smtClean="0">
                <a:solidFill>
                  <a:schemeClr val="bg1"/>
                </a:solidFill>
                <a:latin typeface="Courier" pitchFamily="49" charset="0"/>
              </a:rPr>
              <a:t>student  </a:t>
            </a:r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1024 Nov 7 11:25  </a:t>
            </a:r>
            <a:r>
              <a:rPr lang="en-US" sz="1700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700" b="1" dirty="0">
              <a:solidFill>
                <a:schemeClr val="bg1"/>
              </a:solidFill>
              <a:latin typeface="Courier" pitchFamily="49" charset="0"/>
            </a:endParaRPr>
          </a:p>
          <a:p>
            <a:endParaRPr lang="en-US" sz="1700" b="1" dirty="0" smtClean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7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1700" b="1" dirty="0" err="1" smtClean="0">
                <a:solidFill>
                  <a:schemeClr val="bg1"/>
                </a:solidFill>
                <a:latin typeface="Courier" pitchFamily="49" charset="0"/>
              </a:rPr>
              <a:t>chgrp</a:t>
            </a:r>
            <a:r>
              <a:rPr lang="en-US" sz="1700" b="1" dirty="0" smtClean="0">
                <a:solidFill>
                  <a:schemeClr val="bg1"/>
                </a:solidFill>
                <a:latin typeface="Courier" pitchFamily="49" charset="0"/>
              </a:rPr>
              <a:t> alumni </a:t>
            </a:r>
            <a:r>
              <a:rPr lang="en-US" sz="1700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700" b="1" dirty="0" smtClean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700" b="1" dirty="0" smtClean="0">
                <a:solidFill>
                  <a:schemeClr val="bg1"/>
                </a:solidFill>
                <a:latin typeface="Courier" pitchFamily="49" charset="0"/>
              </a:rPr>
              <a:t>$ ls </a:t>
            </a:r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-l </a:t>
            </a:r>
            <a:r>
              <a:rPr lang="en-US" sz="1700" b="1" dirty="0" err="1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700" b="1" dirty="0">
              <a:solidFill>
                <a:schemeClr val="bg1"/>
              </a:solidFill>
              <a:latin typeface="Courier" pitchFamily="49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700" b="1" dirty="0" err="1">
                <a:solidFill>
                  <a:schemeClr val="bg1"/>
                </a:solidFill>
                <a:latin typeface="Courier" pitchFamily="49" charset="0"/>
              </a:rPr>
              <a:t>rwxrwxr</a:t>
            </a:r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--  1 </a:t>
            </a:r>
            <a:r>
              <a:rPr lang="en-US" sz="1700" b="1" dirty="0" smtClean="0">
                <a:solidFill>
                  <a:schemeClr val="bg1"/>
                </a:solidFill>
                <a:latin typeface="Courier" pitchFamily="49" charset="0"/>
              </a:rPr>
              <a:t>sn020202  alumni   1024 </a:t>
            </a:r>
            <a:r>
              <a:rPr lang="en-US" sz="1700" b="1" dirty="0">
                <a:solidFill>
                  <a:schemeClr val="bg1"/>
                </a:solidFill>
                <a:latin typeface="Courier" pitchFamily="49" charset="0"/>
              </a:rPr>
              <a:t>Nov 7 11:25  </a:t>
            </a:r>
            <a:r>
              <a:rPr lang="en-US" sz="1700" b="1" dirty="0" err="1" smtClean="0">
                <a:solidFill>
                  <a:schemeClr val="bg1"/>
                </a:solidFill>
                <a:latin typeface="Courier" pitchFamily="49" charset="0"/>
              </a:rPr>
              <a:t>testfile</a:t>
            </a:r>
            <a:endParaRPr lang="en-US" sz="1700" b="1" dirty="0">
              <a:solidFill>
                <a:schemeClr val="bg1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799" cy="4267200"/>
          </a:xfrm>
        </p:spPr>
        <p:txBody>
          <a:bodyPr>
            <a:normAutofit/>
          </a:bodyPr>
          <a:lstStyle/>
          <a:p>
            <a:r>
              <a:rPr lang="en-US" dirty="0"/>
              <a:t>A restricted shell is used to set up an environment more controlled than the standard </a:t>
            </a:r>
            <a:r>
              <a:rPr lang="en-US" dirty="0" smtClean="0"/>
              <a:t>shell.</a:t>
            </a:r>
          </a:p>
          <a:p>
            <a:r>
              <a:rPr lang="en-US" b="1" dirty="0" err="1"/>
              <a:t>rbash</a:t>
            </a:r>
            <a:r>
              <a:rPr lang="en-US" dirty="0"/>
              <a:t> and </a:t>
            </a:r>
            <a:r>
              <a:rPr lang="en-US" b="1" dirty="0" err="1"/>
              <a:t>rksh</a:t>
            </a:r>
            <a:r>
              <a:rPr lang="en-US" dirty="0"/>
              <a:t> shell versions: Restrict the activities of a user</a:t>
            </a:r>
          </a:p>
          <a:p>
            <a:r>
              <a:rPr lang="en-US" dirty="0"/>
              <a:t>Place either one into the last field of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en-US" dirty="0"/>
              <a:t>Restrict the following user’s actions:</a:t>
            </a:r>
          </a:p>
          <a:p>
            <a:pPr lvl="1"/>
            <a:r>
              <a:rPr lang="en-US" dirty="0"/>
              <a:t>Use cd command</a:t>
            </a:r>
          </a:p>
          <a:p>
            <a:pPr lvl="1"/>
            <a:r>
              <a:rPr lang="en-US" dirty="0"/>
              <a:t>Redefine PATH</a:t>
            </a:r>
          </a:p>
          <a:p>
            <a:pPr lvl="1"/>
            <a:r>
              <a:rPr lang="en-US" dirty="0"/>
              <a:t>Redefine SHELL</a:t>
            </a:r>
          </a:p>
          <a:p>
            <a:pPr lvl="1"/>
            <a:r>
              <a:rPr lang="en-US" dirty="0"/>
              <a:t>Use pathname containing a /</a:t>
            </a:r>
          </a:p>
          <a:p>
            <a:pPr lvl="1"/>
            <a:r>
              <a:rPr lang="en-US" dirty="0"/>
              <a:t>Use &gt; and &gt;&gt; operators (create or append to files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Shell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981200"/>
            <a:ext cx="86868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Pros </a:t>
            </a:r>
            <a:r>
              <a:rPr lang="en-US" sz="2600" dirty="0"/>
              <a:t>of Restricted </a:t>
            </a:r>
            <a:r>
              <a:rPr lang="en-US" sz="2600" dirty="0" smtClean="0"/>
              <a:t>Shell</a:t>
            </a:r>
            <a:endParaRPr lang="en-US" sz="2600" dirty="0"/>
          </a:p>
          <a:p>
            <a:pPr lvl="1"/>
            <a:r>
              <a:rPr lang="en-US" dirty="0" smtClean="0"/>
              <a:t>Used </a:t>
            </a:r>
            <a:r>
              <a:rPr lang="en-US" dirty="0"/>
              <a:t>in conjunction with a </a:t>
            </a:r>
            <a:r>
              <a:rPr lang="en-US" dirty="0" err="1"/>
              <a:t>chroot</a:t>
            </a:r>
            <a:r>
              <a:rPr lang="en-US" dirty="0"/>
              <a:t> jail, in a further attempt to limit access to the system as a whole.</a:t>
            </a:r>
          </a:p>
          <a:p>
            <a:endParaRPr lang="en-US" dirty="0"/>
          </a:p>
          <a:p>
            <a:r>
              <a:rPr lang="en-US" sz="2600" dirty="0"/>
              <a:t>Cons of Restricted </a:t>
            </a:r>
            <a:r>
              <a:rPr lang="en-US" sz="2600" dirty="0" smtClean="0"/>
              <a:t>Shell</a:t>
            </a:r>
            <a:endParaRPr lang="en-US" sz="2600" dirty="0"/>
          </a:p>
          <a:p>
            <a:pPr lvl="1"/>
            <a:r>
              <a:rPr lang="en-US" dirty="0" smtClean="0"/>
              <a:t>Insufficient </a:t>
            </a:r>
            <a:r>
              <a:rPr lang="en-US" dirty="0"/>
              <a:t>to allow execution of entirely untrusted software.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a command that is found to be a shell script is executed, </a:t>
            </a:r>
            <a:r>
              <a:rPr lang="en-US" dirty="0" err="1"/>
              <a:t>rbash</a:t>
            </a:r>
            <a:r>
              <a:rPr lang="en-US" dirty="0"/>
              <a:t> turns off any restrictions in the shell spawned to execute the script.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users run bash or dash from </a:t>
            </a:r>
            <a:r>
              <a:rPr lang="en-US" dirty="0" err="1"/>
              <a:t>rbash</a:t>
            </a:r>
            <a:r>
              <a:rPr lang="en-US" dirty="0"/>
              <a:t> then they got unrestricted shells.</a:t>
            </a:r>
          </a:p>
          <a:p>
            <a:pPr lvl="1"/>
            <a:r>
              <a:rPr lang="en-US" dirty="0" err="1" smtClean="0"/>
              <a:t>rbash</a:t>
            </a:r>
            <a:r>
              <a:rPr lang="en-US" dirty="0" smtClean="0"/>
              <a:t> </a:t>
            </a:r>
            <a:r>
              <a:rPr lang="en-US" dirty="0"/>
              <a:t>should only be used within a </a:t>
            </a:r>
            <a:r>
              <a:rPr lang="en-US" dirty="0" err="1"/>
              <a:t>chroot</a:t>
            </a:r>
            <a:r>
              <a:rPr lang="en-US" dirty="0"/>
              <a:t> unless you know what you are doing.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are many ways to break out a restricted bash shell that are not easy to predict in advance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Shell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 smtClean="0">
                <a:latin typeface="Courier" pitchFamily="49" charset="0"/>
              </a:rPr>
              <a:t>chmod</a:t>
            </a:r>
            <a:r>
              <a:rPr lang="en-US" dirty="0" smtClean="0"/>
              <a:t> to change file permissions in an absolute manner</a:t>
            </a:r>
          </a:p>
          <a:p>
            <a:r>
              <a:rPr lang="en-US" dirty="0" smtClean="0"/>
              <a:t>Learn how the administrator uses three basic file permissions bits</a:t>
            </a:r>
          </a:p>
          <a:p>
            <a:r>
              <a:rPr lang="en-US" dirty="0" smtClean="0"/>
              <a:t>Use </a:t>
            </a:r>
            <a:r>
              <a:rPr lang="en-US" b="1" dirty="0" err="1" smtClean="0">
                <a:latin typeface="Courier" pitchFamily="49" charset="0"/>
              </a:rPr>
              <a:t>chown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" pitchFamily="49" charset="0"/>
              </a:rPr>
              <a:t>chgrp</a:t>
            </a:r>
            <a:r>
              <a:rPr lang="en-US" dirty="0" smtClean="0"/>
              <a:t> to change the owner and group owner of files</a:t>
            </a:r>
          </a:p>
          <a:p>
            <a:r>
              <a:rPr lang="en-US" dirty="0" smtClean="0"/>
              <a:t>Restrict a user’s activities with the restricted shell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dirty="0" smtClean="0"/>
              <a:t>Security in a computer system eventually involves files</a:t>
            </a:r>
          </a:p>
          <a:p>
            <a:r>
              <a:rPr lang="en-US" dirty="0" smtClean="0"/>
              <a:t>Faulty file permission – exploit by malicious user</a:t>
            </a:r>
          </a:p>
          <a:p>
            <a:r>
              <a:rPr lang="en-US" dirty="0" smtClean="0"/>
              <a:t>System Administrator’s responsibility  - ensure that system directories (/bin, /</a:t>
            </a:r>
            <a:r>
              <a:rPr lang="en-US" dirty="0" err="1" smtClean="0"/>
              <a:t>usr</a:t>
            </a:r>
            <a:r>
              <a:rPr lang="en-US" dirty="0" smtClean="0"/>
              <a:t>/bin, /etc, /</a:t>
            </a:r>
            <a:r>
              <a:rPr lang="en-US" dirty="0" err="1" smtClean="0"/>
              <a:t>sbin</a:t>
            </a:r>
            <a:r>
              <a:rPr lang="en-US" dirty="0" smtClean="0"/>
              <a:t>) and files in them are not writable by others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Listing File Attributes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3048000"/>
            <a:ext cx="7467600" cy="10772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1600" b="1" dirty="0" err="1" smtClean="0">
                <a:solidFill>
                  <a:schemeClr val="bg1"/>
                </a:solidFill>
                <a:latin typeface="Courier" pitchFamily="49" charset="0"/>
              </a:rPr>
              <a:t>ls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 –l 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total 2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" pitchFamily="49" charset="0"/>
              </a:rPr>
              <a:t>drwxrw-r-- 1 ixo 	team 0    2012-08-30 18:42 Material 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 smtClean="0">
                <a:solidFill>
                  <a:schemeClr val="bg1"/>
                </a:solidFill>
                <a:latin typeface="Courier" pitchFamily="49" charset="0"/>
              </a:rPr>
              <a:t>rwxr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-</a:t>
            </a:r>
            <a:r>
              <a:rPr lang="en-US" sz="1600" b="1" dirty="0" err="1" smtClean="0">
                <a:solidFill>
                  <a:schemeClr val="bg1"/>
                </a:solidFill>
                <a:latin typeface="Courier" pitchFamily="49" charset="0"/>
              </a:rPr>
              <a:t>xr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-x 1 sn010101 	</a:t>
            </a:r>
            <a:r>
              <a:rPr lang="en-US" sz="1600" b="1" dirty="0" err="1" smtClean="0">
                <a:solidFill>
                  <a:schemeClr val="bg1"/>
                </a:solidFill>
                <a:latin typeface="Courier" pitchFamily="49" charset="0"/>
              </a:rPr>
              <a:t>dba</a:t>
            </a:r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  5234 2012-12-20 22:22 file1.txt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131125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rot="10800000" flipV="1">
            <a:off x="875619" y="41148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1433" y="4507468"/>
            <a:ext cx="77636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File type</a:t>
            </a:r>
            <a:endParaRPr lang="en-US" dirty="0"/>
          </a:p>
        </p:txBody>
      </p:sp>
      <p:sp>
        <p:nvSpPr>
          <p:cNvPr id="10" name="Isosceles Triangle 9"/>
          <p:cNvSpPr/>
          <p:nvPr/>
        </p:nvSpPr>
        <p:spPr>
          <a:xfrm rot="10800000" flipV="1">
            <a:off x="1752600" y="41148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0" y="4507468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Permission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209800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4600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0200" y="2340114"/>
            <a:ext cx="1219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Number of links</a:t>
            </a:r>
            <a:endParaRPr lang="en-US" sz="2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2209800" y="30480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43200" y="2590800"/>
            <a:ext cx="1219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owner</a:t>
            </a:r>
            <a:endParaRPr lang="en-US" sz="2000" dirty="0"/>
          </a:p>
        </p:txBody>
      </p:sp>
      <p:sp>
        <p:nvSpPr>
          <p:cNvPr id="17" name="Isosceles Triangle 16"/>
          <p:cNvSpPr/>
          <p:nvPr/>
        </p:nvSpPr>
        <p:spPr>
          <a:xfrm rot="10800000">
            <a:off x="3200400" y="30480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0800000" flipV="1">
            <a:off x="3733800" y="41148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276600" y="4495800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>
          <a:xfrm rot="10800000" flipV="1">
            <a:off x="7162800" y="41148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05600" y="4495800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29200" y="2340114"/>
            <a:ext cx="2057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Last modification time</a:t>
            </a:r>
            <a:endParaRPr lang="en-US" sz="2000" dirty="0"/>
          </a:p>
        </p:txBody>
      </p:sp>
      <p:sp>
        <p:nvSpPr>
          <p:cNvPr id="23" name="Isosceles Triangle 22"/>
          <p:cNvSpPr/>
          <p:nvPr/>
        </p:nvSpPr>
        <p:spPr>
          <a:xfrm rot="10800000">
            <a:off x="5867400" y="3048000"/>
            <a:ext cx="304800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3657600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267200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76800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10400" y="3505200"/>
            <a:ext cx="0" cy="6858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smtClean="0"/>
              <a:t>SN 2017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5417403"/>
            <a:ext cx="8610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2"/>
                </a:solidFill>
              </a:rPr>
              <a:t>Here, the first column represents different access modes, i.e., the permission associated with a file or a director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Permission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95798018"/>
              </p:ext>
            </p:extLst>
          </p:nvPr>
        </p:nvGraphicFramePr>
        <p:xfrm>
          <a:off x="304800" y="22098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87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/>
          </a:bodyPr>
          <a:lstStyle/>
          <a:p>
            <a:r>
              <a:rPr lang="en-US" dirty="0"/>
              <a:t>The permissions are broken into groups of threes, and each position in the group denotes a specific permission, in this order: read (r), write (w), execute (x</a:t>
            </a:r>
            <a:r>
              <a:rPr lang="en-US" dirty="0" smtClean="0"/>
              <a:t>).</a:t>
            </a:r>
          </a:p>
          <a:p>
            <a:r>
              <a:rPr lang="en-US" dirty="0" smtClean="0"/>
              <a:t>Basic permission</a:t>
            </a:r>
          </a:p>
          <a:p>
            <a:pPr lvl="1"/>
            <a:r>
              <a:rPr lang="en-US" dirty="0" smtClean="0"/>
              <a:t>Read, r : content of the file is accessible</a:t>
            </a:r>
          </a:p>
          <a:p>
            <a:pPr lvl="1"/>
            <a:r>
              <a:rPr lang="en-US" dirty="0" smtClean="0"/>
              <a:t>Write, w : permitted to create, modify, or remove the file</a:t>
            </a:r>
          </a:p>
          <a:p>
            <a:pPr lvl="1"/>
            <a:r>
              <a:rPr lang="en-US" dirty="0" err="1" smtClean="0"/>
              <a:t>eXecute</a:t>
            </a:r>
            <a:r>
              <a:rPr lang="en-US" dirty="0" smtClean="0"/>
              <a:t>, x : allowed to run or “pass through”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Permission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962399"/>
            <a:ext cx="7315200" cy="1760669"/>
          </a:xfrm>
        </p:spPr>
        <p:txBody>
          <a:bodyPr>
            <a:normAutofit/>
          </a:bodyPr>
          <a:lstStyle/>
          <a:p>
            <a:r>
              <a:rPr lang="en-US" dirty="0" smtClean="0"/>
              <a:t>Owner is allowed to: Read, write and execute file1.txt</a:t>
            </a:r>
          </a:p>
          <a:p>
            <a:r>
              <a:rPr lang="en-US" dirty="0" smtClean="0"/>
              <a:t>Group is allowed to: Read, and execute file1.txt</a:t>
            </a:r>
          </a:p>
          <a:p>
            <a:r>
              <a:rPr lang="en-US" dirty="0" smtClean="0"/>
              <a:t>World is allowed to: Read, and execute file1.txt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Permission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95401" y="2133600"/>
            <a:ext cx="2743200" cy="1359932"/>
            <a:chOff x="3429000" y="2133600"/>
            <a:chExt cx="2463122" cy="1359932"/>
          </a:xfrm>
        </p:grpSpPr>
        <p:sp>
          <p:nvSpPr>
            <p:cNvPr id="6" name="TextBox 5"/>
            <p:cNvSpPr txBox="1"/>
            <p:nvPr/>
          </p:nvSpPr>
          <p:spPr>
            <a:xfrm>
              <a:off x="3429000" y="2514600"/>
              <a:ext cx="2463122" cy="64633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err="1" smtClean="0">
                  <a:latin typeface="Courier" pitchFamily="49" charset="0"/>
                </a:rPr>
                <a:t>rwxr</a:t>
              </a:r>
              <a:r>
                <a:rPr lang="en-US" sz="3600" b="1" dirty="0" smtClean="0">
                  <a:latin typeface="Courier" pitchFamily="49" charset="0"/>
                </a:rPr>
                <a:t>-</a:t>
              </a:r>
              <a:r>
                <a:rPr lang="en-US" sz="3600" b="1" dirty="0" err="1" smtClean="0">
                  <a:latin typeface="Courier" pitchFamily="49" charset="0"/>
                </a:rPr>
                <a:t>xr</a:t>
              </a:r>
              <a:r>
                <a:rPr lang="en-US" sz="3600" b="1" dirty="0" smtClean="0">
                  <a:latin typeface="Courier" pitchFamily="49" charset="0"/>
                </a:rPr>
                <a:t>-x</a:t>
              </a:r>
              <a:endParaRPr lang="en-US" sz="3600" b="1" dirty="0">
                <a:latin typeface="Courier" pitchFamily="49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002662" y="2209800"/>
              <a:ext cx="0" cy="1219200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250041" y="2209800"/>
              <a:ext cx="0" cy="1200090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29000" y="3124200"/>
              <a:ext cx="7763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owner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81621" y="2133600"/>
              <a:ext cx="914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group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02662" y="3048000"/>
              <a:ext cx="7763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world</a:t>
              </a:r>
              <a:endParaRPr lang="en-US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181600" y="2667000"/>
            <a:ext cx="3106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Example:</a:t>
            </a:r>
          </a:p>
          <a:p>
            <a:r>
              <a:rPr lang="en-US" i="1" dirty="0" smtClean="0"/>
              <a:t>Access permission for file1.txt</a:t>
            </a:r>
            <a:endParaRPr lang="en-US" i="1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change the file or the directory </a:t>
            </a:r>
            <a:r>
              <a:rPr lang="en-US" dirty="0" smtClean="0"/>
              <a:t>permissions - </a:t>
            </a:r>
            <a:r>
              <a:rPr lang="en-US" dirty="0"/>
              <a:t>use the </a:t>
            </a:r>
            <a:r>
              <a:rPr lang="en-US" b="1" dirty="0" err="1"/>
              <a:t>chmod</a:t>
            </a:r>
            <a:r>
              <a:rPr lang="en-US" dirty="0"/>
              <a:t> (change mode) command.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two ways to use </a:t>
            </a:r>
            <a:r>
              <a:rPr lang="en-US" dirty="0" err="1"/>
              <a:t>chmod</a:t>
            </a:r>
            <a:r>
              <a:rPr lang="en-US" dirty="0"/>
              <a:t> </a:t>
            </a:r>
            <a:r>
              <a:rPr lang="en-US" dirty="0" smtClean="0"/>
              <a:t>:-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symbolic </a:t>
            </a:r>
            <a:r>
              <a:rPr lang="en-US" dirty="0" smtClean="0"/>
              <a:t>mode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absolute mode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File Permission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Can </a:t>
            </a:r>
            <a:r>
              <a:rPr lang="en-US" dirty="0"/>
              <a:t>add, delete, or specify the permission set you want by using the operators in the following </a:t>
            </a:r>
            <a:r>
              <a:rPr lang="en-US" dirty="0" smtClean="0"/>
              <a:t>table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Mode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9896" y="6492875"/>
            <a:ext cx="5034845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764828"/>
              </p:ext>
            </p:extLst>
          </p:nvPr>
        </p:nvGraphicFramePr>
        <p:xfrm>
          <a:off x="1241961" y="3581400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39"/>
                <a:gridCol w="50519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Adds the designated permission(s) to a file or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Removes the designated permission(s) from a file or directory.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Sets the designated permission(s).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206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2285</TotalTime>
  <Words>1043</Words>
  <Application>Microsoft Office PowerPoint</Application>
  <PresentationFormat>On-screen Show (4:3)</PresentationFormat>
  <Paragraphs>208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Chapter 3 Maintaining Security</vt:lpstr>
      <vt:lpstr>Objectives</vt:lpstr>
      <vt:lpstr>Introduction</vt:lpstr>
      <vt:lpstr>Listing File Attributes</vt:lpstr>
      <vt:lpstr>File Permission</vt:lpstr>
      <vt:lpstr>File Permission</vt:lpstr>
      <vt:lpstr>File Permission</vt:lpstr>
      <vt:lpstr>Change File Permission</vt:lpstr>
      <vt:lpstr>Symbolic Mode </vt:lpstr>
      <vt:lpstr>Symbolic Mode </vt:lpstr>
      <vt:lpstr>Absolute Mode.</vt:lpstr>
      <vt:lpstr>Change File Permission</vt:lpstr>
      <vt:lpstr>Change File Ownership</vt:lpstr>
      <vt:lpstr>Change File Group Owner</vt:lpstr>
      <vt:lpstr>Restricted Shell</vt:lpstr>
      <vt:lpstr>Restricted Shell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244</cp:revision>
  <dcterms:created xsi:type="dcterms:W3CDTF">2012-09-25T13:47:47Z</dcterms:created>
  <dcterms:modified xsi:type="dcterms:W3CDTF">2017-06-08T02:30:16Z</dcterms:modified>
</cp:coreProperties>
</file>