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5"/>
  </p:notesMasterIdLst>
  <p:sldIdLst>
    <p:sldId id="256" r:id="rId2"/>
    <p:sldId id="257" r:id="rId3"/>
    <p:sldId id="276" r:id="rId4"/>
    <p:sldId id="284" r:id="rId5"/>
    <p:sldId id="277" r:id="rId6"/>
    <p:sldId id="296" r:id="rId7"/>
    <p:sldId id="297" r:id="rId8"/>
    <p:sldId id="279" r:id="rId9"/>
    <p:sldId id="286" r:id="rId10"/>
    <p:sldId id="288" r:id="rId11"/>
    <p:sldId id="298" r:id="rId12"/>
    <p:sldId id="280" r:id="rId13"/>
    <p:sldId id="289" r:id="rId14"/>
    <p:sldId id="278" r:id="rId15"/>
    <p:sldId id="299" r:id="rId16"/>
    <p:sldId id="281" r:id="rId17"/>
    <p:sldId id="290" r:id="rId18"/>
    <p:sldId id="291" r:id="rId19"/>
    <p:sldId id="292" r:id="rId20"/>
    <p:sldId id="293" r:id="rId21"/>
    <p:sldId id="294" r:id="rId22"/>
    <p:sldId id="295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0941B-A333-474D-9259-574D2654469A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B794C-F642-4674-93F4-38C6D3C30F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8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04F9-7A75-49F2-A3B7-7048CB19C28F}" type="datetime1">
              <a:rPr lang="en-US" smtClean="0"/>
              <a:pPr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NSMS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45CD-AAD3-4891-8EFF-2E11996BE283}" type="datetime1">
              <a:rPr lang="en-US" smtClean="0"/>
              <a:pPr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NSMS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0D7-EC81-4DDE-A243-96F5DEBD1CE5}" type="datetime1">
              <a:rPr lang="en-US" smtClean="0"/>
              <a:pPr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NSMS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0A9F-DDDB-4887-AC93-9381ACA003CB}" type="datetime1">
              <a:rPr lang="en-US" smtClean="0"/>
              <a:pPr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NSMS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1B71-8650-4D29-9628-D9EBE1566587}" type="datetime1">
              <a:rPr lang="en-US" smtClean="0"/>
              <a:pPr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NSMS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6669-0B2F-41B7-B840-45743D9BBEC8}" type="datetime1">
              <a:rPr lang="en-US" smtClean="0"/>
              <a:pPr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NSMS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3946-356B-4A3F-9578-61D05D7E16DA}" type="datetime1">
              <a:rPr lang="en-US" smtClean="0"/>
              <a:pPr/>
              <a:t>7/12/2017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NSMS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ADAF-46CB-44E7-83C3-F0784F9F5473}" type="datetime1">
              <a:rPr lang="en-US" smtClean="0"/>
              <a:pPr/>
              <a:t>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NSMS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33A2-1C27-4B41-9F4F-D620189877C8}" type="datetime1">
              <a:rPr lang="en-US" smtClean="0"/>
              <a:pPr/>
              <a:t>7/12/2017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NSMS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7C17-7674-4AA6-836E-98EDA1DBCD39}" type="datetime1">
              <a:rPr lang="en-US" smtClean="0"/>
              <a:pPr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NSMS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D6E-840A-474A-859C-9B510F6203EF}" type="datetime1">
              <a:rPr lang="en-US" smtClean="0"/>
              <a:pPr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NSMS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025F3DB-A7BC-4125-9020-206EDDD82A99}" type="datetime1">
              <a:rPr lang="en-US" smtClean="0"/>
              <a:pPr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NSMS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6583591-563E-4256-8847-0311E5FA0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7</a:t>
            </a:r>
            <a:br>
              <a:rPr lang="en-US" dirty="0" smtClean="0"/>
            </a:br>
            <a:r>
              <a:rPr lang="en-US" dirty="0" smtClean="0"/>
              <a:t>Installing </a:t>
            </a:r>
            <a:r>
              <a:rPr lang="en-US" dirty="0"/>
              <a:t>Program &amp;Backup Tool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CSNB113 SYSTEM ADMINISTRATION</a:t>
            </a:r>
          </a:p>
          <a:p>
            <a:r>
              <a:rPr lang="en-US" dirty="0" smtClean="0"/>
              <a:t>College of Information Technology</a:t>
            </a:r>
          </a:p>
          <a:p>
            <a:r>
              <a:rPr lang="en-US" dirty="0" err="1" smtClean="0"/>
              <a:t>Universiti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(UNITEN)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86691" cy="365125"/>
          </a:xfrm>
        </p:spPr>
        <p:txBody>
          <a:bodyPr/>
          <a:lstStyle/>
          <a:p>
            <a:r>
              <a:rPr lang="en-US" dirty="0" smtClean="0"/>
              <a:t>SN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686800" cy="3894269"/>
          </a:xfrm>
        </p:spPr>
        <p:txBody>
          <a:bodyPr/>
          <a:lstStyle/>
          <a:p>
            <a:r>
              <a:rPr lang="en-US" dirty="0"/>
              <a:t>Most distributions offer a graphical or menu-driven front end to package collections.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can be a good way to browse by category and discover new software. </a:t>
            </a:r>
            <a:endParaRPr lang="en-US" dirty="0" smtClean="0"/>
          </a:p>
          <a:p>
            <a:r>
              <a:rPr lang="en-US" dirty="0" smtClean="0"/>
              <a:t>Often</a:t>
            </a:r>
            <a:r>
              <a:rPr lang="en-US" dirty="0"/>
              <a:t>, however, the quickest and most effective way to locate a package is to search with command-line tools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</a:t>
            </a:r>
            <a:r>
              <a:rPr lang="en-US" dirty="0"/>
              <a:t>: : I want to search any package that consists game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1890"/>
            <a:ext cx="6965245" cy="1202485"/>
          </a:xfrm>
        </p:spPr>
        <p:txBody>
          <a:bodyPr/>
          <a:lstStyle/>
          <a:p>
            <a:r>
              <a:rPr lang="en-US" dirty="0" smtClean="0"/>
              <a:t>Searching Packages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257800"/>
            <a:ext cx="68580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 apt-cache search game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86691" cy="365125"/>
          </a:xfrm>
        </p:spPr>
        <p:txBody>
          <a:bodyPr/>
          <a:lstStyle/>
          <a:p>
            <a:r>
              <a:rPr lang="en-US" dirty="0" smtClean="0"/>
              <a:t>SN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86800" cy="3429000"/>
          </a:xfrm>
        </p:spPr>
        <p:txBody>
          <a:bodyPr/>
          <a:lstStyle/>
          <a:p>
            <a:r>
              <a:rPr lang="en-US" dirty="0" smtClean="0"/>
              <a:t>Output: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1890"/>
            <a:ext cx="6965245" cy="1202485"/>
          </a:xfrm>
        </p:spPr>
        <p:txBody>
          <a:bodyPr/>
          <a:lstStyle/>
          <a:p>
            <a:r>
              <a:rPr lang="en-US" dirty="0" smtClean="0"/>
              <a:t>Searching Packages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4816" t="11719" r="19301" b="67969"/>
          <a:stretch>
            <a:fillRect/>
          </a:stretch>
        </p:blipFill>
        <p:spPr bwMode="auto">
          <a:xfrm>
            <a:off x="838200" y="3048000"/>
            <a:ext cx="731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86691" cy="365125"/>
          </a:xfrm>
        </p:spPr>
        <p:txBody>
          <a:bodyPr/>
          <a:lstStyle/>
          <a:p>
            <a:r>
              <a:rPr lang="en-US" dirty="0" smtClean="0"/>
              <a:t>SN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800"/>
            <a:ext cx="8686799" cy="3450696"/>
          </a:xfrm>
        </p:spPr>
        <p:txBody>
          <a:bodyPr/>
          <a:lstStyle/>
          <a:p>
            <a:r>
              <a:rPr lang="en-US" dirty="0"/>
              <a:t>When deciding what to install, it's often helpful to read detailed descriptions of packages. </a:t>
            </a:r>
            <a:endParaRPr lang="en-US" dirty="0" smtClean="0"/>
          </a:p>
          <a:p>
            <a:r>
              <a:rPr lang="en-US" dirty="0" smtClean="0"/>
              <a:t>Along </a:t>
            </a:r>
            <a:r>
              <a:rPr lang="en-US" dirty="0"/>
              <a:t>with human-readable text, these often include metadata like version numbers and a list of the package's dependencies.</a:t>
            </a:r>
          </a:p>
          <a:p>
            <a:r>
              <a:rPr lang="en-US" dirty="0" smtClean="0"/>
              <a:t>Searches </a:t>
            </a:r>
            <a:r>
              <a:rPr lang="en-US" dirty="0" smtClean="0"/>
              <a:t>package names, short descriptions, package name on all available package list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Packages Description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029200"/>
            <a:ext cx="68580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 apt-cache 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show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gnibbles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86691" cy="365125"/>
          </a:xfrm>
        </p:spPr>
        <p:txBody>
          <a:bodyPr/>
          <a:lstStyle/>
          <a:p>
            <a:r>
              <a:rPr lang="en-US" dirty="0" smtClean="0"/>
              <a:t>SN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4375" t="6250" r="15000" b="49219"/>
          <a:stretch>
            <a:fillRect/>
          </a:stretch>
        </p:blipFill>
        <p:spPr bwMode="auto">
          <a:xfrm>
            <a:off x="1000125" y="1524000"/>
            <a:ext cx="6934200" cy="487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Packages Description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86691" cy="365125"/>
          </a:xfrm>
        </p:spPr>
        <p:txBody>
          <a:bodyPr/>
          <a:lstStyle/>
          <a:p>
            <a:r>
              <a:rPr lang="en-US" dirty="0" smtClean="0"/>
              <a:t>SN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550956"/>
              </p:ext>
            </p:extLst>
          </p:nvPr>
        </p:nvGraphicFramePr>
        <p:xfrm>
          <a:off x="381000" y="3733800"/>
          <a:ext cx="8610600" cy="186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#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apt-get install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packages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Performs installation of the packages or upgrading of the current filename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# 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apt-get install packages packages2 packages3</a:t>
                      </a:r>
                      <a:endParaRPr lang="en-US" sz="1600" b="1" kern="1200" dirty="0" smtClean="0">
                        <a:solidFill>
                          <a:schemeClr val="bg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r>
                        <a:rPr lang="en-US" dirty="0" smtClean="0"/>
                        <a:t>Get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Installs all listed packages.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Install a Package from Repositories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362200"/>
            <a:ext cx="8686800" cy="3894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Once you know the name of a package, you can usually install it and its dependencies with a single command. In general, you can supply multiple packages to install simply by listing them all.</a:t>
            </a:r>
            <a:endParaRPr lang="en-US" dirty="0" smtClean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86691" cy="365125"/>
          </a:xfrm>
        </p:spPr>
        <p:txBody>
          <a:bodyPr/>
          <a:lstStyle/>
          <a:p>
            <a:r>
              <a:rPr lang="en-US" dirty="0" smtClean="0"/>
              <a:t>SN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934758"/>
              </p:ext>
            </p:extLst>
          </p:nvPr>
        </p:nvGraphicFramePr>
        <p:xfrm>
          <a:off x="342900" y="3657600"/>
          <a:ext cx="8458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464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#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sudo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apt-get remove package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Remove the selected packages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# </a:t>
                      </a:r>
                      <a:r>
                        <a:rPr lang="en-US" sz="1600" b="1" kern="1200" dirty="0" err="1" smtClean="0">
                          <a:solidFill>
                            <a:schemeClr val="bg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sudo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apt-get </a:t>
                      </a:r>
                      <a:r>
                        <a:rPr lang="en-US" sz="1600" b="1" kern="1200" dirty="0" err="1" smtClean="0">
                          <a:solidFill>
                            <a:schemeClr val="bg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autoremove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Removes unneeded packages.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Removing </a:t>
            </a:r>
            <a:r>
              <a:rPr lang="en-US" dirty="0" smtClean="0"/>
              <a:t>Packages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362200"/>
            <a:ext cx="8686800" cy="3894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Since a package manager knows what files are provided by a given package, it can usually remove them cleanly from a system if the software is no longer needed.</a:t>
            </a:r>
            <a:endParaRPr lang="en-US" dirty="0" smtClean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86691" cy="365125"/>
          </a:xfrm>
        </p:spPr>
        <p:txBody>
          <a:bodyPr/>
          <a:lstStyle/>
          <a:p>
            <a:r>
              <a:rPr lang="en-US" dirty="0" smtClean="0"/>
              <a:t>SN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0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686799" cy="3581400"/>
          </a:xfrm>
        </p:spPr>
        <p:txBody>
          <a:bodyPr>
            <a:normAutofit fontScale="92500"/>
          </a:bodyPr>
          <a:lstStyle/>
          <a:p>
            <a:r>
              <a:rPr lang="en-US" dirty="0"/>
              <a:t>Sometimes, even though software isn't officially packaged for a given operating system, a developer or vendor will offer package files for download. </a:t>
            </a:r>
            <a:endParaRPr lang="en-US" dirty="0" smtClean="0"/>
          </a:p>
          <a:p>
            <a:r>
              <a:rPr lang="en-US" dirty="0" smtClean="0"/>
              <a:t>This packages can be usually </a:t>
            </a:r>
            <a:r>
              <a:rPr lang="en-US" dirty="0"/>
              <a:t>retrieve </a:t>
            </a:r>
            <a:r>
              <a:rPr lang="en-US" dirty="0" smtClean="0"/>
              <a:t>from the web </a:t>
            </a:r>
            <a:r>
              <a:rPr lang="en-US" dirty="0"/>
              <a:t>browser, or via curl on the command line. Once a package is on the target system, it can often be installed with a single </a:t>
            </a:r>
            <a:r>
              <a:rPr lang="en-US" dirty="0" smtClean="0"/>
              <a:t>command: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On </a:t>
            </a:r>
            <a:r>
              <a:rPr lang="en-US" dirty="0" err="1"/>
              <a:t>Debian</a:t>
            </a:r>
            <a:r>
              <a:rPr lang="en-US" dirty="0"/>
              <a:t>-derived systems, </a:t>
            </a:r>
            <a:r>
              <a:rPr lang="en-US" dirty="0" err="1"/>
              <a:t>dpkg</a:t>
            </a:r>
            <a:r>
              <a:rPr lang="en-US" dirty="0"/>
              <a:t> handles individual package files.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Install a Package from the Local Filesystem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4800600"/>
            <a:ext cx="77724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sudo</a:t>
            </a:r>
            <a:r>
              <a:rPr lang="en-US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dpkg</a:t>
            </a:r>
            <a:r>
              <a:rPr lang="en-US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-</a:t>
            </a:r>
            <a:r>
              <a:rPr lang="en-US" sz="16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package.deb</a:t>
            </a:r>
            <a:endParaRPr lang="en-US" sz="16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86691" cy="365125"/>
          </a:xfrm>
        </p:spPr>
        <p:txBody>
          <a:bodyPr/>
          <a:lstStyle/>
          <a:p>
            <a:r>
              <a:rPr lang="en-US" dirty="0" smtClean="0"/>
              <a:t>SN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686799" cy="3733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Backup </a:t>
            </a:r>
            <a:r>
              <a:rPr lang="en-US" dirty="0"/>
              <a:t>and recovery is essential. Failure to have verified backup and recovery procedures puts your data at risk of loss. </a:t>
            </a:r>
            <a:endParaRPr lang="en-US" dirty="0" smtClean="0"/>
          </a:p>
          <a:p>
            <a:r>
              <a:rPr lang="en-US" dirty="0" smtClean="0"/>
              <a:t>Users </a:t>
            </a:r>
            <a:r>
              <a:rPr lang="en-US" dirty="0"/>
              <a:t>often only learn this lesson after critical information they require is permanently lost. Attempting to recover from data loss can be both time consuming and extremely difficult. </a:t>
            </a:r>
            <a:endParaRPr lang="en-US" dirty="0" smtClean="0"/>
          </a:p>
          <a:p>
            <a:r>
              <a:rPr lang="en-US" dirty="0" smtClean="0"/>
              <a:t>So </a:t>
            </a:r>
            <a:r>
              <a:rPr lang="en-US" dirty="0"/>
              <a:t>learn from others mistakes, and ensure beforehand that you have a system in place that protects your data and suits your needs. </a:t>
            </a:r>
          </a:p>
          <a:p>
            <a:r>
              <a:rPr lang="en-US" dirty="0" smtClean="0"/>
              <a:t>System </a:t>
            </a:r>
            <a:r>
              <a:rPr lang="en-US" dirty="0" smtClean="0"/>
              <a:t>administrator is responsible for the safety of the data</a:t>
            </a:r>
          </a:p>
          <a:p>
            <a:pPr lvl="1"/>
            <a:r>
              <a:rPr lang="en-US" dirty="0" smtClean="0"/>
              <a:t>Action: Perform periodically backup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Tool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86691" cy="365125"/>
          </a:xfrm>
        </p:spPr>
        <p:txBody>
          <a:bodyPr/>
          <a:lstStyle/>
          <a:p>
            <a:r>
              <a:rPr lang="en-US" dirty="0" smtClean="0"/>
              <a:t>SN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8610599" cy="3450696"/>
          </a:xfrm>
        </p:spPr>
        <p:txBody>
          <a:bodyPr/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tar</a:t>
            </a:r>
            <a:r>
              <a:rPr lang="en-US" dirty="0" smtClean="0"/>
              <a:t> command: Combine a group of files into a single file (</a:t>
            </a:r>
            <a:r>
              <a:rPr lang="en-US" b="1" dirty="0" smtClean="0"/>
              <a:t>t</a:t>
            </a:r>
            <a:r>
              <a:rPr lang="en-US" dirty="0" smtClean="0"/>
              <a:t>ape </a:t>
            </a:r>
            <a:r>
              <a:rPr lang="en-US" b="1" dirty="0" smtClean="0"/>
              <a:t>ar</a:t>
            </a:r>
            <a:r>
              <a:rPr lang="en-US" dirty="0" smtClean="0"/>
              <a:t>chive)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185467"/>
              </p:ext>
            </p:extLst>
          </p:nvPr>
        </p:nvGraphicFramePr>
        <p:xfrm>
          <a:off x="1295400" y="36576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449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Key options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Creates an</a:t>
                      </a:r>
                      <a:r>
                        <a:rPr lang="en-US" baseline="0" dirty="0" smtClean="0"/>
                        <a:t> archive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Extracts files from archive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Displays files in archive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Verbose – shows the progress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Specify archive’s name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86691" cy="365125"/>
          </a:xfrm>
        </p:spPr>
        <p:txBody>
          <a:bodyPr/>
          <a:lstStyle/>
          <a:p>
            <a:r>
              <a:rPr lang="en-US" dirty="0" smtClean="0"/>
              <a:t>SN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3657600"/>
            <a:ext cx="8610600" cy="2522668"/>
          </a:xfrm>
        </p:spPr>
        <p:txBody>
          <a:bodyPr/>
          <a:lstStyle/>
          <a:p>
            <a:r>
              <a:rPr lang="en-US" dirty="0" smtClean="0"/>
              <a:t>Note:</a:t>
            </a:r>
          </a:p>
          <a:p>
            <a:pPr lvl="1"/>
            <a:r>
              <a:rPr lang="en-US" dirty="0" smtClean="0"/>
              <a:t>c option: create a file archive</a:t>
            </a:r>
          </a:p>
          <a:p>
            <a:pPr lvl="1"/>
            <a:r>
              <a:rPr lang="en-US" dirty="0" smtClean="0"/>
              <a:t>v option: shows the progress</a:t>
            </a:r>
          </a:p>
          <a:p>
            <a:pPr lvl="1"/>
            <a:r>
              <a:rPr lang="en-US" dirty="0" smtClean="0"/>
              <a:t>f option: specify archive’s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File Archive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590800"/>
            <a:ext cx="86106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tar –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vf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archive.tar index.html pic2.jpg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index.html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pic2.jpg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86691" cy="365125"/>
          </a:xfrm>
        </p:spPr>
        <p:txBody>
          <a:bodyPr/>
          <a:lstStyle/>
          <a:p>
            <a:r>
              <a:rPr lang="en-US" dirty="0" smtClean="0"/>
              <a:t>SN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75467"/>
            <a:ext cx="8686799" cy="3450696"/>
          </a:xfrm>
        </p:spPr>
        <p:txBody>
          <a:bodyPr/>
          <a:lstStyle/>
          <a:p>
            <a:r>
              <a:rPr lang="en-US" dirty="0" smtClean="0"/>
              <a:t>apt as package manager</a:t>
            </a:r>
          </a:p>
          <a:p>
            <a:r>
              <a:rPr lang="en-US" dirty="0" smtClean="0"/>
              <a:t>Managing program using apt</a:t>
            </a:r>
          </a:p>
          <a:p>
            <a:r>
              <a:rPr lang="en-US" dirty="0" err="1" smtClean="0"/>
              <a:t>dpkg</a:t>
            </a:r>
            <a:r>
              <a:rPr lang="en-US" dirty="0" smtClean="0"/>
              <a:t> as advance package manager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86691" cy="365125"/>
          </a:xfrm>
        </p:spPr>
        <p:txBody>
          <a:bodyPr/>
          <a:lstStyle/>
          <a:p>
            <a:r>
              <a:rPr lang="en-US" dirty="0" smtClean="0"/>
              <a:t>SN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01932"/>
            <a:ext cx="8686800" cy="2522668"/>
          </a:xfrm>
        </p:spPr>
        <p:txBody>
          <a:bodyPr/>
          <a:lstStyle/>
          <a:p>
            <a:r>
              <a:rPr lang="en-US" dirty="0" smtClean="0"/>
              <a:t>Note:</a:t>
            </a:r>
          </a:p>
          <a:p>
            <a:pPr lvl="1"/>
            <a:r>
              <a:rPr lang="en-US" dirty="0" smtClean="0"/>
              <a:t>x option: extract a file archive</a:t>
            </a:r>
          </a:p>
          <a:p>
            <a:pPr lvl="1"/>
            <a:r>
              <a:rPr lang="en-US" dirty="0" smtClean="0"/>
              <a:t>v option: shows the progress</a:t>
            </a:r>
          </a:p>
          <a:p>
            <a:pPr lvl="1"/>
            <a:r>
              <a:rPr lang="en-US" dirty="0" smtClean="0"/>
              <a:t>f option: specify archive’s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 a File Archive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667000"/>
            <a:ext cx="8686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" pitchFamily="49" charset="0"/>
              </a:rPr>
              <a:t>$ tar –</a:t>
            </a:r>
            <a:r>
              <a:rPr lang="en-US" sz="2000" b="1" dirty="0" err="1" smtClean="0">
                <a:solidFill>
                  <a:srgbClr val="FF0000"/>
                </a:solidFill>
                <a:latin typeface="Courier" pitchFamily="49" charset="0"/>
              </a:rPr>
              <a:t>x</a:t>
            </a:r>
            <a:r>
              <a:rPr lang="en-US" sz="2000" b="1" dirty="0" err="1" smtClean="0">
                <a:solidFill>
                  <a:schemeClr val="bg1"/>
                </a:solidFill>
                <a:latin typeface="Courier" pitchFamily="49" charset="0"/>
              </a:rPr>
              <a:t>vf</a:t>
            </a:r>
            <a:r>
              <a:rPr lang="en-US" sz="2000" b="1" dirty="0" smtClean="0">
                <a:solidFill>
                  <a:schemeClr val="bg1"/>
                </a:solidFill>
                <a:latin typeface="Courier" pitchFamily="49" charset="0"/>
              </a:rPr>
              <a:t> archive.tar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" pitchFamily="49" charset="0"/>
              </a:rPr>
              <a:t>index.html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" pitchFamily="49" charset="0"/>
              </a:rPr>
              <a:t>pic2.jpg</a:t>
            </a:r>
            <a:endParaRPr lang="en-US" sz="2000" b="1" dirty="0">
              <a:solidFill>
                <a:schemeClr val="bg1"/>
              </a:solidFill>
              <a:latin typeface="Courier" pitchFamily="49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86691" cy="365125"/>
          </a:xfrm>
        </p:spPr>
        <p:txBody>
          <a:bodyPr/>
          <a:lstStyle/>
          <a:p>
            <a:r>
              <a:rPr lang="en-US" dirty="0" smtClean="0"/>
              <a:t>SN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649532"/>
            <a:ext cx="8686800" cy="2522668"/>
          </a:xfrm>
        </p:spPr>
        <p:txBody>
          <a:bodyPr/>
          <a:lstStyle/>
          <a:p>
            <a:r>
              <a:rPr lang="en-US" dirty="0" smtClean="0"/>
              <a:t>Note:</a:t>
            </a:r>
          </a:p>
          <a:p>
            <a:pPr lvl="1"/>
            <a:r>
              <a:rPr lang="en-US" dirty="0" smtClean="0"/>
              <a:t>t option: table of contents</a:t>
            </a:r>
          </a:p>
          <a:p>
            <a:pPr lvl="1"/>
            <a:r>
              <a:rPr lang="en-US" dirty="0" smtClean="0"/>
              <a:t>v option: shows the progress</a:t>
            </a:r>
          </a:p>
          <a:p>
            <a:pPr lvl="1"/>
            <a:r>
              <a:rPr lang="en-US" dirty="0" smtClean="0"/>
              <a:t>f option: specify archive’s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Display the Content of a File Archive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658070"/>
            <a:ext cx="8610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urier" pitchFamily="49" charset="0"/>
              </a:rPr>
              <a:t>$ tar –</a:t>
            </a:r>
            <a:r>
              <a:rPr lang="en-US" b="1" dirty="0" err="1" smtClean="0">
                <a:solidFill>
                  <a:srgbClr val="FF0000"/>
                </a:solidFill>
                <a:latin typeface="Courier" pitchFamily="49" charset="0"/>
              </a:rPr>
              <a:t>t</a:t>
            </a:r>
            <a:r>
              <a:rPr lang="en-US" b="1" dirty="0" err="1" smtClean="0">
                <a:solidFill>
                  <a:schemeClr val="bg1"/>
                </a:solidFill>
                <a:latin typeface="Courier" pitchFamily="49" charset="0"/>
              </a:rPr>
              <a:t>vf</a:t>
            </a:r>
            <a:r>
              <a:rPr lang="en-US" b="1" dirty="0" smtClean="0">
                <a:solidFill>
                  <a:schemeClr val="bg1"/>
                </a:solidFill>
                <a:latin typeface="Courier" pitchFamily="49" charset="0"/>
              </a:rPr>
              <a:t> archive.tar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urier" pitchFamily="49" charset="0"/>
              </a:rPr>
              <a:t>-</a:t>
            </a:r>
            <a:r>
              <a:rPr lang="en-US" b="1" dirty="0" err="1" smtClean="0">
                <a:solidFill>
                  <a:schemeClr val="bg1"/>
                </a:solidFill>
                <a:latin typeface="Courier" pitchFamily="49" charset="0"/>
              </a:rPr>
              <a:t>rw</a:t>
            </a:r>
            <a:r>
              <a:rPr lang="en-US" b="1" dirty="0" smtClean="0">
                <a:solidFill>
                  <a:schemeClr val="bg1"/>
                </a:solidFill>
                <a:latin typeface="Courier" pitchFamily="49" charset="0"/>
              </a:rPr>
              <a:t>-r--r-- bob/</a:t>
            </a:r>
            <a:r>
              <a:rPr lang="en-US" b="1" dirty="0" err="1" smtClean="0">
                <a:solidFill>
                  <a:schemeClr val="bg1"/>
                </a:solidFill>
                <a:latin typeface="Courier" pitchFamily="49" charset="0"/>
              </a:rPr>
              <a:t>bcs</a:t>
            </a:r>
            <a:r>
              <a:rPr lang="en-US" b="1" dirty="0" smtClean="0">
                <a:solidFill>
                  <a:schemeClr val="bg1"/>
                </a:solidFill>
                <a:latin typeface="Courier" pitchFamily="49" charset="0"/>
              </a:rPr>
              <a:t> 3875302	2012-Aug-01 20:11 index.html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urier" pitchFamily="49" charset="0"/>
              </a:rPr>
              <a:t>-</a:t>
            </a:r>
            <a:r>
              <a:rPr lang="en-US" b="1" dirty="0" err="1" smtClean="0">
                <a:solidFill>
                  <a:schemeClr val="bg1"/>
                </a:solidFill>
                <a:latin typeface="Courier" pitchFamily="49" charset="0"/>
              </a:rPr>
              <a:t>rw</a:t>
            </a:r>
            <a:r>
              <a:rPr lang="en-US" b="1" dirty="0" smtClean="0">
                <a:solidFill>
                  <a:schemeClr val="bg1"/>
                </a:solidFill>
                <a:latin typeface="Courier" pitchFamily="49" charset="0"/>
              </a:rPr>
              <a:t>-r--r-- bob/</a:t>
            </a:r>
            <a:r>
              <a:rPr lang="en-US" b="1" dirty="0" err="1" smtClean="0">
                <a:solidFill>
                  <a:schemeClr val="bg1"/>
                </a:solidFill>
                <a:latin typeface="Courier" pitchFamily="49" charset="0"/>
              </a:rPr>
              <a:t>bcs</a:t>
            </a:r>
            <a:r>
              <a:rPr lang="en-US" b="1" dirty="0" smtClean="0">
                <a:solidFill>
                  <a:schemeClr val="bg1"/>
                </a:solidFill>
                <a:latin typeface="Courier" pitchFamily="49" charset="0"/>
              </a:rPr>
              <a:t> 372267 	2012-Aug-01 20:11 pic2.jpg</a:t>
            </a:r>
            <a:endParaRPr lang="en-US" b="1" dirty="0">
              <a:solidFill>
                <a:schemeClr val="bg1"/>
              </a:solidFill>
              <a:latin typeface="Courier" pitchFamily="49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86691" cy="365125"/>
          </a:xfrm>
        </p:spPr>
        <p:txBody>
          <a:bodyPr/>
          <a:lstStyle/>
          <a:p>
            <a:r>
              <a:rPr lang="en-US" dirty="0" smtClean="0"/>
              <a:t>SN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86800" cy="3665668"/>
          </a:xfrm>
        </p:spPr>
        <p:txBody>
          <a:bodyPr/>
          <a:lstStyle/>
          <a:p>
            <a:r>
              <a:rPr lang="en-US" dirty="0" smtClean="0"/>
              <a:t>Provides an extension .</a:t>
            </a:r>
            <a:r>
              <a:rPr lang="en-US" dirty="0" err="1" smtClean="0"/>
              <a:t>gz</a:t>
            </a:r>
            <a:r>
              <a:rPr lang="en-US" dirty="0" smtClean="0"/>
              <a:t> to the compressed filename and removes the original file</a:t>
            </a:r>
          </a:p>
          <a:p>
            <a:r>
              <a:rPr lang="en-US" dirty="0" smtClean="0"/>
              <a:t>z option: Using with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tar</a:t>
            </a:r>
            <a:r>
              <a:rPr lang="en-US" dirty="0" smtClean="0"/>
              <a:t> – creating compressed archived</a:t>
            </a:r>
          </a:p>
          <a:p>
            <a:r>
              <a:rPr lang="en-US" dirty="0" smtClean="0"/>
              <a:t>Example 1: Compress and create an archive</a:t>
            </a:r>
          </a:p>
          <a:p>
            <a:endParaRPr lang="en-US" dirty="0" smtClean="0"/>
          </a:p>
          <a:p>
            <a:r>
              <a:rPr lang="en-US" dirty="0" smtClean="0"/>
              <a:t>Example 2: Decompress then extract an archive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Compression/Decompression: </a:t>
            </a:r>
            <a:r>
              <a:rPr lang="en-US" dirty="0" err="1" smtClean="0"/>
              <a:t>gzip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171890"/>
            <a:ext cx="74676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tar –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cvf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z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archive.tar.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gz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index.html pic2.jpg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5086290"/>
            <a:ext cx="74676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tar –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xvf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z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archive.tar.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gz</a:t>
            </a:r>
            <a:endParaRPr lang="en-US" sz="2000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86691" cy="365125"/>
          </a:xfrm>
        </p:spPr>
        <p:txBody>
          <a:bodyPr/>
          <a:lstStyle/>
          <a:p>
            <a:r>
              <a:rPr lang="en-US" dirty="0" smtClean="0"/>
              <a:t>SN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0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Das, S. (2012). Your UNIX/LINUX The Ultimate Guide: Third Edition. McGraw-Hill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Hahn, H. (2008). </a:t>
            </a:r>
            <a:r>
              <a:rPr lang="en-US" i="1" dirty="0" smtClean="0"/>
              <a:t>Harley Hahn's Guide to Unix and Linux.</a:t>
            </a:r>
            <a:r>
              <a:rPr lang="en-US" dirty="0" smtClean="0"/>
              <a:t> California: McGraw-Hill Higher Education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86691" cy="365125"/>
          </a:xfrm>
        </p:spPr>
        <p:txBody>
          <a:bodyPr/>
          <a:lstStyle/>
          <a:p>
            <a:r>
              <a:rPr lang="en-US" dirty="0" smtClean="0"/>
              <a:t>SN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86800" cy="3450696"/>
          </a:xfrm>
        </p:spPr>
        <p:txBody>
          <a:bodyPr/>
          <a:lstStyle/>
          <a:p>
            <a:r>
              <a:rPr lang="en-US" dirty="0" smtClean="0"/>
              <a:t>UNIX is quite fragmented in the area of package management</a:t>
            </a:r>
          </a:p>
          <a:p>
            <a:r>
              <a:rPr lang="en-US" dirty="0" smtClean="0"/>
              <a:t>No standard tool to install and remove </a:t>
            </a:r>
            <a:r>
              <a:rPr lang="en-US" dirty="0" smtClean="0"/>
              <a:t>packages</a:t>
            </a:r>
          </a:p>
          <a:p>
            <a:r>
              <a:rPr lang="en-US" dirty="0"/>
              <a:t>Package </a:t>
            </a:r>
            <a:r>
              <a:rPr lang="en-US" dirty="0" smtClean="0"/>
              <a:t>is a software</a:t>
            </a:r>
            <a:r>
              <a:rPr lang="en-US" dirty="0"/>
              <a:t>, including installation instructions, helper files, documentation (the famous 'man'-pages) into a package; a bit like an archive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86691" cy="365125"/>
          </a:xfrm>
        </p:spPr>
        <p:txBody>
          <a:bodyPr/>
          <a:lstStyle/>
          <a:p>
            <a:r>
              <a:rPr lang="en-US" dirty="0" smtClean="0"/>
              <a:t>SN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360381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/</a:t>
            </a:r>
            <a:r>
              <a:rPr lang="en-US" dirty="0" smtClean="0"/>
              <a:t>etc/apt/</a:t>
            </a:r>
            <a:r>
              <a:rPr lang="en-US" dirty="0" err="1" smtClean="0"/>
              <a:t>sources.list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955" y="304800"/>
            <a:ext cx="6965245" cy="1202485"/>
          </a:xfrm>
        </p:spPr>
        <p:txBody>
          <a:bodyPr/>
          <a:lstStyle/>
          <a:p>
            <a:r>
              <a:rPr lang="en-US" dirty="0" smtClean="0"/>
              <a:t>Storage for Packages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4375" t="13281" r="6250" b="39844"/>
          <a:stretch>
            <a:fillRect/>
          </a:stretch>
        </p:blipFill>
        <p:spPr bwMode="auto">
          <a:xfrm>
            <a:off x="304800" y="2362200"/>
            <a:ext cx="8610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86691" cy="365125"/>
          </a:xfrm>
        </p:spPr>
        <p:txBody>
          <a:bodyPr/>
          <a:lstStyle/>
          <a:p>
            <a:r>
              <a:rPr lang="en-US" dirty="0" smtClean="0"/>
              <a:t>SN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686799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Most modern Unix-like operating systems offer a centralized mechanism for finding and installing software. </a:t>
            </a:r>
            <a:endParaRPr lang="en-US" dirty="0" smtClean="0"/>
          </a:p>
          <a:p>
            <a:r>
              <a:rPr lang="en-US" dirty="0"/>
              <a:t>Software is usually distributed in the form of packages, kept in repositories. Working with packages is known as package management.</a:t>
            </a:r>
          </a:p>
          <a:p>
            <a:r>
              <a:rPr lang="en-US" dirty="0"/>
              <a:t>A package management system does much more than one-time installation of software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</a:t>
            </a:r>
            <a:r>
              <a:rPr lang="en-US" dirty="0"/>
              <a:t>also provides tools for upgrading already-installed packages. </a:t>
            </a:r>
            <a:endParaRPr lang="en-US" dirty="0" smtClean="0"/>
          </a:p>
          <a:p>
            <a:r>
              <a:rPr lang="en-US" dirty="0" smtClean="0"/>
              <a:t>Package </a:t>
            </a:r>
            <a:r>
              <a:rPr lang="en-US" dirty="0"/>
              <a:t>repositories help to ensure that code has been vetted for use on your system, and that the installed versions of software have been approved by developers and package maintainers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Packages Management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86691" cy="365125"/>
          </a:xfrm>
        </p:spPr>
        <p:txBody>
          <a:bodyPr/>
          <a:lstStyle/>
          <a:p>
            <a:r>
              <a:rPr lang="en-US" dirty="0" smtClean="0"/>
              <a:t>SN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686799" cy="34506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Most package systems are built around collections of package files. A package file is usually an archive which contains compiled binaries and other resources making up the software, along with installation scripts. </a:t>
            </a:r>
            <a:endParaRPr lang="en-US" dirty="0" smtClean="0"/>
          </a:p>
          <a:p>
            <a:r>
              <a:rPr lang="en-US" dirty="0" smtClean="0"/>
              <a:t>Packages </a:t>
            </a:r>
            <a:r>
              <a:rPr lang="en-US" dirty="0"/>
              <a:t>also contain valuable metadata, including their dependencies, a list of other packages required to install and run them</a:t>
            </a:r>
            <a:r>
              <a:rPr lang="en-US" dirty="0" smtClean="0"/>
              <a:t>.</a:t>
            </a:r>
          </a:p>
          <a:p>
            <a:r>
              <a:rPr lang="en-US" dirty="0"/>
              <a:t>In </a:t>
            </a:r>
            <a:r>
              <a:rPr lang="en-US" dirty="0" err="1"/>
              <a:t>Debian</a:t>
            </a:r>
            <a:r>
              <a:rPr lang="en-US" dirty="0"/>
              <a:t> and systems based on it, like Ubuntu, Linux Mint, and </a:t>
            </a:r>
            <a:r>
              <a:rPr lang="en-US" dirty="0" err="1"/>
              <a:t>Raspbian</a:t>
            </a:r>
            <a:r>
              <a:rPr lang="en-US" dirty="0"/>
              <a:t>, the package format is the .deb file.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Packages Management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86691" cy="365125"/>
          </a:xfrm>
        </p:spPr>
        <p:txBody>
          <a:bodyPr/>
          <a:lstStyle/>
          <a:p>
            <a:r>
              <a:rPr lang="en-US" dirty="0" smtClean="0"/>
              <a:t>SN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686799" cy="3450696"/>
          </a:xfrm>
        </p:spPr>
        <p:txBody>
          <a:bodyPr>
            <a:normAutofit/>
          </a:bodyPr>
          <a:lstStyle/>
          <a:p>
            <a:r>
              <a:rPr lang="en-US" dirty="0" smtClean="0"/>
              <a:t>APT provides </a:t>
            </a:r>
            <a:r>
              <a:rPr lang="en-US" dirty="0"/>
              <a:t>commands used for most common operations: Searching repositories, installing collections of packages and their dependencies, and managing upgrades. </a:t>
            </a:r>
            <a:endParaRPr lang="en-US" dirty="0" smtClean="0"/>
          </a:p>
          <a:p>
            <a:r>
              <a:rPr lang="en-US" dirty="0" smtClean="0"/>
              <a:t>APT </a:t>
            </a:r>
            <a:r>
              <a:rPr lang="en-US" dirty="0"/>
              <a:t>commands operate as a front-end to the lower-level </a:t>
            </a:r>
            <a:r>
              <a:rPr lang="en-US" dirty="0" err="1"/>
              <a:t>dpkg</a:t>
            </a:r>
            <a:r>
              <a:rPr lang="en-US" dirty="0"/>
              <a:t> utility, which handles the installation of individual .deb files on the local system, and is sometimes invoked directly.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Advanced Packaging </a:t>
            </a:r>
            <a:r>
              <a:rPr lang="en-US" dirty="0" smtClean="0"/>
              <a:t>Tool (APT)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86691" cy="365125"/>
          </a:xfrm>
        </p:spPr>
        <p:txBody>
          <a:bodyPr/>
          <a:lstStyle/>
          <a:p>
            <a:r>
              <a:rPr lang="en-US" dirty="0" smtClean="0"/>
              <a:t>SN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65652"/>
            <a:ext cx="8686799" cy="3450696"/>
          </a:xfrm>
        </p:spPr>
        <p:txBody>
          <a:bodyPr/>
          <a:lstStyle/>
          <a:p>
            <a:r>
              <a:rPr lang="en-US" dirty="0" smtClean="0"/>
              <a:t>Resynchronize the package index files from their sources</a:t>
            </a:r>
          </a:p>
          <a:p>
            <a:r>
              <a:rPr lang="en-US" dirty="0" smtClean="0"/>
              <a:t>Indexes of available packages location(s): /etc/apt/</a:t>
            </a:r>
            <a:r>
              <a:rPr lang="en-US" dirty="0" err="1" smtClean="0"/>
              <a:t>sources.list</a:t>
            </a:r>
            <a:endParaRPr lang="en-US" dirty="0" smtClean="0"/>
          </a:p>
          <a:p>
            <a:r>
              <a:rPr lang="en-US" dirty="0" smtClean="0"/>
              <a:t>Should perform before upgrade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Packages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781365"/>
            <a:ext cx="68580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 apt-get update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86691" cy="365125"/>
          </a:xfrm>
        </p:spPr>
        <p:txBody>
          <a:bodyPr/>
          <a:lstStyle/>
          <a:p>
            <a:r>
              <a:rPr lang="en-US" dirty="0" smtClean="0"/>
              <a:t>SN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686799" cy="3450696"/>
          </a:xfrm>
        </p:spPr>
        <p:txBody>
          <a:bodyPr/>
          <a:lstStyle/>
          <a:p>
            <a:r>
              <a:rPr lang="en-US" dirty="0" smtClean="0"/>
              <a:t>Install newest versions of all packages currently installed on the system from the sources enumerated in /etc/apt/</a:t>
            </a:r>
            <a:r>
              <a:rPr lang="en-US" dirty="0" err="1" smtClean="0"/>
              <a:t>sources.list</a:t>
            </a:r>
            <a:endParaRPr lang="en-US" dirty="0" smtClean="0"/>
          </a:p>
          <a:p>
            <a:r>
              <a:rPr lang="en-US" dirty="0" smtClean="0"/>
              <a:t>An update must be performed first so that apt-get knows that new versions of packages are available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591-563E-4256-8847-0311E5FA02A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Upgrading Packages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038600"/>
            <a:ext cx="68580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 apt-get upgrade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86691" cy="365125"/>
          </a:xfrm>
        </p:spPr>
        <p:txBody>
          <a:bodyPr/>
          <a:lstStyle/>
          <a:p>
            <a:r>
              <a:rPr lang="en-US" dirty="0" smtClean="0"/>
              <a:t>SN </a:t>
            </a:r>
            <a:r>
              <a:rPr lang="en-US" dirty="0" smtClean="0"/>
              <a:t>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1591</TotalTime>
  <Words>1135</Words>
  <Application>Microsoft Office PowerPoint</Application>
  <PresentationFormat>On-screen Show (4:3)</PresentationFormat>
  <Paragraphs>175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Waveform</vt:lpstr>
      <vt:lpstr>Chapter 7 Installing Program &amp;Backup Tool </vt:lpstr>
      <vt:lpstr>Objectives</vt:lpstr>
      <vt:lpstr>Introduction </vt:lpstr>
      <vt:lpstr>Storage for Packages</vt:lpstr>
      <vt:lpstr>Packages Management</vt:lpstr>
      <vt:lpstr>Packages Management</vt:lpstr>
      <vt:lpstr>Advanced Packaging Tool (APT)</vt:lpstr>
      <vt:lpstr>Updating Packages</vt:lpstr>
      <vt:lpstr>Upgrading Packages</vt:lpstr>
      <vt:lpstr>Searching Packages</vt:lpstr>
      <vt:lpstr>Searching Packages</vt:lpstr>
      <vt:lpstr>Packages Description</vt:lpstr>
      <vt:lpstr>PowerPoint Presentation</vt:lpstr>
      <vt:lpstr>Install a Package from Repositories</vt:lpstr>
      <vt:lpstr>Removing Packages</vt:lpstr>
      <vt:lpstr>Install a Package from the Local Filesystem</vt:lpstr>
      <vt:lpstr>Backup Tool</vt:lpstr>
      <vt:lpstr>Archive</vt:lpstr>
      <vt:lpstr>Create a File Archive</vt:lpstr>
      <vt:lpstr>Extract a File Archive</vt:lpstr>
      <vt:lpstr>Display the Content of a File Archive</vt:lpstr>
      <vt:lpstr>Compression/Decompression: gzip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GreenZone</dc:creator>
  <cp:lastModifiedBy>Surizal Bin Nazeri</cp:lastModifiedBy>
  <cp:revision>382</cp:revision>
  <dcterms:created xsi:type="dcterms:W3CDTF">2012-09-25T13:47:47Z</dcterms:created>
  <dcterms:modified xsi:type="dcterms:W3CDTF">2017-07-12T04:05:31Z</dcterms:modified>
</cp:coreProperties>
</file>