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9"/>
  </p:notesMasterIdLst>
  <p:sldIdLst>
    <p:sldId id="256" r:id="rId2"/>
    <p:sldId id="257" r:id="rId3"/>
    <p:sldId id="321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289" r:id="rId16"/>
    <p:sldId id="290" r:id="rId17"/>
    <p:sldId id="291" r:id="rId18"/>
    <p:sldId id="294" r:id="rId19"/>
    <p:sldId id="295" r:id="rId20"/>
    <p:sldId id="322" r:id="rId21"/>
    <p:sldId id="292" r:id="rId22"/>
    <p:sldId id="307" r:id="rId23"/>
    <p:sldId id="309" r:id="rId24"/>
    <p:sldId id="308" r:id="rId25"/>
    <p:sldId id="310" r:id="rId26"/>
    <p:sldId id="293" r:id="rId27"/>
    <p:sldId id="311" r:id="rId28"/>
    <p:sldId id="312" r:id="rId29"/>
    <p:sldId id="313" r:id="rId30"/>
    <p:sldId id="314" r:id="rId31"/>
    <p:sldId id="316" r:id="rId32"/>
    <p:sldId id="317" r:id="rId33"/>
    <p:sldId id="315" r:id="rId34"/>
    <p:sldId id="318" r:id="rId35"/>
    <p:sldId id="319" r:id="rId36"/>
    <p:sldId id="320" r:id="rId37"/>
    <p:sldId id="27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91187-B112-4A5C-B41C-2E16F3FE33C7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</dgm:pt>
    <dgm:pt modelId="{E9A77612-C9F6-4014-8072-266D4D5DCE76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tx1"/>
              </a:solidFill>
            </a:rPr>
            <a:t>Shell issues the prompt and waits for the next command</a:t>
          </a:r>
          <a:endParaRPr lang="en-US" sz="1600" b="0" dirty="0">
            <a:solidFill>
              <a:schemeClr val="tx1"/>
            </a:solidFill>
          </a:endParaRPr>
        </a:p>
      </dgm:t>
    </dgm:pt>
    <dgm:pt modelId="{CC2A2AE8-2035-4ABE-8830-F0956AA07DE3}" type="parTrans" cxnId="{CBD49A91-7AFC-4572-919C-A74AACF357C6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3B3C6BC9-2EDF-4CF2-B98A-11092C1A6C98}" type="sibTrans" cxnId="{CBD49A91-7AFC-4572-919C-A74AACF357C6}">
      <dgm:prSet custT="1"/>
      <dgm:spPr/>
      <dgm:t>
        <a:bodyPr/>
        <a:lstStyle/>
        <a:p>
          <a:endParaRPr lang="en-US" sz="1400" b="0">
            <a:solidFill>
              <a:schemeClr val="tx1"/>
            </a:solidFill>
          </a:endParaRPr>
        </a:p>
      </dgm:t>
    </dgm:pt>
    <dgm:pt modelId="{AF0D4FD2-5296-40BB-A185-E37E65E2E005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tx1"/>
              </a:solidFill>
            </a:rPr>
            <a:t>Shell scans the command line for </a:t>
          </a:r>
          <a:r>
            <a:rPr lang="en-US" sz="1600" b="0" dirty="0" err="1" smtClean="0">
              <a:solidFill>
                <a:schemeClr val="tx1"/>
              </a:solidFill>
            </a:rPr>
            <a:t>metacharacters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endParaRPr lang="en-US" sz="1600" b="0" dirty="0">
            <a:solidFill>
              <a:schemeClr val="tx1"/>
            </a:solidFill>
          </a:endParaRPr>
        </a:p>
      </dgm:t>
    </dgm:pt>
    <dgm:pt modelId="{E76FE87B-93F3-4A1C-9367-69A310178A75}" type="parTrans" cxnId="{36B00A76-4F30-4B31-AF88-9E3506A42F1E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8D06EE01-7A1E-4080-A4BB-78A86B6C2E8B}" type="sibTrans" cxnId="{36B00A76-4F30-4B31-AF88-9E3506A42F1E}">
      <dgm:prSet custT="1"/>
      <dgm:spPr/>
      <dgm:t>
        <a:bodyPr/>
        <a:lstStyle/>
        <a:p>
          <a:endParaRPr lang="en-US" sz="1400" b="0">
            <a:solidFill>
              <a:schemeClr val="tx1"/>
            </a:solidFill>
          </a:endParaRPr>
        </a:p>
      </dgm:t>
    </dgm:pt>
    <dgm:pt modelId="{48A1FD40-0823-4324-B31F-915159DA8C68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tx1"/>
              </a:solidFill>
            </a:rPr>
            <a:t>Translate </a:t>
          </a:r>
          <a:r>
            <a:rPr lang="en-US" sz="1600" b="0" dirty="0" err="1" smtClean="0">
              <a:solidFill>
                <a:schemeClr val="tx1"/>
              </a:solidFill>
            </a:rPr>
            <a:t>metacharacters</a:t>
          </a:r>
          <a:r>
            <a:rPr lang="en-US" sz="1600" b="0" dirty="0" smtClean="0">
              <a:solidFill>
                <a:schemeClr val="tx1"/>
              </a:solidFill>
            </a:rPr>
            <a:t> and recreate a simplified command line</a:t>
          </a:r>
          <a:endParaRPr lang="en-US" sz="1600" b="0" dirty="0">
            <a:solidFill>
              <a:schemeClr val="tx1"/>
            </a:solidFill>
          </a:endParaRPr>
        </a:p>
      </dgm:t>
    </dgm:pt>
    <dgm:pt modelId="{5FBD1B33-57CC-44CA-B41E-F4BED310D750}" type="parTrans" cxnId="{7F1B6223-94F1-4252-A443-1764BB181F89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D12784BB-ADF5-4997-84E2-2401A2DB096B}" type="sibTrans" cxnId="{7F1B6223-94F1-4252-A443-1764BB181F89}">
      <dgm:prSet custT="1"/>
      <dgm:spPr/>
      <dgm:t>
        <a:bodyPr/>
        <a:lstStyle/>
        <a:p>
          <a:endParaRPr lang="en-US" sz="1400" b="0">
            <a:solidFill>
              <a:schemeClr val="tx1"/>
            </a:solidFill>
          </a:endParaRPr>
        </a:p>
      </dgm:t>
    </dgm:pt>
    <dgm:pt modelId="{FB459811-712B-49E6-8089-B262FC83E706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tx1"/>
              </a:solidFill>
            </a:rPr>
            <a:t>User enter command</a:t>
          </a:r>
          <a:endParaRPr lang="en-US" sz="1600" b="0" dirty="0">
            <a:solidFill>
              <a:schemeClr val="tx1"/>
            </a:solidFill>
          </a:endParaRPr>
        </a:p>
      </dgm:t>
    </dgm:pt>
    <dgm:pt modelId="{5FF90E45-11CB-4E2B-ABAE-1E505CB86FA8}" type="parTrans" cxnId="{D2C53690-F0A3-4815-951A-B1FBF4E65CC2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EF8E25C4-6DD1-446B-AE33-84E2A066E25C}" type="sibTrans" cxnId="{D2C53690-F0A3-4815-951A-B1FBF4E65CC2}">
      <dgm:prSet custT="1"/>
      <dgm:spPr/>
      <dgm:t>
        <a:bodyPr/>
        <a:lstStyle/>
        <a:p>
          <a:endParaRPr lang="en-US" sz="1400" b="0">
            <a:solidFill>
              <a:schemeClr val="tx1"/>
            </a:solidFill>
          </a:endParaRPr>
        </a:p>
      </dgm:t>
    </dgm:pt>
    <dgm:pt modelId="{5CAA22D1-4D6E-45AF-967B-FDEAA15639CE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tx1"/>
              </a:solidFill>
            </a:rPr>
            <a:t>Shell passes the command to the kernel for execution</a:t>
          </a:r>
          <a:endParaRPr lang="en-US" sz="1600" b="0" dirty="0">
            <a:solidFill>
              <a:schemeClr val="tx1"/>
            </a:solidFill>
          </a:endParaRPr>
        </a:p>
      </dgm:t>
    </dgm:pt>
    <dgm:pt modelId="{397301F0-2F80-4E5F-97B5-523D8150B74A}" type="parTrans" cxnId="{163F6A83-C9D5-43AF-91D4-413073C9A108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FFF3F0A3-A0E1-47EA-AE29-F436BE9CA09A}" type="sibTrans" cxnId="{163F6A83-C9D5-43AF-91D4-413073C9A108}">
      <dgm:prSet custT="1"/>
      <dgm:spPr/>
      <dgm:t>
        <a:bodyPr/>
        <a:lstStyle/>
        <a:p>
          <a:endParaRPr lang="en-US" sz="1400" b="0">
            <a:solidFill>
              <a:schemeClr val="tx1"/>
            </a:solidFill>
          </a:endParaRPr>
        </a:p>
      </dgm:t>
    </dgm:pt>
    <dgm:pt modelId="{B27918E6-F17E-4CF4-831B-11D67BF76C9A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tx1"/>
              </a:solidFill>
            </a:rPr>
            <a:t>Shell waits for the command to complete</a:t>
          </a:r>
          <a:endParaRPr lang="en-US" sz="1600" b="0" dirty="0">
            <a:solidFill>
              <a:schemeClr val="tx1"/>
            </a:solidFill>
          </a:endParaRPr>
        </a:p>
      </dgm:t>
    </dgm:pt>
    <dgm:pt modelId="{07ECC6EA-D7FB-4D14-9A57-23FB35D9302C}" type="parTrans" cxnId="{C0EBE195-C169-47BE-8347-D83C93E0D390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49A07816-D231-46EF-9D8E-CA9AB864DE8B}" type="sibTrans" cxnId="{C0EBE195-C169-47BE-8347-D83C93E0D390}">
      <dgm:prSet custT="1"/>
      <dgm:spPr/>
      <dgm:t>
        <a:bodyPr/>
        <a:lstStyle/>
        <a:p>
          <a:endParaRPr lang="en-US" sz="1400" b="0">
            <a:solidFill>
              <a:schemeClr val="tx1"/>
            </a:solidFill>
          </a:endParaRPr>
        </a:p>
      </dgm:t>
    </dgm:pt>
    <dgm:pt modelId="{9295989A-2AD6-49F9-A096-A10D54904364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tx1"/>
              </a:solidFill>
            </a:rPr>
            <a:t>Prompt reappears</a:t>
          </a:r>
          <a:endParaRPr lang="en-US" sz="1600" b="0" dirty="0">
            <a:solidFill>
              <a:schemeClr val="tx1"/>
            </a:solidFill>
          </a:endParaRPr>
        </a:p>
      </dgm:t>
    </dgm:pt>
    <dgm:pt modelId="{12191B68-7743-42AB-9640-AE846D122EE3}" type="parTrans" cxnId="{C1CE8284-8952-499C-8E4D-93CB4D67010C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B4D3039A-9B7F-4CE1-86D6-85AA52FACFC4}" type="sibTrans" cxnId="{C1CE8284-8952-499C-8E4D-93CB4D67010C}">
      <dgm:prSet custT="1"/>
      <dgm:spPr/>
      <dgm:t>
        <a:bodyPr/>
        <a:lstStyle/>
        <a:p>
          <a:endParaRPr lang="en-US" sz="1400" b="0">
            <a:solidFill>
              <a:schemeClr val="tx1"/>
            </a:solidFill>
          </a:endParaRPr>
        </a:p>
      </dgm:t>
    </dgm:pt>
    <dgm:pt modelId="{9432D61B-2D9B-4D7B-8069-991C57EE0A32}" type="pres">
      <dgm:prSet presAssocID="{10F91187-B112-4A5C-B41C-2E16F3FE33C7}" presName="diagram" presStyleCnt="0">
        <dgm:presLayoutVars>
          <dgm:dir/>
          <dgm:resizeHandles val="exact"/>
        </dgm:presLayoutVars>
      </dgm:prSet>
      <dgm:spPr/>
    </dgm:pt>
    <dgm:pt modelId="{E83CF518-738B-4A4D-8E0B-CFDAAC9FED0A}" type="pres">
      <dgm:prSet presAssocID="{E9A77612-C9F6-4014-8072-266D4D5DCE7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0873B-B6AA-4F4D-8B37-358297D5251B}" type="pres">
      <dgm:prSet presAssocID="{3B3C6BC9-2EDF-4CF2-B98A-11092C1A6C98}" presName="sibTrans" presStyleLbl="sibTrans2D1" presStyleIdx="0" presStyleCnt="6"/>
      <dgm:spPr/>
      <dgm:t>
        <a:bodyPr/>
        <a:lstStyle/>
        <a:p>
          <a:endParaRPr lang="en-US"/>
        </a:p>
      </dgm:t>
    </dgm:pt>
    <dgm:pt modelId="{DCCF7D7C-2F94-4204-8D6F-6716E106B0F5}" type="pres">
      <dgm:prSet presAssocID="{3B3C6BC9-2EDF-4CF2-B98A-11092C1A6C9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CBB02BB6-A9FF-4135-970E-B025026756EB}" type="pres">
      <dgm:prSet presAssocID="{FB459811-712B-49E6-8089-B262FC83E70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9857F-67F2-4ADA-B1D2-E8AB4E22CB4F}" type="pres">
      <dgm:prSet presAssocID="{EF8E25C4-6DD1-446B-AE33-84E2A066E25C}" presName="sibTrans" presStyleLbl="sibTrans2D1" presStyleIdx="1" presStyleCnt="6"/>
      <dgm:spPr/>
      <dgm:t>
        <a:bodyPr/>
        <a:lstStyle/>
        <a:p>
          <a:endParaRPr lang="en-US"/>
        </a:p>
      </dgm:t>
    </dgm:pt>
    <dgm:pt modelId="{1055BA42-52AF-476F-B31F-39DD1DA0EF88}" type="pres">
      <dgm:prSet presAssocID="{EF8E25C4-6DD1-446B-AE33-84E2A066E25C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75E50E5E-39E2-4118-BC38-7981E6D0B1D6}" type="pres">
      <dgm:prSet presAssocID="{AF0D4FD2-5296-40BB-A185-E37E65E2E00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9431B-3718-483F-8C3F-4C7070D47CD6}" type="pres">
      <dgm:prSet presAssocID="{8D06EE01-7A1E-4080-A4BB-78A86B6C2E8B}" presName="sibTrans" presStyleLbl="sibTrans2D1" presStyleIdx="2" presStyleCnt="6"/>
      <dgm:spPr/>
      <dgm:t>
        <a:bodyPr/>
        <a:lstStyle/>
        <a:p>
          <a:endParaRPr lang="en-US"/>
        </a:p>
      </dgm:t>
    </dgm:pt>
    <dgm:pt modelId="{195BD3A5-9EBB-4444-A51A-E970BBE384D1}" type="pres">
      <dgm:prSet presAssocID="{8D06EE01-7A1E-4080-A4BB-78A86B6C2E8B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7E5E9B87-BC70-4875-9C46-12E2AB0B7514}" type="pres">
      <dgm:prSet presAssocID="{48A1FD40-0823-4324-B31F-915159DA8C6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AC40F-34F1-4915-A681-859A5A683DE5}" type="pres">
      <dgm:prSet presAssocID="{D12784BB-ADF5-4997-84E2-2401A2DB096B}" presName="sibTrans" presStyleLbl="sibTrans2D1" presStyleIdx="3" presStyleCnt="6"/>
      <dgm:spPr/>
      <dgm:t>
        <a:bodyPr/>
        <a:lstStyle/>
        <a:p>
          <a:endParaRPr lang="en-US"/>
        </a:p>
      </dgm:t>
    </dgm:pt>
    <dgm:pt modelId="{2904513C-BBD1-426F-8E53-2696E51589B0}" type="pres">
      <dgm:prSet presAssocID="{D12784BB-ADF5-4997-84E2-2401A2DB096B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1F1C6689-1F05-4821-B489-0C33BAEE28AE}" type="pres">
      <dgm:prSet presAssocID="{5CAA22D1-4D6E-45AF-967B-FDEAA15639C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86C87-EAF5-48E8-82D6-EE1A74C371F5}" type="pres">
      <dgm:prSet presAssocID="{FFF3F0A3-A0E1-47EA-AE29-F436BE9CA09A}" presName="sibTrans" presStyleLbl="sibTrans2D1" presStyleIdx="4" presStyleCnt="6"/>
      <dgm:spPr/>
      <dgm:t>
        <a:bodyPr/>
        <a:lstStyle/>
        <a:p>
          <a:endParaRPr lang="en-US"/>
        </a:p>
      </dgm:t>
    </dgm:pt>
    <dgm:pt modelId="{4105D19B-978F-4374-A071-169E5B93E222}" type="pres">
      <dgm:prSet presAssocID="{FFF3F0A3-A0E1-47EA-AE29-F436BE9CA09A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20EFE7F-4FFD-40B9-BB75-D31E1139E548}" type="pres">
      <dgm:prSet presAssocID="{B27918E6-F17E-4CF4-831B-11D67BF76C9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1FEEB-57EB-4C2C-806D-5DF42F92F5B2}" type="pres">
      <dgm:prSet presAssocID="{49A07816-D231-46EF-9D8E-CA9AB864DE8B}" presName="sibTrans" presStyleLbl="sibTrans2D1" presStyleIdx="5" presStyleCnt="6"/>
      <dgm:spPr/>
      <dgm:t>
        <a:bodyPr/>
        <a:lstStyle/>
        <a:p>
          <a:endParaRPr lang="en-US"/>
        </a:p>
      </dgm:t>
    </dgm:pt>
    <dgm:pt modelId="{20D8AF40-CC61-4388-87FE-873FCAB8B21C}" type="pres">
      <dgm:prSet presAssocID="{49A07816-D231-46EF-9D8E-CA9AB864DE8B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81E8DAF9-D649-45BC-B2A4-144297821164}" type="pres">
      <dgm:prSet presAssocID="{9295989A-2AD6-49F9-A096-A10D5490436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9198C7-DFAE-4122-83CC-77DB4C25104B}" type="presOf" srcId="{49A07816-D231-46EF-9D8E-CA9AB864DE8B}" destId="{20D8AF40-CC61-4388-87FE-873FCAB8B21C}" srcOrd="1" destOrd="0" presId="urn:microsoft.com/office/officeart/2005/8/layout/process5"/>
    <dgm:cxn modelId="{19D43338-7A33-43FA-A84F-B0C18A5A2552}" type="presOf" srcId="{8D06EE01-7A1E-4080-A4BB-78A86B6C2E8B}" destId="{8089431B-3718-483F-8C3F-4C7070D47CD6}" srcOrd="0" destOrd="0" presId="urn:microsoft.com/office/officeart/2005/8/layout/process5"/>
    <dgm:cxn modelId="{AE54A068-6BC3-4D86-9C1B-1B2A918C6D4F}" type="presOf" srcId="{5CAA22D1-4D6E-45AF-967B-FDEAA15639CE}" destId="{1F1C6689-1F05-4821-B489-0C33BAEE28AE}" srcOrd="0" destOrd="0" presId="urn:microsoft.com/office/officeart/2005/8/layout/process5"/>
    <dgm:cxn modelId="{CBD49A91-7AFC-4572-919C-A74AACF357C6}" srcId="{10F91187-B112-4A5C-B41C-2E16F3FE33C7}" destId="{E9A77612-C9F6-4014-8072-266D4D5DCE76}" srcOrd="0" destOrd="0" parTransId="{CC2A2AE8-2035-4ABE-8830-F0956AA07DE3}" sibTransId="{3B3C6BC9-2EDF-4CF2-B98A-11092C1A6C98}"/>
    <dgm:cxn modelId="{C0EBE195-C169-47BE-8347-D83C93E0D390}" srcId="{10F91187-B112-4A5C-B41C-2E16F3FE33C7}" destId="{B27918E6-F17E-4CF4-831B-11D67BF76C9A}" srcOrd="5" destOrd="0" parTransId="{07ECC6EA-D7FB-4D14-9A57-23FB35D9302C}" sibTransId="{49A07816-D231-46EF-9D8E-CA9AB864DE8B}"/>
    <dgm:cxn modelId="{BB8FC811-B85C-43FA-BC45-9622B267D248}" type="presOf" srcId="{EF8E25C4-6DD1-446B-AE33-84E2A066E25C}" destId="{1055BA42-52AF-476F-B31F-39DD1DA0EF88}" srcOrd="1" destOrd="0" presId="urn:microsoft.com/office/officeart/2005/8/layout/process5"/>
    <dgm:cxn modelId="{3D1167E9-58DC-4C90-A834-5B1099C2BAF8}" type="presOf" srcId="{48A1FD40-0823-4324-B31F-915159DA8C68}" destId="{7E5E9B87-BC70-4875-9C46-12E2AB0B7514}" srcOrd="0" destOrd="0" presId="urn:microsoft.com/office/officeart/2005/8/layout/process5"/>
    <dgm:cxn modelId="{36B00A76-4F30-4B31-AF88-9E3506A42F1E}" srcId="{10F91187-B112-4A5C-B41C-2E16F3FE33C7}" destId="{AF0D4FD2-5296-40BB-A185-E37E65E2E005}" srcOrd="2" destOrd="0" parTransId="{E76FE87B-93F3-4A1C-9367-69A310178A75}" sibTransId="{8D06EE01-7A1E-4080-A4BB-78A86B6C2E8B}"/>
    <dgm:cxn modelId="{235EE6AD-C3CD-4655-81F4-24BC977E635A}" type="presOf" srcId="{8D06EE01-7A1E-4080-A4BB-78A86B6C2E8B}" destId="{195BD3A5-9EBB-4444-A51A-E970BBE384D1}" srcOrd="1" destOrd="0" presId="urn:microsoft.com/office/officeart/2005/8/layout/process5"/>
    <dgm:cxn modelId="{9B0BC617-6F5A-4B56-A172-249A6906F0FD}" type="presOf" srcId="{FB459811-712B-49E6-8089-B262FC83E706}" destId="{CBB02BB6-A9FF-4135-970E-B025026756EB}" srcOrd="0" destOrd="0" presId="urn:microsoft.com/office/officeart/2005/8/layout/process5"/>
    <dgm:cxn modelId="{22ED2558-102D-4E21-8317-D633BF9C44A7}" type="presOf" srcId="{D12784BB-ADF5-4997-84E2-2401A2DB096B}" destId="{D66AC40F-34F1-4915-A681-859A5A683DE5}" srcOrd="0" destOrd="0" presId="urn:microsoft.com/office/officeart/2005/8/layout/process5"/>
    <dgm:cxn modelId="{D48BA023-A6FE-44B2-9629-E9787C116E6D}" type="presOf" srcId="{EF8E25C4-6DD1-446B-AE33-84E2A066E25C}" destId="{3C89857F-67F2-4ADA-B1D2-E8AB4E22CB4F}" srcOrd="0" destOrd="0" presId="urn:microsoft.com/office/officeart/2005/8/layout/process5"/>
    <dgm:cxn modelId="{AD7F5C06-AF93-4674-AA8C-0CD76FA4A533}" type="presOf" srcId="{49A07816-D231-46EF-9D8E-CA9AB864DE8B}" destId="{9B41FEEB-57EB-4C2C-806D-5DF42F92F5B2}" srcOrd="0" destOrd="0" presId="urn:microsoft.com/office/officeart/2005/8/layout/process5"/>
    <dgm:cxn modelId="{8F68D5E9-FC68-4BB9-A4E3-D66222D376A4}" type="presOf" srcId="{FFF3F0A3-A0E1-47EA-AE29-F436BE9CA09A}" destId="{4105D19B-978F-4374-A071-169E5B93E222}" srcOrd="1" destOrd="0" presId="urn:microsoft.com/office/officeart/2005/8/layout/process5"/>
    <dgm:cxn modelId="{E2AE5ADC-B5FE-4B40-AC25-75DD3D0A86DF}" type="presOf" srcId="{FFF3F0A3-A0E1-47EA-AE29-F436BE9CA09A}" destId="{D8486C87-EAF5-48E8-82D6-EE1A74C371F5}" srcOrd="0" destOrd="0" presId="urn:microsoft.com/office/officeart/2005/8/layout/process5"/>
    <dgm:cxn modelId="{6DE7987B-DB05-4733-BD17-FF1EDFD3E3CC}" type="presOf" srcId="{10F91187-B112-4A5C-B41C-2E16F3FE33C7}" destId="{9432D61B-2D9B-4D7B-8069-991C57EE0A32}" srcOrd="0" destOrd="0" presId="urn:microsoft.com/office/officeart/2005/8/layout/process5"/>
    <dgm:cxn modelId="{D2C53690-F0A3-4815-951A-B1FBF4E65CC2}" srcId="{10F91187-B112-4A5C-B41C-2E16F3FE33C7}" destId="{FB459811-712B-49E6-8089-B262FC83E706}" srcOrd="1" destOrd="0" parTransId="{5FF90E45-11CB-4E2B-ABAE-1E505CB86FA8}" sibTransId="{EF8E25C4-6DD1-446B-AE33-84E2A066E25C}"/>
    <dgm:cxn modelId="{4C43427B-DD79-4643-A8B5-10A6708B030A}" type="presOf" srcId="{D12784BB-ADF5-4997-84E2-2401A2DB096B}" destId="{2904513C-BBD1-426F-8E53-2696E51589B0}" srcOrd="1" destOrd="0" presId="urn:microsoft.com/office/officeart/2005/8/layout/process5"/>
    <dgm:cxn modelId="{163F6A83-C9D5-43AF-91D4-413073C9A108}" srcId="{10F91187-B112-4A5C-B41C-2E16F3FE33C7}" destId="{5CAA22D1-4D6E-45AF-967B-FDEAA15639CE}" srcOrd="4" destOrd="0" parTransId="{397301F0-2F80-4E5F-97B5-523D8150B74A}" sibTransId="{FFF3F0A3-A0E1-47EA-AE29-F436BE9CA09A}"/>
    <dgm:cxn modelId="{65FB0689-0BCA-46F5-86F8-24BD09D1840E}" type="presOf" srcId="{9295989A-2AD6-49F9-A096-A10D54904364}" destId="{81E8DAF9-D649-45BC-B2A4-144297821164}" srcOrd="0" destOrd="0" presId="urn:microsoft.com/office/officeart/2005/8/layout/process5"/>
    <dgm:cxn modelId="{F73EDAE8-33D8-4487-A1C6-A571E8D7C025}" type="presOf" srcId="{3B3C6BC9-2EDF-4CF2-B98A-11092C1A6C98}" destId="{6C70873B-B6AA-4F4D-8B37-358297D5251B}" srcOrd="0" destOrd="0" presId="urn:microsoft.com/office/officeart/2005/8/layout/process5"/>
    <dgm:cxn modelId="{09500F40-DB51-4095-8233-40C8C91D0C0A}" type="presOf" srcId="{3B3C6BC9-2EDF-4CF2-B98A-11092C1A6C98}" destId="{DCCF7D7C-2F94-4204-8D6F-6716E106B0F5}" srcOrd="1" destOrd="0" presId="urn:microsoft.com/office/officeart/2005/8/layout/process5"/>
    <dgm:cxn modelId="{7F1B6223-94F1-4252-A443-1764BB181F89}" srcId="{10F91187-B112-4A5C-B41C-2E16F3FE33C7}" destId="{48A1FD40-0823-4324-B31F-915159DA8C68}" srcOrd="3" destOrd="0" parTransId="{5FBD1B33-57CC-44CA-B41E-F4BED310D750}" sibTransId="{D12784BB-ADF5-4997-84E2-2401A2DB096B}"/>
    <dgm:cxn modelId="{D8C06165-9E91-4788-8D7D-5C12B4FC87CD}" type="presOf" srcId="{E9A77612-C9F6-4014-8072-266D4D5DCE76}" destId="{E83CF518-738B-4A4D-8E0B-CFDAAC9FED0A}" srcOrd="0" destOrd="0" presId="urn:microsoft.com/office/officeart/2005/8/layout/process5"/>
    <dgm:cxn modelId="{C30E1175-AE57-479A-9238-5C7506FD6138}" type="presOf" srcId="{AF0D4FD2-5296-40BB-A185-E37E65E2E005}" destId="{75E50E5E-39E2-4118-BC38-7981E6D0B1D6}" srcOrd="0" destOrd="0" presId="urn:microsoft.com/office/officeart/2005/8/layout/process5"/>
    <dgm:cxn modelId="{0E6C0351-6D36-4528-9CAA-F4822A6420D2}" type="presOf" srcId="{B27918E6-F17E-4CF4-831B-11D67BF76C9A}" destId="{820EFE7F-4FFD-40B9-BB75-D31E1139E548}" srcOrd="0" destOrd="0" presId="urn:microsoft.com/office/officeart/2005/8/layout/process5"/>
    <dgm:cxn modelId="{C1CE8284-8952-499C-8E4D-93CB4D67010C}" srcId="{10F91187-B112-4A5C-B41C-2E16F3FE33C7}" destId="{9295989A-2AD6-49F9-A096-A10D54904364}" srcOrd="6" destOrd="0" parTransId="{12191B68-7743-42AB-9640-AE846D122EE3}" sibTransId="{B4D3039A-9B7F-4CE1-86D6-85AA52FACFC4}"/>
    <dgm:cxn modelId="{00FC3B90-8DF9-4D79-B3B8-613F7F91D49C}" type="presParOf" srcId="{9432D61B-2D9B-4D7B-8069-991C57EE0A32}" destId="{E83CF518-738B-4A4D-8E0B-CFDAAC9FED0A}" srcOrd="0" destOrd="0" presId="urn:microsoft.com/office/officeart/2005/8/layout/process5"/>
    <dgm:cxn modelId="{44F229BD-94C6-414E-8278-961970D72874}" type="presParOf" srcId="{9432D61B-2D9B-4D7B-8069-991C57EE0A32}" destId="{6C70873B-B6AA-4F4D-8B37-358297D5251B}" srcOrd="1" destOrd="0" presId="urn:microsoft.com/office/officeart/2005/8/layout/process5"/>
    <dgm:cxn modelId="{1DC67F6D-3890-4AC3-AFB0-A0E755E6260B}" type="presParOf" srcId="{6C70873B-B6AA-4F4D-8B37-358297D5251B}" destId="{DCCF7D7C-2F94-4204-8D6F-6716E106B0F5}" srcOrd="0" destOrd="0" presId="urn:microsoft.com/office/officeart/2005/8/layout/process5"/>
    <dgm:cxn modelId="{DE3BDE9A-75B7-49E6-B4C8-AD1DC907B72E}" type="presParOf" srcId="{9432D61B-2D9B-4D7B-8069-991C57EE0A32}" destId="{CBB02BB6-A9FF-4135-970E-B025026756EB}" srcOrd="2" destOrd="0" presId="urn:microsoft.com/office/officeart/2005/8/layout/process5"/>
    <dgm:cxn modelId="{531E176E-FB19-49BA-8EB2-043E2B93282D}" type="presParOf" srcId="{9432D61B-2D9B-4D7B-8069-991C57EE0A32}" destId="{3C89857F-67F2-4ADA-B1D2-E8AB4E22CB4F}" srcOrd="3" destOrd="0" presId="urn:microsoft.com/office/officeart/2005/8/layout/process5"/>
    <dgm:cxn modelId="{CB8AEB83-4BA6-4019-B5C4-6779DFE0CE4C}" type="presParOf" srcId="{3C89857F-67F2-4ADA-B1D2-E8AB4E22CB4F}" destId="{1055BA42-52AF-476F-B31F-39DD1DA0EF88}" srcOrd="0" destOrd="0" presId="urn:microsoft.com/office/officeart/2005/8/layout/process5"/>
    <dgm:cxn modelId="{961AE575-A43E-4B46-8C2C-B078DDF8A37B}" type="presParOf" srcId="{9432D61B-2D9B-4D7B-8069-991C57EE0A32}" destId="{75E50E5E-39E2-4118-BC38-7981E6D0B1D6}" srcOrd="4" destOrd="0" presId="urn:microsoft.com/office/officeart/2005/8/layout/process5"/>
    <dgm:cxn modelId="{8C9F87C9-7C29-4EC8-A112-4381E157D9BE}" type="presParOf" srcId="{9432D61B-2D9B-4D7B-8069-991C57EE0A32}" destId="{8089431B-3718-483F-8C3F-4C7070D47CD6}" srcOrd="5" destOrd="0" presId="urn:microsoft.com/office/officeart/2005/8/layout/process5"/>
    <dgm:cxn modelId="{99448671-A6AE-4371-B102-17B4B30AD274}" type="presParOf" srcId="{8089431B-3718-483F-8C3F-4C7070D47CD6}" destId="{195BD3A5-9EBB-4444-A51A-E970BBE384D1}" srcOrd="0" destOrd="0" presId="urn:microsoft.com/office/officeart/2005/8/layout/process5"/>
    <dgm:cxn modelId="{0173436D-F125-4FA1-99CA-62BD89BDA972}" type="presParOf" srcId="{9432D61B-2D9B-4D7B-8069-991C57EE0A32}" destId="{7E5E9B87-BC70-4875-9C46-12E2AB0B7514}" srcOrd="6" destOrd="0" presId="urn:microsoft.com/office/officeart/2005/8/layout/process5"/>
    <dgm:cxn modelId="{2F03F839-7446-4008-93A0-0EF07E4C9BD5}" type="presParOf" srcId="{9432D61B-2D9B-4D7B-8069-991C57EE0A32}" destId="{D66AC40F-34F1-4915-A681-859A5A683DE5}" srcOrd="7" destOrd="0" presId="urn:microsoft.com/office/officeart/2005/8/layout/process5"/>
    <dgm:cxn modelId="{C39BE31B-98DA-4460-850B-B19C17860BF6}" type="presParOf" srcId="{D66AC40F-34F1-4915-A681-859A5A683DE5}" destId="{2904513C-BBD1-426F-8E53-2696E51589B0}" srcOrd="0" destOrd="0" presId="urn:microsoft.com/office/officeart/2005/8/layout/process5"/>
    <dgm:cxn modelId="{86E0ADBF-A78D-45AF-8513-8A8ADA5340E3}" type="presParOf" srcId="{9432D61B-2D9B-4D7B-8069-991C57EE0A32}" destId="{1F1C6689-1F05-4821-B489-0C33BAEE28AE}" srcOrd="8" destOrd="0" presId="urn:microsoft.com/office/officeart/2005/8/layout/process5"/>
    <dgm:cxn modelId="{04A8D719-0FDC-4EC3-A9AE-35A088CE04B2}" type="presParOf" srcId="{9432D61B-2D9B-4D7B-8069-991C57EE0A32}" destId="{D8486C87-EAF5-48E8-82D6-EE1A74C371F5}" srcOrd="9" destOrd="0" presId="urn:microsoft.com/office/officeart/2005/8/layout/process5"/>
    <dgm:cxn modelId="{16999BE7-A028-422C-8C53-BE6698AAC442}" type="presParOf" srcId="{D8486C87-EAF5-48E8-82D6-EE1A74C371F5}" destId="{4105D19B-978F-4374-A071-169E5B93E222}" srcOrd="0" destOrd="0" presId="urn:microsoft.com/office/officeart/2005/8/layout/process5"/>
    <dgm:cxn modelId="{89B67B88-72DF-4520-A767-0A5F306AE374}" type="presParOf" srcId="{9432D61B-2D9B-4D7B-8069-991C57EE0A32}" destId="{820EFE7F-4FFD-40B9-BB75-D31E1139E548}" srcOrd="10" destOrd="0" presId="urn:microsoft.com/office/officeart/2005/8/layout/process5"/>
    <dgm:cxn modelId="{C3B01FEC-F449-4751-869E-884786B41ABD}" type="presParOf" srcId="{9432D61B-2D9B-4D7B-8069-991C57EE0A32}" destId="{9B41FEEB-57EB-4C2C-806D-5DF42F92F5B2}" srcOrd="11" destOrd="0" presId="urn:microsoft.com/office/officeart/2005/8/layout/process5"/>
    <dgm:cxn modelId="{F2E8A8FF-CF84-43FE-BC80-D41E011FAD16}" type="presParOf" srcId="{9B41FEEB-57EB-4C2C-806D-5DF42F92F5B2}" destId="{20D8AF40-CC61-4388-87FE-873FCAB8B21C}" srcOrd="0" destOrd="0" presId="urn:microsoft.com/office/officeart/2005/8/layout/process5"/>
    <dgm:cxn modelId="{C6584E9C-CBEC-4E68-8213-F26CFCC9007B}" type="presParOf" srcId="{9432D61B-2D9B-4D7B-8069-991C57EE0A32}" destId="{81E8DAF9-D649-45BC-B2A4-144297821164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CF518-738B-4A4D-8E0B-CFDAAC9FED0A}">
      <dsp:nvSpPr>
        <dsp:cNvPr id="0" name=""/>
        <dsp:cNvSpPr/>
      </dsp:nvSpPr>
      <dsp:spPr>
        <a:xfrm>
          <a:off x="97612" y="613"/>
          <a:ext cx="1933835" cy="11603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Shell issues the prompt and waits for the next command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131596" y="34597"/>
        <a:ext cx="1865867" cy="1092333"/>
      </dsp:txXfrm>
    </dsp:sp>
    <dsp:sp modelId="{6C70873B-B6AA-4F4D-8B37-358297D5251B}">
      <dsp:nvSpPr>
        <dsp:cNvPr id="0" name=""/>
        <dsp:cNvSpPr/>
      </dsp:nvSpPr>
      <dsp:spPr>
        <a:xfrm>
          <a:off x="2201625" y="340968"/>
          <a:ext cx="409973" cy="47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>
            <a:solidFill>
              <a:schemeClr val="tx1"/>
            </a:solidFill>
          </a:endParaRPr>
        </a:p>
      </dsp:txBody>
      <dsp:txXfrm>
        <a:off x="2201625" y="436886"/>
        <a:ext cx="286981" cy="287755"/>
      </dsp:txXfrm>
    </dsp:sp>
    <dsp:sp modelId="{CBB02BB6-A9FF-4135-970E-B025026756EB}">
      <dsp:nvSpPr>
        <dsp:cNvPr id="0" name=""/>
        <dsp:cNvSpPr/>
      </dsp:nvSpPr>
      <dsp:spPr>
        <a:xfrm>
          <a:off x="2804982" y="613"/>
          <a:ext cx="1933835" cy="1160301"/>
        </a:xfrm>
        <a:prstGeom prst="roundRect">
          <a:avLst>
            <a:gd name="adj" fmla="val 10000"/>
          </a:avLst>
        </a:prstGeom>
        <a:solidFill>
          <a:schemeClr val="accent4">
            <a:hueOff val="-329264"/>
            <a:satOff val="3718"/>
            <a:lumOff val="19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User enter command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2838966" y="34597"/>
        <a:ext cx="1865867" cy="1092333"/>
      </dsp:txXfrm>
    </dsp:sp>
    <dsp:sp modelId="{3C89857F-67F2-4ADA-B1D2-E8AB4E22CB4F}">
      <dsp:nvSpPr>
        <dsp:cNvPr id="0" name=""/>
        <dsp:cNvSpPr/>
      </dsp:nvSpPr>
      <dsp:spPr>
        <a:xfrm>
          <a:off x="4908995" y="340968"/>
          <a:ext cx="409973" cy="47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95116"/>
            <a:satOff val="4462"/>
            <a:lumOff val="2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>
            <a:solidFill>
              <a:schemeClr val="tx1"/>
            </a:solidFill>
          </a:endParaRPr>
        </a:p>
      </dsp:txBody>
      <dsp:txXfrm>
        <a:off x="4908995" y="436886"/>
        <a:ext cx="286981" cy="287755"/>
      </dsp:txXfrm>
    </dsp:sp>
    <dsp:sp modelId="{75E50E5E-39E2-4118-BC38-7981E6D0B1D6}">
      <dsp:nvSpPr>
        <dsp:cNvPr id="0" name=""/>
        <dsp:cNvSpPr/>
      </dsp:nvSpPr>
      <dsp:spPr>
        <a:xfrm>
          <a:off x="5512351" y="613"/>
          <a:ext cx="1933835" cy="1160301"/>
        </a:xfrm>
        <a:prstGeom prst="roundRect">
          <a:avLst>
            <a:gd name="adj" fmla="val 10000"/>
          </a:avLst>
        </a:prstGeom>
        <a:solidFill>
          <a:schemeClr val="accent4">
            <a:hueOff val="-658527"/>
            <a:satOff val="7436"/>
            <a:lumOff val="398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Shell scans the command line for </a:t>
          </a:r>
          <a:r>
            <a:rPr lang="en-US" sz="1600" b="0" kern="1200" dirty="0" err="1" smtClean="0">
              <a:solidFill>
                <a:schemeClr val="tx1"/>
              </a:solidFill>
            </a:rPr>
            <a:t>metacharacters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5546335" y="34597"/>
        <a:ext cx="1865867" cy="1092333"/>
      </dsp:txXfrm>
    </dsp:sp>
    <dsp:sp modelId="{8089431B-3718-483F-8C3F-4C7070D47CD6}">
      <dsp:nvSpPr>
        <dsp:cNvPr id="0" name=""/>
        <dsp:cNvSpPr/>
      </dsp:nvSpPr>
      <dsp:spPr>
        <a:xfrm rot="5400000">
          <a:off x="6274283" y="1296283"/>
          <a:ext cx="409973" cy="47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790233"/>
            <a:satOff val="8924"/>
            <a:lumOff val="4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>
            <a:solidFill>
              <a:schemeClr val="tx1"/>
            </a:solidFill>
          </a:endParaRPr>
        </a:p>
      </dsp:txBody>
      <dsp:txXfrm rot="-5400000">
        <a:off x="6335392" y="1331092"/>
        <a:ext cx="287755" cy="286981"/>
      </dsp:txXfrm>
    </dsp:sp>
    <dsp:sp modelId="{7E5E9B87-BC70-4875-9C46-12E2AB0B7514}">
      <dsp:nvSpPr>
        <dsp:cNvPr id="0" name=""/>
        <dsp:cNvSpPr/>
      </dsp:nvSpPr>
      <dsp:spPr>
        <a:xfrm>
          <a:off x="5512351" y="1934449"/>
          <a:ext cx="1933835" cy="1160301"/>
        </a:xfrm>
        <a:prstGeom prst="roundRect">
          <a:avLst>
            <a:gd name="adj" fmla="val 10000"/>
          </a:avLst>
        </a:prstGeom>
        <a:solidFill>
          <a:schemeClr val="accent4">
            <a:hueOff val="-987791"/>
            <a:satOff val="11154"/>
            <a:lumOff val="5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Translate </a:t>
          </a:r>
          <a:r>
            <a:rPr lang="en-US" sz="1600" b="0" kern="1200" dirty="0" err="1" smtClean="0">
              <a:solidFill>
                <a:schemeClr val="tx1"/>
              </a:solidFill>
            </a:rPr>
            <a:t>metacharacters</a:t>
          </a:r>
          <a:r>
            <a:rPr lang="en-US" sz="1600" b="0" kern="1200" dirty="0" smtClean="0">
              <a:solidFill>
                <a:schemeClr val="tx1"/>
              </a:solidFill>
            </a:rPr>
            <a:t> and recreate a simplified command line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5546335" y="1968433"/>
        <a:ext cx="1865867" cy="1092333"/>
      </dsp:txXfrm>
    </dsp:sp>
    <dsp:sp modelId="{D66AC40F-34F1-4915-A681-859A5A683DE5}">
      <dsp:nvSpPr>
        <dsp:cNvPr id="0" name=""/>
        <dsp:cNvSpPr/>
      </dsp:nvSpPr>
      <dsp:spPr>
        <a:xfrm rot="10800000">
          <a:off x="4932201" y="2274804"/>
          <a:ext cx="409973" cy="47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85349"/>
            <a:satOff val="13385"/>
            <a:lumOff val="7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>
            <a:solidFill>
              <a:schemeClr val="tx1"/>
            </a:solidFill>
          </a:endParaRPr>
        </a:p>
      </dsp:txBody>
      <dsp:txXfrm rot="10800000">
        <a:off x="5055193" y="2370722"/>
        <a:ext cx="286981" cy="287755"/>
      </dsp:txXfrm>
    </dsp:sp>
    <dsp:sp modelId="{1F1C6689-1F05-4821-B489-0C33BAEE28AE}">
      <dsp:nvSpPr>
        <dsp:cNvPr id="0" name=""/>
        <dsp:cNvSpPr/>
      </dsp:nvSpPr>
      <dsp:spPr>
        <a:xfrm>
          <a:off x="2804982" y="1934449"/>
          <a:ext cx="1933835" cy="1160301"/>
        </a:xfrm>
        <a:prstGeom prst="roundRect">
          <a:avLst>
            <a:gd name="adj" fmla="val 10000"/>
          </a:avLst>
        </a:prstGeom>
        <a:solidFill>
          <a:schemeClr val="accent4">
            <a:hueOff val="-1317055"/>
            <a:satOff val="14873"/>
            <a:lumOff val="79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Shell passes the command to the kernel for execution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2838966" y="1968433"/>
        <a:ext cx="1865867" cy="1092333"/>
      </dsp:txXfrm>
    </dsp:sp>
    <dsp:sp modelId="{D8486C87-EAF5-48E8-82D6-EE1A74C371F5}">
      <dsp:nvSpPr>
        <dsp:cNvPr id="0" name=""/>
        <dsp:cNvSpPr/>
      </dsp:nvSpPr>
      <dsp:spPr>
        <a:xfrm rot="10800000">
          <a:off x="2224831" y="2274804"/>
          <a:ext cx="409973" cy="47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580466"/>
            <a:satOff val="17847"/>
            <a:lumOff val="95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>
            <a:solidFill>
              <a:schemeClr val="tx1"/>
            </a:solidFill>
          </a:endParaRPr>
        </a:p>
      </dsp:txBody>
      <dsp:txXfrm rot="10800000">
        <a:off x="2347823" y="2370722"/>
        <a:ext cx="286981" cy="287755"/>
      </dsp:txXfrm>
    </dsp:sp>
    <dsp:sp modelId="{820EFE7F-4FFD-40B9-BB75-D31E1139E548}">
      <dsp:nvSpPr>
        <dsp:cNvPr id="0" name=""/>
        <dsp:cNvSpPr/>
      </dsp:nvSpPr>
      <dsp:spPr>
        <a:xfrm>
          <a:off x="97612" y="1934449"/>
          <a:ext cx="1933835" cy="1160301"/>
        </a:xfrm>
        <a:prstGeom prst="roundRect">
          <a:avLst>
            <a:gd name="adj" fmla="val 10000"/>
          </a:avLst>
        </a:prstGeom>
        <a:solidFill>
          <a:schemeClr val="accent4">
            <a:hueOff val="-1646318"/>
            <a:satOff val="18591"/>
            <a:lumOff val="99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Shell waits for the command to complete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131596" y="1968433"/>
        <a:ext cx="1865867" cy="1092333"/>
      </dsp:txXfrm>
    </dsp:sp>
    <dsp:sp modelId="{9B41FEEB-57EB-4C2C-806D-5DF42F92F5B2}">
      <dsp:nvSpPr>
        <dsp:cNvPr id="0" name=""/>
        <dsp:cNvSpPr/>
      </dsp:nvSpPr>
      <dsp:spPr>
        <a:xfrm rot="5400000">
          <a:off x="859543" y="3230119"/>
          <a:ext cx="409973" cy="47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>
            <a:solidFill>
              <a:schemeClr val="tx1"/>
            </a:solidFill>
          </a:endParaRPr>
        </a:p>
      </dsp:txBody>
      <dsp:txXfrm rot="-5400000">
        <a:off x="920652" y="3264928"/>
        <a:ext cx="287755" cy="286981"/>
      </dsp:txXfrm>
    </dsp:sp>
    <dsp:sp modelId="{81E8DAF9-D649-45BC-B2A4-144297821164}">
      <dsp:nvSpPr>
        <dsp:cNvPr id="0" name=""/>
        <dsp:cNvSpPr/>
      </dsp:nvSpPr>
      <dsp:spPr>
        <a:xfrm>
          <a:off x="97612" y="3868284"/>
          <a:ext cx="1933835" cy="1160301"/>
        </a:xfrm>
        <a:prstGeom prst="roundRect">
          <a:avLst>
            <a:gd name="adj" fmla="val 10000"/>
          </a:avLst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Prompt reappears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131596" y="3902268"/>
        <a:ext cx="1865867" cy="1092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0941B-A333-474D-9259-574D2654469A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B794C-F642-4674-93F4-38C6D3C30F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8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04F9-7A75-49F2-A3B7-7048CB19C28F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45CD-AAD3-4891-8EFF-2E11996BE283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0D7-EC81-4DDE-A243-96F5DEBD1CE5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0A9F-DDDB-4887-AC93-9381ACA003CB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1B71-8650-4D29-9628-D9EBE1566587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6669-0B2F-41B7-B840-45743D9BBEC8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946-356B-4A3F-9578-61D05D7E16DA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ADAF-46CB-44E7-83C3-F0784F9F5473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33A2-1C27-4B41-9F4F-D620189877C8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7C17-7674-4AA6-836E-98EDA1DBCD39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D6E-840A-474A-859C-9B510F6203EF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025F3DB-A7BC-4125-9020-206EDDD82A99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8</a:t>
            </a:r>
            <a:br>
              <a:rPr lang="en-US" dirty="0" smtClean="0"/>
            </a:br>
            <a:r>
              <a:rPr lang="en-US" dirty="0" smtClean="0"/>
              <a:t>The Shell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CSNB113 SYSTEM ADMINISTRATION</a:t>
            </a:r>
          </a:p>
          <a:p>
            <a:r>
              <a:rPr lang="en-US" dirty="0" smtClean="0"/>
              <a:t>College of Information Technology</a:t>
            </a:r>
          </a:p>
          <a:p>
            <a:r>
              <a:rPr lang="en-US" dirty="0" err="1" smtClean="0"/>
              <a:t>Universiti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(UNITEN)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90715"/>
            <a:ext cx="8610600" cy="3450696"/>
          </a:xfrm>
        </p:spPr>
        <p:txBody>
          <a:bodyPr/>
          <a:lstStyle/>
          <a:p>
            <a:r>
              <a:rPr lang="en-US" dirty="0" smtClean="0"/>
              <a:t>Escaping the space</a:t>
            </a:r>
          </a:p>
          <a:p>
            <a:r>
              <a:rPr lang="en-US" dirty="0" smtClean="0"/>
              <a:t>Example: remove a filename “My Doc”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Without the \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rm</a:t>
            </a:r>
            <a:r>
              <a:rPr lang="en-US" dirty="0" smtClean="0"/>
              <a:t> would see 2 files; My and Doc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\ : Escaping the Space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68580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ls</a:t>
            </a:r>
            <a:endParaRPr lang="en-US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 Doc   My Personal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rm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My\ Doc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75467"/>
            <a:ext cx="8686799" cy="3450696"/>
          </a:xfrm>
        </p:spPr>
        <p:txBody>
          <a:bodyPr/>
          <a:lstStyle/>
          <a:p>
            <a:r>
              <a:rPr lang="en-US" dirty="0" smtClean="0"/>
              <a:t>Escaping the \</a:t>
            </a:r>
          </a:p>
          <a:p>
            <a:r>
              <a:rPr lang="en-US" dirty="0" smtClean="0"/>
              <a:t>Example: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\ : Escaping the \ Itself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657600"/>
            <a:ext cx="6858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echo “Escaping the \\ Itself”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Escaping the \ Itself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75467"/>
            <a:ext cx="8686799" cy="3450696"/>
          </a:xfrm>
        </p:spPr>
        <p:txBody>
          <a:bodyPr/>
          <a:lstStyle/>
          <a:p>
            <a:r>
              <a:rPr lang="en-US" dirty="0" smtClean="0"/>
              <a:t>Use during a long-line-single command execution</a:t>
            </a:r>
          </a:p>
          <a:p>
            <a:r>
              <a:rPr lang="en-US" dirty="0" smtClean="0"/>
              <a:t>Example: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\ : Ignoring the Newline Character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581400"/>
            <a:ext cx="83058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echo  sn012345  | 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mailx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-a  CSNB113_Chap8.ppt  \</a:t>
            </a:r>
            <a:endParaRPr lang="en-US" sz="2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 -s “Chapter8”  surizal@metalab.uniten.edu.my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351469"/>
          </a:xfrm>
        </p:spPr>
        <p:txBody>
          <a:bodyPr/>
          <a:lstStyle/>
          <a:p>
            <a:r>
              <a:rPr lang="en-US" dirty="0" smtClean="0"/>
              <a:t>Another way to turn off the meaning/effect of a special character;</a:t>
            </a:r>
          </a:p>
          <a:p>
            <a:r>
              <a:rPr lang="en-US" dirty="0" smtClean="0"/>
              <a:t>Single quotes – protect special characters (disable)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Double quotes – lenient. Do not protect $ and ` (</a:t>
            </a:r>
            <a:r>
              <a:rPr lang="en-US" dirty="0" err="1" smtClean="0"/>
              <a:t>backquote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` : shell </a:t>
            </a:r>
            <a:r>
              <a:rPr lang="en-US" b="1" dirty="0" smtClean="0"/>
              <a:t>execute</a:t>
            </a:r>
            <a:r>
              <a:rPr lang="en-US" dirty="0" smtClean="0"/>
              <a:t> the enclosed command and </a:t>
            </a:r>
            <a:r>
              <a:rPr lang="en-US" b="1" dirty="0" smtClean="0"/>
              <a:t>replaces</a:t>
            </a:r>
            <a:r>
              <a:rPr lang="en-US" dirty="0" smtClean="0"/>
              <a:t> it with the </a:t>
            </a:r>
            <a:r>
              <a:rPr lang="en-US" b="1" dirty="0" smtClean="0"/>
              <a:t>output</a:t>
            </a:r>
            <a:r>
              <a:rPr lang="en-US" dirty="0" smtClean="0"/>
              <a:t> of the command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965245" cy="1202485"/>
          </a:xfrm>
        </p:spPr>
        <p:txBody>
          <a:bodyPr/>
          <a:lstStyle/>
          <a:p>
            <a:r>
              <a:rPr lang="en-US" dirty="0" smtClean="0"/>
              <a:t>Quoting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480389"/>
            <a:ext cx="82296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echo ‘The examples of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metacharacter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are |, &lt;, &gt;, and $’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The examples of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metacharacter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are |, &lt;, &gt;, and $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637" y="5486400"/>
            <a:ext cx="82296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echo “The date today is `date`”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The date today is Sat Sep 7 20:20:18 GMT 2012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799" cy="3450696"/>
          </a:xfrm>
        </p:spPr>
        <p:txBody>
          <a:bodyPr/>
          <a:lstStyle/>
          <a:p>
            <a:r>
              <a:rPr lang="en-US" dirty="0" smtClean="0"/>
              <a:t>Enable command to obtain its standard input from the standard output of the other command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| : Pipes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305" y="3429000"/>
            <a:ext cx="8241542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urier"/>
              </a:rPr>
              <a:t>surizal@sn12345-csnb113:~$   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</a:rPr>
              <a:t>ifconfig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 | 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</a:rPr>
              <a:t>grep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</a:rPr>
              <a:t>inet</a:t>
            </a:r>
            <a:endParaRPr lang="en-US" b="1" dirty="0" smtClean="0">
              <a:solidFill>
                <a:schemeClr val="bg1"/>
              </a:solidFill>
              <a:latin typeface="Courier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</a:rPr>
              <a:t>inet</a:t>
            </a:r>
            <a:r>
              <a:rPr lang="en-US" b="1" dirty="0" smtClean="0">
                <a:solidFill>
                  <a:srgbClr val="FF0000"/>
                </a:solidFill>
                <a:latin typeface="Courier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addr:172.20.16.20   Bcast:172.20.16.255   Mask: 255.255.255.0</a:t>
            </a:r>
          </a:p>
          <a:p>
            <a:r>
              <a:rPr lang="en-US" b="1" dirty="0">
                <a:solidFill>
                  <a:schemeClr val="bg1"/>
                </a:solidFill>
                <a:latin typeface="Courier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urier"/>
              </a:rPr>
              <a:t>iet6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</a:rPr>
              <a:t>addr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: fe80 : : a00 : 27ff : 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</a:rPr>
              <a:t>febb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 :  dc33/64  Scope : Link</a:t>
            </a:r>
          </a:p>
          <a:p>
            <a:r>
              <a:rPr lang="en-US" b="1" dirty="0">
                <a:solidFill>
                  <a:schemeClr val="bg1"/>
                </a:solidFill>
                <a:latin typeface="Courier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</a:rPr>
              <a:t>inet</a:t>
            </a:r>
            <a:r>
              <a:rPr lang="en-US" b="1" dirty="0" smtClean="0">
                <a:solidFill>
                  <a:srgbClr val="FF0000"/>
                </a:solidFill>
                <a:latin typeface="Courier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addr:127.0.0.1    Mask : 255.0.0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urier"/>
              </a:rPr>
              <a:t>iet6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urier"/>
              </a:rPr>
              <a:t>addr</a:t>
            </a:r>
            <a:r>
              <a:rPr lang="en-US" b="1" dirty="0">
                <a:solidFill>
                  <a:schemeClr val="bg1"/>
                </a:solidFill>
                <a:latin typeface="Courier"/>
              </a:rPr>
              <a:t>: 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  </a:t>
            </a:r>
            <a:r>
              <a:rPr lang="en-US" b="1" dirty="0">
                <a:solidFill>
                  <a:schemeClr val="bg1"/>
                </a:solidFill>
                <a:latin typeface="Courier"/>
              </a:rPr>
              <a:t>: : 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1/128  </a:t>
            </a:r>
            <a:r>
              <a:rPr lang="en-US" b="1" dirty="0">
                <a:solidFill>
                  <a:schemeClr val="bg1"/>
                </a:solidFill>
                <a:latin typeface="Courier"/>
              </a:rPr>
              <a:t>Scope : 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Host</a:t>
            </a:r>
          </a:p>
          <a:p>
            <a:r>
              <a:rPr lang="en-US" b="1" dirty="0">
                <a:solidFill>
                  <a:schemeClr val="bg1"/>
                </a:solidFill>
                <a:latin typeface="Courier"/>
              </a:rPr>
              <a:t>surizal@sn12345-csnb113:~$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75467"/>
            <a:ext cx="8686799" cy="3450696"/>
          </a:xfrm>
        </p:spPr>
        <p:txBody>
          <a:bodyPr/>
          <a:lstStyle/>
          <a:p>
            <a:r>
              <a:rPr lang="en-US" dirty="0" smtClean="0"/>
              <a:t>man command – most complete and authoritative guide of UNIX manual documentation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552855"/>
            <a:ext cx="6858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man &lt;command&gt;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3603812"/>
          </a:xfrm>
        </p:spPr>
        <p:txBody>
          <a:bodyPr/>
          <a:lstStyle/>
          <a:p>
            <a:r>
              <a:rPr lang="en-US" dirty="0" smtClean="0"/>
              <a:t>Example: man cp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965245" cy="1202485"/>
          </a:xfrm>
        </p:spPr>
        <p:txBody>
          <a:bodyPr/>
          <a:lstStyle/>
          <a:p>
            <a:r>
              <a:rPr lang="en-US" dirty="0" smtClean="0"/>
              <a:t>man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375" t="6941" r="15625" b="46094"/>
          <a:stretch>
            <a:fillRect/>
          </a:stretch>
        </p:blipFill>
        <p:spPr bwMode="auto">
          <a:xfrm>
            <a:off x="1867525" y="1524000"/>
            <a:ext cx="68954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1752600"/>
            <a:ext cx="1295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SECTION 1: NAME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438400"/>
            <a:ext cx="1295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SECTION 2: SYNOPSIS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572000"/>
            <a:ext cx="1295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SECTION 3: </a:t>
            </a:r>
            <a:r>
              <a:rPr lang="en-US" sz="1400" dirty="0" smtClean="0"/>
              <a:t>DESCRIPTION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1524000" y="1828800"/>
            <a:ext cx="228600" cy="381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1524000" y="2438400"/>
            <a:ext cx="228600" cy="6858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1524000" y="3276600"/>
            <a:ext cx="228600" cy="32004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799" cy="3450696"/>
          </a:xfrm>
        </p:spPr>
        <p:txBody>
          <a:bodyPr/>
          <a:lstStyle/>
          <a:p>
            <a:r>
              <a:rPr lang="en-US" dirty="0" smtClean="0"/>
              <a:t>NAME – presents a one-line introduction to the command</a:t>
            </a:r>
          </a:p>
          <a:p>
            <a:r>
              <a:rPr lang="en-US" dirty="0" smtClean="0"/>
              <a:t>SYNOPSIS – syntax used by the command</a:t>
            </a:r>
          </a:p>
          <a:p>
            <a:r>
              <a:rPr lang="en-US" dirty="0" smtClean="0"/>
              <a:t>DESCRIPTION – provides detailed description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in man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3603812"/>
          </a:xfrm>
        </p:spPr>
        <p:txBody>
          <a:bodyPr/>
          <a:lstStyle/>
          <a:p>
            <a:r>
              <a:rPr lang="en-US" dirty="0" smtClean="0"/>
              <a:t>Variable assignment: </a:t>
            </a:r>
            <a:r>
              <a:rPr lang="en-US" i="1" dirty="0" smtClean="0"/>
              <a:t>variable=value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Variable concatenation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Variables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9093" y="2974828"/>
            <a:ext cx="68580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SENTENCE1=“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 study CSNB113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”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echo $SENTENCE1</a:t>
            </a: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 study CSNB113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093" y="4648200"/>
            <a:ext cx="6858000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EXTENSION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=“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avi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”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MOVIENAME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=“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IronM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”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FILENAME=</a:t>
            </a:r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$MOVIENAME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$EXTENSION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echo $FILENAME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IronM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.avi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3603812"/>
          </a:xfrm>
        </p:spPr>
        <p:txBody>
          <a:bodyPr/>
          <a:lstStyle/>
          <a:p>
            <a:r>
              <a:rPr lang="en-US" dirty="0" smtClean="0"/>
              <a:t>Rules and regulations</a:t>
            </a:r>
          </a:p>
          <a:p>
            <a:pPr lvl="1"/>
            <a:r>
              <a:rPr lang="en-US" dirty="0" smtClean="0"/>
              <a:t>Must begin with a letter; can contains numerals</a:t>
            </a:r>
          </a:p>
          <a:p>
            <a:pPr lvl="1"/>
            <a:r>
              <a:rPr lang="en-US" dirty="0" smtClean="0"/>
              <a:t>Case sensitive</a:t>
            </a:r>
          </a:p>
          <a:p>
            <a:pPr lvl="1"/>
            <a:r>
              <a:rPr lang="en-US" dirty="0" smtClean="0"/>
              <a:t>No type</a:t>
            </a:r>
          </a:p>
          <a:p>
            <a:pPr lvl="1"/>
            <a:r>
              <a:rPr lang="en-US" dirty="0" smtClean="0"/>
              <a:t>Can use without declaration</a:t>
            </a:r>
          </a:p>
          <a:p>
            <a:r>
              <a:rPr lang="en-US" dirty="0" smtClean="0"/>
              <a:t>Remove variable</a:t>
            </a:r>
          </a:p>
          <a:p>
            <a:endParaRPr lang="en-US" dirty="0" smtClean="0"/>
          </a:p>
          <a:p>
            <a:r>
              <a:rPr lang="en-US" dirty="0" smtClean="0"/>
              <a:t>Protect variable from reassignment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Variables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953000"/>
            <a:ext cx="6858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unset SENTENCE1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791200"/>
            <a:ext cx="6858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readonly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SENTENCE1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75467"/>
            <a:ext cx="8610599" cy="34506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Gain an overview of the shell’s interpretive cycle</a:t>
            </a:r>
          </a:p>
          <a:p>
            <a:r>
              <a:rPr lang="en-US" dirty="0" smtClean="0"/>
              <a:t>Learn the significance of </a:t>
            </a:r>
            <a:r>
              <a:rPr lang="en-US" dirty="0" err="1" smtClean="0"/>
              <a:t>metacharacters</a:t>
            </a:r>
            <a:r>
              <a:rPr lang="en-US" dirty="0" smtClean="0"/>
              <a:t> and their use in wild wards for matching multiple filenames</a:t>
            </a:r>
          </a:p>
          <a:p>
            <a:r>
              <a:rPr lang="en-US" dirty="0" smtClean="0"/>
              <a:t>Know the use of escaping and quoting to remove the meaning of </a:t>
            </a:r>
            <a:r>
              <a:rPr lang="en-US" dirty="0" err="1" smtClean="0"/>
              <a:t>metacharacter</a:t>
            </a:r>
            <a:endParaRPr lang="en-US" dirty="0" smtClean="0"/>
          </a:p>
          <a:p>
            <a:r>
              <a:rPr lang="en-US" dirty="0" smtClean="0"/>
              <a:t>Learn the difference between the use of double and single quotes</a:t>
            </a:r>
          </a:p>
          <a:p>
            <a:r>
              <a:rPr lang="en-US" dirty="0" smtClean="0"/>
              <a:t>Implementation of pipelines</a:t>
            </a:r>
          </a:p>
          <a:p>
            <a:r>
              <a:rPr lang="en-US" dirty="0" smtClean="0"/>
              <a:t>Use the man command to browse the UNIX documentation</a:t>
            </a:r>
          </a:p>
          <a:p>
            <a:r>
              <a:rPr lang="en-US" dirty="0" smtClean="0"/>
              <a:t>Understand the organization of the documentation</a:t>
            </a:r>
          </a:p>
          <a:p>
            <a:r>
              <a:rPr lang="en-US" dirty="0" smtClean="0"/>
              <a:t>Understand shell variables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87738"/>
            <a:ext cx="8686799" cy="3450696"/>
          </a:xfrm>
        </p:spPr>
        <p:txBody>
          <a:bodyPr/>
          <a:lstStyle/>
          <a:p>
            <a:r>
              <a:rPr lang="en-US" dirty="0" smtClean="0"/>
              <a:t>Shell variable HOME maintains the absolute pathname of user’s directory: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Variables - HOME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276600"/>
            <a:ext cx="6172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" pitchFamily="49" charset="0"/>
              </a:rPr>
              <a:t>$ echo $HOME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" pitchFamily="49" charset="0"/>
              </a:rPr>
              <a:t>/home/sn010101</a:t>
            </a:r>
            <a:endParaRPr lang="en-US" sz="2000" b="1" dirty="0">
              <a:solidFill>
                <a:schemeClr val="bg1"/>
              </a:solidFill>
              <a:latin typeface="Courier" pitchFamily="49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Commands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2675467"/>
            <a:ext cx="8686799" cy="3450696"/>
          </a:xfrm>
        </p:spPr>
        <p:txBody>
          <a:bodyPr/>
          <a:lstStyle/>
          <a:p>
            <a:r>
              <a:rPr lang="en-US" dirty="0" smtClean="0"/>
              <a:t>who command: shows the current user(s) logged 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276600"/>
            <a:ext cx="7467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urier"/>
              </a:rPr>
              <a:t>surizal@sn12345-csnb113:~$   who</a:t>
            </a:r>
          </a:p>
          <a:p>
            <a:r>
              <a:rPr lang="en-US" b="1" dirty="0" err="1">
                <a:solidFill>
                  <a:schemeClr val="bg1"/>
                </a:solidFill>
                <a:latin typeface="Courier"/>
              </a:rPr>
              <a:t>s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</a:rPr>
              <a:t>urizal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    tty1              2013-12-06     08:20</a:t>
            </a:r>
          </a:p>
          <a:p>
            <a:r>
              <a:rPr lang="en-US" b="1" dirty="0">
                <a:solidFill>
                  <a:schemeClr val="bg1"/>
                </a:solidFill>
                <a:latin typeface="Courier"/>
              </a:rPr>
              <a:t>surizal@sn12345-csnb113:~$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75467"/>
            <a:ext cx="8686799" cy="3450696"/>
          </a:xfrm>
        </p:spPr>
        <p:txBody>
          <a:bodyPr/>
          <a:lstStyle/>
          <a:p>
            <a:r>
              <a:rPr lang="en-US" dirty="0" err="1" smtClean="0"/>
              <a:t>whoami</a:t>
            </a:r>
            <a:r>
              <a:rPr lang="en-US" dirty="0" smtClean="0"/>
              <a:t> command: print the username associated with the current effective </a:t>
            </a:r>
            <a:r>
              <a:rPr lang="en-US" dirty="0" err="1" smtClean="0"/>
              <a:t>userid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whoami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581400"/>
            <a:ext cx="7467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urier"/>
              </a:rPr>
              <a:t>surizal@sn12345-csnb113:~$   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</a:rPr>
              <a:t>whoami</a:t>
            </a:r>
            <a:endParaRPr lang="en-US" b="1" dirty="0" smtClean="0">
              <a:solidFill>
                <a:schemeClr val="bg1"/>
              </a:solidFill>
              <a:latin typeface="Courier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Courier"/>
              </a:rPr>
              <a:t>s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</a:rPr>
              <a:t>urizal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   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"/>
              </a:rPr>
              <a:t>surizal@sn12345-csnb113</a:t>
            </a:r>
            <a:r>
              <a:rPr lang="en-US" b="1" dirty="0">
                <a:solidFill>
                  <a:schemeClr val="bg1"/>
                </a:solidFill>
                <a:latin typeface="Courier"/>
              </a:rPr>
              <a:t>:~$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passwd</a:t>
            </a:r>
            <a:r>
              <a:rPr lang="en-US" dirty="0" smtClean="0"/>
              <a:t> command: change the user’s password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passwd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2638567"/>
            <a:ext cx="7467600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urier"/>
              </a:rPr>
              <a:t>surizal@sn12345-csnb113:~$   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</a:rPr>
              <a:t>passwd</a:t>
            </a:r>
            <a:endParaRPr lang="en-US" b="1" dirty="0" smtClean="0">
              <a:solidFill>
                <a:schemeClr val="bg1"/>
              </a:solidFill>
              <a:latin typeface="Courier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ourier"/>
              </a:rPr>
              <a:t>Changing password for 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</a:rPr>
              <a:t>surizal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"/>
              </a:rPr>
              <a:t>(current) UNIX password :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"/>
              </a:rPr>
              <a:t>Enter new </a:t>
            </a:r>
            <a:r>
              <a:rPr lang="en-US" b="1" dirty="0">
                <a:solidFill>
                  <a:schemeClr val="bg1"/>
                </a:solidFill>
                <a:latin typeface="Courier"/>
              </a:rPr>
              <a:t>UNIX 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password :</a:t>
            </a:r>
            <a:endParaRPr lang="en-US" b="1" dirty="0">
              <a:solidFill>
                <a:schemeClr val="bg1"/>
              </a:solidFill>
              <a:latin typeface="Courier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ourier"/>
              </a:rPr>
              <a:t>Retype new </a:t>
            </a:r>
            <a:r>
              <a:rPr lang="en-US" b="1" dirty="0">
                <a:solidFill>
                  <a:schemeClr val="bg1"/>
                </a:solidFill>
                <a:latin typeface="Courier"/>
              </a:rPr>
              <a:t>UNIX 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password :</a:t>
            </a:r>
            <a:endParaRPr lang="en-US" b="1" dirty="0">
              <a:solidFill>
                <a:schemeClr val="bg1"/>
              </a:solidFill>
              <a:latin typeface="Courier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Courier"/>
              </a:rPr>
              <a:t>Passwd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:  password updated 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</a:rPr>
              <a:t>succesfully</a:t>
            </a:r>
            <a:endParaRPr lang="en-US" b="1" dirty="0" smtClean="0">
              <a:solidFill>
                <a:schemeClr val="bg1"/>
              </a:solidFill>
              <a:latin typeface="Courier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"/>
              </a:rPr>
              <a:t>surizal@sn12345-csnb113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:~$  _</a:t>
            </a:r>
            <a:endParaRPr lang="en-US" b="1" dirty="0">
              <a:solidFill>
                <a:schemeClr val="bg1"/>
              </a:solidFill>
              <a:latin typeface="Couri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4690364"/>
            <a:ext cx="746760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urier"/>
              </a:rPr>
              <a:t>surizal@sn12345-csnb113:~$   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</a:rPr>
              <a:t>sudo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</a:rPr>
              <a:t>passwd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 sn010101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"/>
              </a:rPr>
              <a:t>[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</a:rPr>
              <a:t>sudo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] password for 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</a:rPr>
              <a:t>surizal</a:t>
            </a:r>
            <a:r>
              <a:rPr lang="en-US" b="1" dirty="0">
                <a:solidFill>
                  <a:schemeClr val="bg1"/>
                </a:solidFill>
                <a:latin typeface="Courier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: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"/>
              </a:rPr>
              <a:t>Enter new </a:t>
            </a:r>
            <a:r>
              <a:rPr lang="en-US" b="1" dirty="0">
                <a:solidFill>
                  <a:schemeClr val="bg1"/>
                </a:solidFill>
                <a:latin typeface="Courier"/>
              </a:rPr>
              <a:t>UNIX 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password :</a:t>
            </a:r>
            <a:endParaRPr lang="en-US" b="1" dirty="0">
              <a:solidFill>
                <a:schemeClr val="bg1"/>
              </a:solidFill>
              <a:latin typeface="Courier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ourier"/>
              </a:rPr>
              <a:t>Retype new </a:t>
            </a:r>
            <a:r>
              <a:rPr lang="en-US" b="1" dirty="0">
                <a:solidFill>
                  <a:schemeClr val="bg1"/>
                </a:solidFill>
                <a:latin typeface="Courier"/>
              </a:rPr>
              <a:t>UNIX 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password :</a:t>
            </a:r>
            <a:endParaRPr lang="en-US" b="1" dirty="0">
              <a:solidFill>
                <a:schemeClr val="bg1"/>
              </a:solidFill>
              <a:latin typeface="Courier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Courier"/>
              </a:rPr>
              <a:t>Passwd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:  password updated 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</a:rPr>
              <a:t>succesfully</a:t>
            </a:r>
            <a:endParaRPr lang="en-US" b="1" dirty="0" smtClean="0">
              <a:solidFill>
                <a:schemeClr val="bg1"/>
              </a:solidFill>
              <a:latin typeface="Courier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"/>
              </a:rPr>
              <a:t>surizal@sn12345-csnb113</a:t>
            </a:r>
            <a:r>
              <a:rPr lang="en-US" b="1" dirty="0" smtClean="0">
                <a:solidFill>
                  <a:schemeClr val="bg1"/>
                </a:solidFill>
                <a:latin typeface="Courier"/>
              </a:rPr>
              <a:t>:~$  _</a:t>
            </a:r>
            <a:endParaRPr lang="en-US" b="1" dirty="0">
              <a:solidFill>
                <a:schemeClr val="bg1"/>
              </a:solidFill>
              <a:latin typeface="Courier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75467"/>
            <a:ext cx="8686799" cy="3450696"/>
          </a:xfrm>
        </p:spPr>
        <p:txBody>
          <a:bodyPr/>
          <a:lstStyle/>
          <a:p>
            <a:r>
              <a:rPr lang="en-US" dirty="0" smtClean="0"/>
              <a:t>date command: shows the date and time to the nearest second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200399"/>
            <a:ext cx="6553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date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Sat Sep 7 20:20:18 GMT 2012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41852"/>
            <a:ext cx="8686799" cy="3450696"/>
          </a:xfrm>
        </p:spPr>
        <p:txBody>
          <a:bodyPr/>
          <a:lstStyle/>
          <a:p>
            <a:r>
              <a:rPr lang="en-US" dirty="0" smtClean="0"/>
              <a:t>echo command: display messages to your terminal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also use to evaluate shell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952690"/>
            <a:ext cx="6858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echo “CSNB113”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CSNB113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372" y="4267200"/>
            <a:ext cx="68580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echo $PATH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/local/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sbin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:/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/local/bin:/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sbin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:/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/bin:/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sbin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:/bin:/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/games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42" y="2514600"/>
            <a:ext cx="8686799" cy="3450696"/>
          </a:xfrm>
        </p:spPr>
        <p:txBody>
          <a:bodyPr/>
          <a:lstStyle/>
          <a:p>
            <a:r>
              <a:rPr lang="en-US" dirty="0" smtClean="0"/>
              <a:t>cat command: view the content of the file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7577" y="3000153"/>
            <a:ext cx="746760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urier"/>
              </a:rPr>
              <a:t>surizal@sn12345-csnb113:~$   cat file1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"/>
              </a:rPr>
              <a:t>Hello World from file1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"/>
              </a:rPr>
              <a:t>My name us Surizal</a:t>
            </a:r>
          </a:p>
          <a:p>
            <a:endParaRPr lang="en-US" b="1" dirty="0">
              <a:solidFill>
                <a:schemeClr val="bg1"/>
              </a:solidFill>
              <a:latin typeface="Courier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ourier"/>
              </a:rPr>
              <a:t>This is the end of file1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"/>
              </a:rPr>
              <a:t>surizal@sn12345-csnb113:~$  _</a:t>
            </a:r>
            <a:endParaRPr lang="en-US" b="1" dirty="0">
              <a:solidFill>
                <a:schemeClr val="bg1"/>
              </a:solidFill>
              <a:latin typeface="Courier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799" cy="3450696"/>
          </a:xfrm>
        </p:spPr>
        <p:txBody>
          <a:bodyPr/>
          <a:lstStyle/>
          <a:p>
            <a:r>
              <a:rPr lang="en-US" dirty="0" err="1" smtClean="0"/>
              <a:t>pwd</a:t>
            </a:r>
            <a:r>
              <a:rPr lang="en-US" dirty="0" smtClean="0"/>
              <a:t> command: print working directory</a:t>
            </a:r>
          </a:p>
          <a:p>
            <a:r>
              <a:rPr lang="en-US" dirty="0" smtClean="0"/>
              <a:t>Display absolute pathname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pwd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429000"/>
            <a:ext cx="6858000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pwd</a:t>
            </a:r>
            <a:endParaRPr lang="en-US" sz="20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/home/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surizal</a:t>
            </a:r>
            <a:endParaRPr lang="en-US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cd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dirTutorial</a:t>
            </a:r>
            <a:endParaRPr lang="en-US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pwd</a:t>
            </a:r>
            <a:endParaRPr lang="en-US" sz="20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/home/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surizal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/dirTutorial1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799" cy="3450696"/>
          </a:xfrm>
        </p:spPr>
        <p:txBody>
          <a:bodyPr/>
          <a:lstStyle/>
          <a:p>
            <a:r>
              <a:rPr lang="en-US" dirty="0" err="1" smtClean="0"/>
              <a:t>cd</a:t>
            </a:r>
            <a:r>
              <a:rPr lang="en-US" dirty="0" smtClean="0"/>
              <a:t> command: change directory</a:t>
            </a:r>
          </a:p>
          <a:p>
            <a:r>
              <a:rPr lang="en-US" dirty="0" err="1" smtClean="0"/>
              <a:t>cd</a:t>
            </a:r>
            <a:r>
              <a:rPr lang="en-US" dirty="0" smtClean="0"/>
              <a:t> without argument – return to user’s home directory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352800"/>
            <a:ext cx="6858000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pwd</a:t>
            </a:r>
            <a:endParaRPr lang="en-US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/home/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surizal</a:t>
            </a:r>
            <a:endParaRPr lang="en-US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cd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/etc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pwd</a:t>
            </a:r>
            <a:endParaRPr lang="en-US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/etc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cd</a:t>
            </a:r>
            <a:endParaRPr lang="en-US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pwd</a:t>
            </a:r>
            <a:endParaRPr lang="en-US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/home/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surizal</a:t>
            </a:r>
            <a:endParaRPr lang="en-US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75467"/>
            <a:ext cx="8610599" cy="34506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Find out the users of the system with who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passwd</a:t>
            </a:r>
            <a:r>
              <a:rPr lang="en-US" dirty="0" smtClean="0"/>
              <a:t> to change user’s password</a:t>
            </a:r>
          </a:p>
          <a:p>
            <a:r>
              <a:rPr lang="en-US" dirty="0" smtClean="0"/>
              <a:t>Display message with echo</a:t>
            </a:r>
          </a:p>
          <a:p>
            <a:r>
              <a:rPr lang="en-US" dirty="0" smtClean="0"/>
              <a:t>Display system date with date</a:t>
            </a:r>
          </a:p>
          <a:p>
            <a:r>
              <a:rPr lang="en-US" dirty="0" smtClean="0"/>
              <a:t>Create and remove directories with </a:t>
            </a:r>
            <a:r>
              <a:rPr lang="en-US" dirty="0" err="1" smtClean="0"/>
              <a:t>mkdir</a:t>
            </a:r>
            <a:r>
              <a:rPr lang="en-US" dirty="0" smtClean="0"/>
              <a:t> and </a:t>
            </a:r>
            <a:r>
              <a:rPr lang="en-US" dirty="0" err="1" smtClean="0"/>
              <a:t>rmdir</a:t>
            </a:r>
            <a:endParaRPr lang="en-US" dirty="0" smtClean="0"/>
          </a:p>
          <a:p>
            <a:r>
              <a:rPr lang="en-US" dirty="0" smtClean="0"/>
              <a:t>Navigate the file system with </a:t>
            </a:r>
            <a:r>
              <a:rPr lang="en-US" dirty="0" err="1" smtClean="0"/>
              <a:t>cd</a:t>
            </a:r>
            <a:r>
              <a:rPr lang="en-US" dirty="0" smtClean="0"/>
              <a:t> and </a:t>
            </a:r>
            <a:r>
              <a:rPr lang="en-US" dirty="0" err="1" smtClean="0"/>
              <a:t>pwd</a:t>
            </a:r>
            <a:endParaRPr lang="en-US" dirty="0" smtClean="0"/>
          </a:p>
          <a:p>
            <a:r>
              <a:rPr lang="en-US" dirty="0" smtClean="0"/>
              <a:t>List files with </a:t>
            </a:r>
            <a:r>
              <a:rPr lang="en-US" dirty="0" err="1" smtClean="0"/>
              <a:t>ls</a:t>
            </a:r>
            <a:endParaRPr lang="en-US" dirty="0" smtClean="0"/>
          </a:p>
          <a:p>
            <a:r>
              <a:rPr lang="en-US" dirty="0" smtClean="0"/>
              <a:t>Copy, rename, and delete files with cp, </a:t>
            </a:r>
            <a:r>
              <a:rPr lang="en-US" dirty="0" err="1" smtClean="0"/>
              <a:t>mv</a:t>
            </a:r>
            <a:r>
              <a:rPr lang="en-US" dirty="0" smtClean="0"/>
              <a:t>, </a:t>
            </a:r>
            <a:r>
              <a:rPr lang="en-US" dirty="0" err="1" smtClean="0"/>
              <a:t>rm</a:t>
            </a:r>
            <a:endParaRPr lang="en-US" dirty="0" smtClean="0"/>
          </a:p>
          <a:p>
            <a:r>
              <a:rPr lang="en-US" dirty="0" smtClean="0"/>
              <a:t>View text files with cat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799" cy="3450696"/>
          </a:xfrm>
        </p:spPr>
        <p:txBody>
          <a:bodyPr/>
          <a:lstStyle/>
          <a:p>
            <a:r>
              <a:rPr lang="en-US" dirty="0" err="1" smtClean="0"/>
              <a:t>mkdir</a:t>
            </a:r>
            <a:r>
              <a:rPr lang="en-US" dirty="0" smtClean="0"/>
              <a:t> command: creates one or more directories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mkdir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048000"/>
            <a:ext cx="68580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mkdir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dir01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mkdir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dir02 dir03 dir04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mkdir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tree1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tree1</a:t>
            </a:r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/sub1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tree1</a:t>
            </a:r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/sub2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799" cy="3450696"/>
          </a:xfrm>
        </p:spPr>
        <p:txBody>
          <a:bodyPr/>
          <a:lstStyle/>
          <a:p>
            <a:r>
              <a:rPr lang="en-US" dirty="0" err="1" smtClean="0"/>
              <a:t>ls</a:t>
            </a:r>
            <a:r>
              <a:rPr lang="en-US" dirty="0" smtClean="0"/>
              <a:t> command: lists file – reads the current directory</a:t>
            </a:r>
          </a:p>
          <a:p>
            <a:r>
              <a:rPr lang="en-US" dirty="0" smtClean="0"/>
              <a:t>Directory name as argument – display its content</a:t>
            </a:r>
          </a:p>
          <a:p>
            <a:r>
              <a:rPr lang="en-US" dirty="0" smtClean="0"/>
              <a:t>l option: long listing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ls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3656" y="2667000"/>
            <a:ext cx="8305800" cy="31393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ls</a:t>
            </a:r>
            <a:endParaRPr lang="en-US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dir01 dir02 dir03 dir04 tree1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ls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–l</a:t>
            </a:r>
          </a:p>
          <a:p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drwxrwxr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-x 2 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surizal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surizal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4096 2012-10-01 20:12 dir01</a:t>
            </a:r>
          </a:p>
          <a:p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drwxrwxr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-x 2 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surizal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surizal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4096 2012-10-01 20:15 dir02</a:t>
            </a:r>
          </a:p>
          <a:p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drwxrwxr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-x 2 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surizal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surizal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4096 2012-10-01 20:15 dir03</a:t>
            </a:r>
          </a:p>
          <a:p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drwxrwxr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-x 2 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surizal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surizal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4096 2012-10-01 20:15 dir04</a:t>
            </a:r>
          </a:p>
          <a:p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drwxrwxr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-x 4 </a:t>
            </a:r>
            <a:r>
              <a:rPr lang="en-US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surizal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surizal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4096 2012-10-01 20:20 tree1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ls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tree1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sub1 sub2</a:t>
            </a:r>
          </a:p>
          <a:p>
            <a:endParaRPr lang="en-US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799" cy="3450696"/>
          </a:xfrm>
        </p:spPr>
        <p:txBody>
          <a:bodyPr/>
          <a:lstStyle/>
          <a:p>
            <a:r>
              <a:rPr lang="en-US" dirty="0" err="1" smtClean="0"/>
              <a:t>rmdir</a:t>
            </a:r>
            <a:r>
              <a:rPr lang="en-US" dirty="0" smtClean="0"/>
              <a:t> command: removes empty directories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rmdir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097143"/>
            <a:ext cx="6858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rmdir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dir01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rmdir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dir02 dir03 dir04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75467"/>
            <a:ext cx="8686799" cy="3450696"/>
          </a:xfrm>
        </p:spPr>
        <p:txBody>
          <a:bodyPr/>
          <a:lstStyle/>
          <a:p>
            <a:r>
              <a:rPr lang="en-US" dirty="0" smtClean="0"/>
              <a:t>cp command: copies one or more files or directory structures</a:t>
            </a:r>
          </a:p>
          <a:p>
            <a:r>
              <a:rPr lang="en-US" dirty="0" smtClean="0"/>
              <a:t>cp &lt;source&gt; &lt;destination&gt;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733800"/>
            <a:ext cx="6858000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cp </a:t>
            </a:r>
            <a:r>
              <a:rPr lang="en-US" sz="20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/etc/apt/</a:t>
            </a:r>
            <a:r>
              <a:rPr lang="en-US" sz="20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sources.list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/home/</a:t>
            </a:r>
            <a:r>
              <a:rPr lang="en-US" sz="20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surizal</a:t>
            </a:r>
            <a:endParaRPr lang="en-US" sz="20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pwd</a:t>
            </a:r>
            <a:endParaRPr lang="en-US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/home/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surizal</a:t>
            </a:r>
            <a:endParaRPr lang="en-US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cp </a:t>
            </a:r>
            <a:r>
              <a:rPr lang="en-US" sz="20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/etc/apt/</a:t>
            </a:r>
            <a:r>
              <a:rPr lang="en-US" sz="20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apt.conf</a:t>
            </a:r>
            <a:r>
              <a:rPr lang="en-US" sz="20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endParaRPr lang="en-US" sz="2000" b="1" dirty="0" smtClean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75467"/>
            <a:ext cx="8686799" cy="3450696"/>
          </a:xfrm>
        </p:spPr>
        <p:txBody>
          <a:bodyPr/>
          <a:lstStyle/>
          <a:p>
            <a:r>
              <a:rPr lang="en-US" dirty="0" err="1" smtClean="0"/>
              <a:t>mv</a:t>
            </a:r>
            <a:r>
              <a:rPr lang="en-US" dirty="0" smtClean="0"/>
              <a:t> command: renames a file or directory and move a/multiple file(s) to a directory</a:t>
            </a:r>
          </a:p>
          <a:p>
            <a:r>
              <a:rPr lang="en-US" dirty="0" err="1" smtClean="0"/>
              <a:t>mv</a:t>
            </a:r>
            <a:r>
              <a:rPr lang="en-US" dirty="0" smtClean="0"/>
              <a:t> &lt;</a:t>
            </a:r>
            <a:r>
              <a:rPr lang="en-US" dirty="0" err="1" smtClean="0"/>
              <a:t>oldName</a:t>
            </a:r>
            <a:r>
              <a:rPr lang="en-US" dirty="0" smtClean="0"/>
              <a:t>&gt; &lt;</a:t>
            </a:r>
            <a:r>
              <a:rPr lang="en-US" dirty="0" err="1" smtClean="0"/>
              <a:t>newName</a:t>
            </a:r>
            <a:r>
              <a:rPr lang="en-US" dirty="0" smtClean="0"/>
              <a:t>&gt;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038600"/>
            <a:ext cx="68580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mv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sources.list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sources.list.txt</a:t>
            </a:r>
            <a:endParaRPr lang="en-US" sz="20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mv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apt.conf</a:t>
            </a:r>
            <a:r>
              <a:rPr lang="en-US" sz="20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sources.list.txt</a:t>
            </a:r>
            <a:r>
              <a:rPr lang="en-US" sz="20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dir01</a:t>
            </a:r>
          </a:p>
          <a:p>
            <a:endParaRPr lang="en-US" sz="2000" b="1" dirty="0" smtClean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799" cy="3450696"/>
          </a:xfrm>
        </p:spPr>
        <p:txBody>
          <a:bodyPr/>
          <a:lstStyle/>
          <a:p>
            <a:r>
              <a:rPr lang="en-US" dirty="0" err="1" smtClean="0"/>
              <a:t>rm</a:t>
            </a:r>
            <a:r>
              <a:rPr lang="en-US" dirty="0" smtClean="0"/>
              <a:t> command: deletes files and directories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048000"/>
            <a:ext cx="6858000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pwd</a:t>
            </a:r>
            <a:endParaRPr lang="en-US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/home/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surizal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/dir01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ls</a:t>
            </a:r>
            <a:endParaRPr lang="en-US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apt.conf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sources.list.txt</a:t>
            </a:r>
            <a:endParaRPr lang="en-US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rm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apt.conf</a:t>
            </a:r>
            <a:endParaRPr lang="en-US" sz="2000" b="1" dirty="0" smtClean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cd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..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rm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dir01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Das, S. (2012). Your UNIX/LINUX The Ultimate Guide: Third Edition. McGraw-Hill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Hahn, H. (2008). </a:t>
            </a:r>
            <a:r>
              <a:rPr lang="en-US" i="1" dirty="0" smtClean="0"/>
              <a:t>Harley Hahn's Guide to Unix and Linux.</a:t>
            </a:r>
            <a:r>
              <a:rPr lang="en-US" dirty="0" smtClean="0"/>
              <a:t> California: McGraw-Hill Higher Education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647013"/>
              </p:ext>
            </p:extLst>
          </p:nvPr>
        </p:nvGraphicFramePr>
        <p:xfrm>
          <a:off x="1295400" y="1524000"/>
          <a:ext cx="754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63649" y="1899684"/>
            <a:ext cx="685800" cy="4114800"/>
            <a:chOff x="1066800" y="1905000"/>
            <a:chExt cx="685800" cy="4114800"/>
          </a:xfrm>
        </p:grpSpPr>
        <p:sp>
          <p:nvSpPr>
            <p:cNvPr id="7" name="Right Arrow 6"/>
            <p:cNvSpPr/>
            <p:nvPr/>
          </p:nvSpPr>
          <p:spPr>
            <a:xfrm>
              <a:off x="1295400" y="1905000"/>
              <a:ext cx="457200" cy="609600"/>
            </a:xfrm>
            <a:prstGeom prst="rightArrow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6800" y="2057400"/>
              <a:ext cx="228600" cy="39624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15000"/>
              <a:ext cx="609600" cy="3048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94603" y="5492752"/>
            <a:ext cx="273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Metacharacters</a:t>
            </a:r>
            <a:r>
              <a:rPr lang="en-US" i="1" dirty="0" smtClean="0"/>
              <a:t>:  &gt;, |, *, ?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685800" y="457200"/>
            <a:ext cx="8016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Shell as Command Processor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610599" cy="3450696"/>
          </a:xfrm>
        </p:spPr>
        <p:txBody>
          <a:bodyPr/>
          <a:lstStyle/>
          <a:p>
            <a:r>
              <a:rPr lang="en-US" dirty="0" err="1" smtClean="0"/>
              <a:t>Metacharacters</a:t>
            </a:r>
            <a:r>
              <a:rPr lang="en-US" dirty="0" smtClean="0"/>
              <a:t> (*, ?, [ and ]) used to match filenames belong to a category</a:t>
            </a:r>
          </a:p>
          <a:p>
            <a:r>
              <a:rPr lang="en-US" dirty="0" smtClean="0"/>
              <a:t>Any word containing a wild card is replaced with a sorted list of filenames that match the pattern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Wild Cards – Pattern Matching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799" cy="3450696"/>
          </a:xfrm>
        </p:spPr>
        <p:txBody>
          <a:bodyPr/>
          <a:lstStyle/>
          <a:p>
            <a:r>
              <a:rPr lang="en-US" dirty="0" smtClean="0"/>
              <a:t>Matches </a:t>
            </a:r>
            <a:r>
              <a:rPr lang="en-US" u="sng" dirty="0" smtClean="0"/>
              <a:t>any number </a:t>
            </a:r>
            <a:r>
              <a:rPr lang="en-US" dirty="0" smtClean="0"/>
              <a:t>of characters including none</a:t>
            </a:r>
          </a:p>
          <a:p>
            <a:r>
              <a:rPr lang="en-US" dirty="0" smtClean="0"/>
              <a:t>Example: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 - Asterisk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657600"/>
            <a:ext cx="6858000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ls</a:t>
            </a:r>
            <a:endParaRPr lang="en-US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   chap01   chap02   chap03   chap04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chapx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chapy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chapz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draft01  draft02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ls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chap*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   chap01   chap02   chap03   chap04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chapx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chapy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chapz</a:t>
            </a:r>
            <a:endParaRPr lang="en-US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75467"/>
            <a:ext cx="8686799" cy="3450696"/>
          </a:xfrm>
        </p:spPr>
        <p:txBody>
          <a:bodyPr/>
          <a:lstStyle/>
          <a:p>
            <a:r>
              <a:rPr lang="en-US" dirty="0" smtClean="0"/>
              <a:t>? Matches </a:t>
            </a:r>
            <a:r>
              <a:rPr lang="en-US" u="sng" dirty="0" smtClean="0"/>
              <a:t>single</a:t>
            </a:r>
            <a:r>
              <a:rPr lang="en-US" dirty="0" smtClean="0"/>
              <a:t> of character</a:t>
            </a:r>
          </a:p>
          <a:p>
            <a:r>
              <a:rPr lang="en-US" dirty="0" smtClean="0"/>
              <a:t>Example: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 – Question Mark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581400"/>
            <a:ext cx="6858000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ls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chap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   chap01   chap02   chap03   chap04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chapx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chapy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chapz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draft01  draft02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ls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chap?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chapx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chapy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chapz</a:t>
            </a:r>
            <a:endParaRPr lang="en-US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ls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chap??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chap01   chap02   chap03   chap04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79119"/>
            <a:ext cx="8686799" cy="3450696"/>
          </a:xfrm>
        </p:spPr>
        <p:txBody>
          <a:bodyPr/>
          <a:lstStyle/>
          <a:p>
            <a:r>
              <a:rPr lang="en-US" dirty="0" smtClean="0"/>
              <a:t>Matches </a:t>
            </a:r>
            <a:r>
              <a:rPr lang="en-US" u="sng" dirty="0" smtClean="0"/>
              <a:t>single</a:t>
            </a:r>
            <a:r>
              <a:rPr lang="en-US" dirty="0" smtClean="0"/>
              <a:t> of character in the class</a:t>
            </a:r>
          </a:p>
          <a:p>
            <a:r>
              <a:rPr lang="en-US" dirty="0" smtClean="0"/>
              <a:t>Example: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[] – Rectangular Brackets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429000"/>
            <a:ext cx="6858000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ls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chap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   chap01   chap02   chap03   chap04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chapx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chapy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chapz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draft01  draft02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ls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chap0[124]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chap01   chap02   chap04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ls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chap0[1-4]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chap01   chap02   chap03   chap04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ls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[c-d]?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chapx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chapy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chapz</a:t>
            </a:r>
            <a:endParaRPr lang="en-US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799" cy="3450696"/>
          </a:xfrm>
        </p:spPr>
        <p:txBody>
          <a:bodyPr/>
          <a:lstStyle/>
          <a:p>
            <a:r>
              <a:rPr lang="en-US" dirty="0" smtClean="0"/>
              <a:t>Providing a \ (backslash) before the wildcard to remove its special meaning – turned off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Escaping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9331"/>
            <a:ext cx="3786691" cy="365125"/>
          </a:xfrm>
        </p:spPr>
        <p:txBody>
          <a:bodyPr/>
          <a:lstStyle/>
          <a:p>
            <a:r>
              <a:rPr lang="en-US" dirty="0" smtClean="0"/>
              <a:t>SN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13904</TotalTime>
  <Words>1368</Words>
  <Application>Microsoft Office PowerPoint</Application>
  <PresentationFormat>On-screen Show (4:3)</PresentationFormat>
  <Paragraphs>336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Waveform</vt:lpstr>
      <vt:lpstr>Chapter 8 The Shell</vt:lpstr>
      <vt:lpstr>Objectives</vt:lpstr>
      <vt:lpstr>Objectives</vt:lpstr>
      <vt:lpstr>PowerPoint Presentation</vt:lpstr>
      <vt:lpstr>The Wild Cards – Pattern Matching</vt:lpstr>
      <vt:lpstr>* - Asterisk</vt:lpstr>
      <vt:lpstr>? – Question Mark</vt:lpstr>
      <vt:lpstr>[] – Rectangular Brackets</vt:lpstr>
      <vt:lpstr>Escaping</vt:lpstr>
      <vt:lpstr>\ : Escaping the Space</vt:lpstr>
      <vt:lpstr>\ : Escaping the \ Itself</vt:lpstr>
      <vt:lpstr>\ : Ignoring the Newline Character</vt:lpstr>
      <vt:lpstr>Quoting</vt:lpstr>
      <vt:lpstr>| : Pipes</vt:lpstr>
      <vt:lpstr>man</vt:lpstr>
      <vt:lpstr>man</vt:lpstr>
      <vt:lpstr>Sections in man</vt:lpstr>
      <vt:lpstr>Shell Variables</vt:lpstr>
      <vt:lpstr>Shell Variables</vt:lpstr>
      <vt:lpstr>Shell Variables - HOME</vt:lpstr>
      <vt:lpstr>Common Commands</vt:lpstr>
      <vt:lpstr>who</vt:lpstr>
      <vt:lpstr>whoami</vt:lpstr>
      <vt:lpstr>passwd</vt:lpstr>
      <vt:lpstr>date</vt:lpstr>
      <vt:lpstr>echo</vt:lpstr>
      <vt:lpstr>cat</vt:lpstr>
      <vt:lpstr>pwd</vt:lpstr>
      <vt:lpstr>cd</vt:lpstr>
      <vt:lpstr>mkdir</vt:lpstr>
      <vt:lpstr>ls</vt:lpstr>
      <vt:lpstr>ls</vt:lpstr>
      <vt:lpstr>rmdir</vt:lpstr>
      <vt:lpstr>cp</vt:lpstr>
      <vt:lpstr>mv</vt:lpstr>
      <vt:lpstr>rm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GreenZone</dc:creator>
  <cp:lastModifiedBy>Surizal Bin Nazeri</cp:lastModifiedBy>
  <cp:revision>544</cp:revision>
  <dcterms:created xsi:type="dcterms:W3CDTF">2012-09-25T13:47:47Z</dcterms:created>
  <dcterms:modified xsi:type="dcterms:W3CDTF">2017-07-31T00:51:38Z</dcterms:modified>
</cp:coreProperties>
</file>