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9"/>
  </p:notesMasterIdLst>
  <p:sldIdLst>
    <p:sldId id="256" r:id="rId2"/>
    <p:sldId id="257" r:id="rId3"/>
    <p:sldId id="276" r:id="rId4"/>
    <p:sldId id="281" r:id="rId5"/>
    <p:sldId id="278" r:id="rId6"/>
    <p:sldId id="277" r:id="rId7"/>
    <p:sldId id="280" r:id="rId8"/>
    <p:sldId id="279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0941B-A333-474D-9259-574D2654469A}" type="datetimeFigureOut">
              <a:rPr lang="en-US" smtClean="0"/>
              <a:pPr/>
              <a:t>7/31/2017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B794C-F642-4674-93F4-38C6D3C30F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85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C04F9-7A75-49F2-A3B7-7048CB19C28F}" type="datetime1">
              <a:rPr lang="en-US" smtClean="0"/>
              <a:pPr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445CD-AAD3-4891-8EFF-2E11996BE283}" type="datetime1">
              <a:rPr lang="en-US" smtClean="0"/>
              <a:pPr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320D7-EC81-4DDE-A243-96F5DEBD1CE5}" type="datetime1">
              <a:rPr lang="en-US" smtClean="0"/>
              <a:pPr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0A9F-DDDB-4887-AC93-9381ACA003CB}" type="datetime1">
              <a:rPr lang="en-US" smtClean="0"/>
              <a:pPr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B71-8650-4D29-9628-D9EBE1566587}" type="datetime1">
              <a:rPr lang="en-US" smtClean="0"/>
              <a:pPr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C6669-0B2F-41B7-B840-45743D9BBEC8}" type="datetime1">
              <a:rPr lang="en-US" smtClean="0"/>
              <a:pPr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73946-356B-4A3F-9578-61D05D7E16DA}" type="datetime1">
              <a:rPr lang="en-US" smtClean="0"/>
              <a:pPr/>
              <a:t>7/31/2017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ADAF-46CB-44E7-83C3-F0784F9F5473}" type="datetime1">
              <a:rPr lang="en-US" smtClean="0"/>
              <a:pPr/>
              <a:t>7/31/2017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3A2-1C27-4B41-9F4F-D620189877C8}" type="datetime1">
              <a:rPr lang="en-US" smtClean="0"/>
              <a:pPr/>
              <a:t>7/31/2017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27C17-7674-4AA6-836E-98EDA1DBCD39}" type="datetime1">
              <a:rPr lang="en-US" smtClean="0"/>
              <a:pPr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DD6E-840A-474A-859C-9B510F6203EF}" type="datetime1">
              <a:rPr lang="en-US" smtClean="0"/>
              <a:pPr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025F3DB-A7BC-4125-9020-206EDDD82A99}" type="datetime1">
              <a:rPr lang="en-US" smtClean="0"/>
              <a:pPr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linux.byexamples.com/archives/107/if-then-fi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9</a:t>
            </a:r>
            <a:br>
              <a:rPr lang="en-US" dirty="0" smtClean="0"/>
            </a:br>
            <a:r>
              <a:rPr lang="en-US" dirty="0" smtClean="0"/>
              <a:t>Shell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CSNB113 SYSTEM ADMINISTRATION</a:t>
            </a:r>
          </a:p>
          <a:p>
            <a:r>
              <a:rPr lang="en-US" dirty="0" smtClean="0"/>
              <a:t>College of Information Technology</a:t>
            </a:r>
          </a:p>
          <a:p>
            <a:r>
              <a:rPr lang="en-US" dirty="0" err="1" smtClean="0"/>
              <a:t>Universiti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(UNITEN)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90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828800"/>
            <a:ext cx="6858000" cy="3603812"/>
          </a:xfrm>
        </p:spPr>
        <p:txBody>
          <a:bodyPr/>
          <a:lstStyle/>
          <a:p>
            <a:r>
              <a:rPr lang="en-US" dirty="0" smtClean="0"/>
              <a:t>Scripts take user input from command-line arguments</a:t>
            </a:r>
            <a:endParaRPr lang="en-US" dirty="0"/>
          </a:p>
        </p:txBody>
      </p:sp>
      <p:sp>
        <p:nvSpPr>
          <p:cNvPr id="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Positional Parameters</a:t>
            </a:r>
            <a:endParaRPr lang="en-US" dirty="0"/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914400" y="2819400"/>
            <a:ext cx="7391400" cy="258532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 vi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pp_program</a:t>
            </a:r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 </a:t>
            </a:r>
            <a:r>
              <a:rPr lang="en-US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chmod</a:t>
            </a:r>
            <a:r>
              <a:rPr 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755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pp_program</a:t>
            </a:r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 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./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pp_program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CSNB113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SystemAdmin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SN010101</a:t>
            </a:r>
            <a:endParaRPr lang="en-US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0" y="3200400"/>
            <a:ext cx="5147563" cy="147732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echo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“You are executing program $0”</a:t>
            </a:r>
          </a:p>
          <a:p>
            <a:pPr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echo “Hello $3.”</a:t>
            </a:r>
          </a:p>
          <a:p>
            <a:pPr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echo “Your subject code is $1”</a:t>
            </a:r>
          </a:p>
          <a:p>
            <a:pPr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echo “Subject name for $1 is $2”</a:t>
            </a:r>
          </a:p>
        </p:txBody>
      </p:sp>
      <p:grpSp>
        <p:nvGrpSpPr>
          <p:cNvPr id="18" name="Group 17"/>
          <p:cNvGrpSpPr/>
          <p:nvPr/>
        </p:nvGrpSpPr>
        <p:grpSpPr>
          <a:xfrm flipV="1">
            <a:off x="1600200" y="5404723"/>
            <a:ext cx="5334000" cy="152401"/>
            <a:chOff x="1676400" y="3200399"/>
            <a:chExt cx="5334000" cy="152401"/>
          </a:xfrm>
        </p:grpSpPr>
        <p:sp>
          <p:nvSpPr>
            <p:cNvPr id="9" name="Right Brace 8"/>
            <p:cNvSpPr/>
            <p:nvPr/>
          </p:nvSpPr>
          <p:spPr>
            <a:xfrm rot="5400000" flipH="1" flipV="1">
              <a:off x="2247901" y="2628898"/>
              <a:ext cx="152400" cy="1295402"/>
            </a:xfrm>
            <a:prstGeom prst="rightBrac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ight Brace 10"/>
            <p:cNvSpPr/>
            <p:nvPr/>
          </p:nvSpPr>
          <p:spPr>
            <a:xfrm rot="5400000" flipH="1" flipV="1">
              <a:off x="3543300" y="2781300"/>
              <a:ext cx="152400" cy="990600"/>
            </a:xfrm>
            <a:prstGeom prst="rightBrac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Brace 13"/>
            <p:cNvSpPr/>
            <p:nvPr/>
          </p:nvSpPr>
          <p:spPr>
            <a:xfrm rot="5400000" flipH="1" flipV="1">
              <a:off x="4914900" y="2552700"/>
              <a:ext cx="152400" cy="1447800"/>
            </a:xfrm>
            <a:prstGeom prst="rightBrac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ight Brace 15"/>
            <p:cNvSpPr/>
            <p:nvPr/>
          </p:nvSpPr>
          <p:spPr>
            <a:xfrm rot="5400000" flipH="1" flipV="1">
              <a:off x="6362700" y="2705100"/>
              <a:ext cx="152400" cy="1143000"/>
            </a:xfrm>
            <a:prstGeom prst="rightBrac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905000" y="5557123"/>
            <a:ext cx="4648200" cy="369332"/>
            <a:chOff x="2057400" y="2819400"/>
            <a:chExt cx="464820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2057400" y="2819400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$0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29000" y="2819400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$1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727630" y="2819400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$2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251630" y="2819400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$3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exit statement: Shell scripts return exit status; successful or fail</a:t>
            </a:r>
          </a:p>
          <a:p>
            <a:r>
              <a:rPr lang="en-US" dirty="0" smtClean="0"/>
              <a:t>$? : parameter stores the exit status of the last command; 0 (zero) if succeeds, and non-zero if fails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828800"/>
            <a:ext cx="6858000" cy="389426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statement makes two-way decisions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Additional reference: </a:t>
            </a:r>
            <a:r>
              <a:rPr lang="en-US" dirty="0" smtClean="0">
                <a:hlinkClick r:id="rId2"/>
              </a:rPr>
              <a:t>Here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… then … </a:t>
            </a:r>
            <a:r>
              <a:rPr lang="en-US" dirty="0" err="1" smtClean="0"/>
              <a:t>fi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0999" y="2362200"/>
          <a:ext cx="8382000" cy="265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1"/>
                <a:gridCol w="2743200"/>
                <a:gridCol w="28955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if </a:t>
                      </a:r>
                      <a:r>
                        <a:rPr lang="en-US" i="1" dirty="0" smtClean="0"/>
                        <a:t>condition is successful</a:t>
                      </a:r>
                    </a:p>
                    <a:p>
                      <a:r>
                        <a:rPr lang="en-US" dirty="0" smtClean="0"/>
                        <a:t>then</a:t>
                      </a:r>
                    </a:p>
                    <a:p>
                      <a:pPr defTabSz="463550"/>
                      <a:r>
                        <a:rPr lang="en-US" dirty="0" smtClean="0"/>
                        <a:t>	</a:t>
                      </a:r>
                      <a:r>
                        <a:rPr lang="en-US" i="1" dirty="0" smtClean="0"/>
                        <a:t>execute commands</a:t>
                      </a:r>
                    </a:p>
                    <a:p>
                      <a:r>
                        <a:rPr lang="en-US" dirty="0" err="1" smtClean="0"/>
                        <a:t>fi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</a:t>
                      </a:r>
                      <a:r>
                        <a:rPr lang="en-US" i="1" dirty="0" smtClean="0"/>
                        <a:t>condition is successful</a:t>
                      </a:r>
                    </a:p>
                    <a:p>
                      <a:r>
                        <a:rPr lang="en-US" dirty="0" smtClean="0"/>
                        <a:t>then</a:t>
                      </a:r>
                    </a:p>
                    <a:p>
                      <a:pPr defTabSz="463550"/>
                      <a:r>
                        <a:rPr lang="en-US" dirty="0" smtClean="0"/>
                        <a:t>	</a:t>
                      </a:r>
                      <a:r>
                        <a:rPr lang="en-US" i="1" dirty="0" smtClean="0"/>
                        <a:t>execute commands</a:t>
                      </a:r>
                    </a:p>
                    <a:p>
                      <a:r>
                        <a:rPr lang="en-US" dirty="0" smtClean="0"/>
                        <a:t>else</a:t>
                      </a:r>
                    </a:p>
                    <a:p>
                      <a:pPr defTabSz="463550"/>
                      <a:r>
                        <a:rPr lang="en-US" dirty="0" smtClean="0"/>
                        <a:t>	</a:t>
                      </a:r>
                      <a:r>
                        <a:rPr lang="en-US" i="1" dirty="0" smtClean="0"/>
                        <a:t>execute commands</a:t>
                      </a:r>
                    </a:p>
                    <a:p>
                      <a:r>
                        <a:rPr lang="en-US" dirty="0" err="1" smtClean="0"/>
                        <a:t>fi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</a:t>
                      </a:r>
                      <a:r>
                        <a:rPr lang="en-US" i="1" dirty="0" smtClean="0"/>
                        <a:t>condition is successful</a:t>
                      </a:r>
                    </a:p>
                    <a:p>
                      <a:r>
                        <a:rPr lang="en-US" dirty="0" smtClean="0"/>
                        <a:t>then</a:t>
                      </a:r>
                    </a:p>
                    <a:p>
                      <a:pPr defTabSz="463550"/>
                      <a:r>
                        <a:rPr lang="en-US" dirty="0" smtClean="0"/>
                        <a:t>	</a:t>
                      </a:r>
                      <a:r>
                        <a:rPr lang="en-US" i="1" dirty="0" smtClean="0"/>
                        <a:t>execute commands</a:t>
                      </a:r>
                    </a:p>
                    <a:p>
                      <a:r>
                        <a:rPr lang="en-US" dirty="0" err="1" smtClean="0"/>
                        <a:t>elif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i="1" baseline="0" dirty="0" smtClean="0"/>
                        <a:t>command is successful</a:t>
                      </a:r>
                    </a:p>
                    <a:p>
                      <a:r>
                        <a:rPr lang="en-US" baseline="0" dirty="0" smtClean="0"/>
                        <a:t>then …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else …</a:t>
                      </a:r>
                    </a:p>
                    <a:p>
                      <a:r>
                        <a:rPr lang="en-US" dirty="0" err="1" smtClean="0"/>
                        <a:t>fi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… then … </a:t>
            </a:r>
            <a:r>
              <a:rPr lang="en-US" dirty="0" err="1" smtClean="0"/>
              <a:t>fi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667000" y="1905000"/>
            <a:ext cx="3886200" cy="147796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TEST=4</a:t>
            </a: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[</a:t>
            </a:r>
            <a:r>
              <a:rPr 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$TEST -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5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]; then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echo "less than five"</a:t>
            </a:r>
          </a:p>
          <a:p>
            <a:pPr>
              <a:defRPr/>
            </a:pP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</a:t>
            </a:r>
            <a:endParaRPr lang="en-US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0" y="3733800"/>
            <a:ext cx="3886200" cy="2032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TEST=6</a:t>
            </a: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[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$TEST -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5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]; then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echo "less than five"</a:t>
            </a: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echo "five or more"</a:t>
            </a:r>
          </a:p>
          <a:p>
            <a:pPr>
              <a:defRPr/>
            </a:pP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</a:t>
            </a:r>
            <a:endParaRPr lang="en-US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 a set of instruction repeatedly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… do … done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312363"/>
              </p:ext>
            </p:extLst>
          </p:nvPr>
        </p:nvGraphicFramePr>
        <p:xfrm>
          <a:off x="1491018" y="3169920"/>
          <a:ext cx="5181600" cy="1554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18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for</a:t>
                      </a:r>
                      <a:r>
                        <a:rPr lang="en-US" sz="240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400" i="1" dirty="0" smtClean="0">
                          <a:latin typeface="Courier New" pitchFamily="49" charset="0"/>
                          <a:cs typeface="Courier New" pitchFamily="49" charset="0"/>
                        </a:rPr>
                        <a:t>variable </a:t>
                      </a:r>
                      <a:r>
                        <a:rPr lang="en-US" sz="2400" i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</a:t>
                      </a:r>
                      <a:r>
                        <a:rPr lang="en-US" sz="2400" i="1" dirty="0" smtClean="0">
                          <a:latin typeface="Courier New" pitchFamily="49" charset="0"/>
                          <a:cs typeface="Courier New" pitchFamily="49" charset="0"/>
                        </a:rPr>
                        <a:t> list</a:t>
                      </a:r>
                    </a:p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do</a:t>
                      </a:r>
                    </a:p>
                    <a:p>
                      <a:pPr defTabSz="463550"/>
                      <a:r>
                        <a:rPr lang="en-US" sz="2400" dirty="0" smtClean="0">
                          <a:latin typeface="Courier New" pitchFamily="49" charset="0"/>
                          <a:cs typeface="Courier New" pitchFamily="49" charset="0"/>
                        </a:rPr>
                        <a:t>	</a:t>
                      </a:r>
                      <a:r>
                        <a:rPr lang="en-US" sz="2400" i="1" dirty="0" smtClean="0">
                          <a:latin typeface="Courier New" pitchFamily="49" charset="0"/>
                          <a:cs typeface="Courier New" pitchFamily="49" charset="0"/>
                        </a:rPr>
                        <a:t>commands</a:t>
                      </a:r>
                    </a:p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done</a:t>
                      </a:r>
                      <a:endParaRPr lang="en-US" sz="24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91018" y="4724400"/>
            <a:ext cx="5181600" cy="163121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pPr>
              <a:defRPr/>
            </a:pPr>
            <a:r>
              <a:rPr lang="nn-NO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nn-NO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nn-NO" sz="2000" b="1" dirty="0">
                <a:latin typeface="Courier New" pitchFamily="49" charset="0"/>
                <a:cs typeface="Courier New" pitchFamily="49" charset="0"/>
              </a:rPr>
              <a:t>i in 1 2 3 4 5</a:t>
            </a:r>
          </a:p>
          <a:p>
            <a:pPr>
              <a:defRPr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</a:t>
            </a:r>
          </a:p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echo "This is round $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>
              <a:defRPr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done</a:t>
            </a:r>
            <a:endParaRPr lang="en-US" sz="20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3000" y="1219200"/>
            <a:ext cx="6858000" cy="3603812"/>
          </a:xfrm>
        </p:spPr>
        <p:txBody>
          <a:bodyPr/>
          <a:lstStyle/>
          <a:p>
            <a:r>
              <a:rPr lang="en-US" dirty="0" smtClean="0"/>
              <a:t>Perform a set of instruction repeatedly</a:t>
            </a:r>
          </a:p>
          <a:p>
            <a:r>
              <a:rPr lang="en-US" dirty="0" smtClean="0"/>
              <a:t>Doesn’t work with a list</a:t>
            </a:r>
          </a:p>
          <a:p>
            <a:r>
              <a:rPr lang="en-US" dirty="0" smtClean="0"/>
              <a:t>Uses a control command to determine the flow of execution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228600"/>
            <a:ext cx="6965245" cy="1202485"/>
          </a:xfrm>
        </p:spPr>
        <p:txBody>
          <a:bodyPr/>
          <a:lstStyle/>
          <a:p>
            <a:r>
              <a:rPr lang="en-US" dirty="0" smtClean="0"/>
              <a:t>while … do … done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2895600"/>
          <a:ext cx="5181600" cy="1554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18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while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400" i="1" dirty="0" smtClean="0">
                          <a:latin typeface="Courier New" pitchFamily="49" charset="0"/>
                          <a:cs typeface="Courier New" pitchFamily="49" charset="0"/>
                        </a:rPr>
                        <a:t>condition is true</a:t>
                      </a:r>
                    </a:p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do</a:t>
                      </a:r>
                    </a:p>
                    <a:p>
                      <a:pPr defTabSz="463550"/>
                      <a:r>
                        <a:rPr lang="en-US" sz="2400" dirty="0" smtClean="0">
                          <a:latin typeface="Courier New" pitchFamily="49" charset="0"/>
                          <a:cs typeface="Courier New" pitchFamily="49" charset="0"/>
                        </a:rPr>
                        <a:t>	</a:t>
                      </a:r>
                      <a:r>
                        <a:rPr lang="en-US" sz="2400" i="1" dirty="0" smtClean="0">
                          <a:latin typeface="Courier New" pitchFamily="49" charset="0"/>
                          <a:cs typeface="Courier New" pitchFamily="49" charset="0"/>
                        </a:rPr>
                        <a:t>commands</a:t>
                      </a:r>
                    </a:p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done</a:t>
                      </a:r>
                      <a:endParaRPr lang="en-US" sz="24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0" y="4495800"/>
            <a:ext cx="5181600" cy="193899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TEST="no"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$TEST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 != "yes"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</a:t>
            </a: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read TEST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done</a:t>
            </a:r>
            <a:endParaRPr lang="en-US" sz="20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Command used to evaluate an expression – perform calculation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expr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365101"/>
              </p:ext>
            </p:extLst>
          </p:nvPr>
        </p:nvGraphicFramePr>
        <p:xfrm>
          <a:off x="1371600" y="4419600"/>
          <a:ext cx="5181600" cy="1188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181600"/>
              </a:tblGrid>
              <a:tr h="109728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a=5</a:t>
                      </a: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b=10</a:t>
                      </a: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c=`</a:t>
                      </a:r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expr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$a + $b`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017840"/>
              </p:ext>
            </p:extLst>
          </p:nvPr>
        </p:nvGraphicFramePr>
        <p:xfrm>
          <a:off x="1371600" y="3581400"/>
          <a:ext cx="5943600" cy="609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9436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expr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value1 operation value2</a:t>
                      </a:r>
                      <a:endParaRPr lang="en-US" sz="2400" dirty="0" smtClean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3048000" y="4114800"/>
            <a:ext cx="0" cy="990600"/>
          </a:xfrm>
          <a:prstGeom prst="straightConnector1">
            <a:avLst/>
          </a:prstGeom>
          <a:ln w="762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581400" y="4114800"/>
            <a:ext cx="457200" cy="1066800"/>
          </a:xfrm>
          <a:prstGeom prst="straightConnector1">
            <a:avLst/>
          </a:prstGeom>
          <a:ln w="762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038600" y="4114800"/>
            <a:ext cx="1600200" cy="1066800"/>
          </a:xfrm>
          <a:prstGeom prst="straightConnector1">
            <a:avLst/>
          </a:prstGeom>
          <a:ln w="762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133600" y="4038600"/>
            <a:ext cx="381000" cy="1143000"/>
          </a:xfrm>
          <a:prstGeom prst="straightConnector1">
            <a:avLst/>
          </a:prstGeom>
          <a:ln w="762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Das, S. (2012). Your UNIX/LINUX The Ultimate Guide: Third Edition. McGraw-Hill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Hahn, H. (2008). </a:t>
            </a:r>
            <a:r>
              <a:rPr lang="en-US" i="1" dirty="0" smtClean="0"/>
              <a:t>Harley Hahn's Guide to Unix and Linux.</a:t>
            </a:r>
            <a:r>
              <a:rPr lang="en-US" dirty="0" smtClean="0"/>
              <a:t> California: McGraw-Hill Higher Education</a:t>
            </a:r>
          </a:p>
          <a:p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77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67000"/>
            <a:ext cx="8610600" cy="345069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Discover how shell scripts are executed and the role of the interpreter line</a:t>
            </a:r>
          </a:p>
          <a:p>
            <a:r>
              <a:rPr lang="en-US" dirty="0" smtClean="0"/>
              <a:t>Make shell scripts interactive using read</a:t>
            </a:r>
          </a:p>
          <a:p>
            <a:r>
              <a:rPr lang="en-US" dirty="0" smtClean="0"/>
              <a:t>Use positional parameters to read command-line arguments</a:t>
            </a:r>
          </a:p>
          <a:p>
            <a:r>
              <a:rPr lang="en-US" dirty="0" smtClean="0"/>
              <a:t>Understand the significance of the exit status and the exit statement</a:t>
            </a:r>
          </a:p>
          <a:p>
            <a:r>
              <a:rPr lang="en-US" dirty="0" smtClean="0"/>
              <a:t>Learn comprehensive decision making with the if conditional</a:t>
            </a:r>
          </a:p>
          <a:p>
            <a:r>
              <a:rPr lang="en-US" dirty="0" smtClean="0"/>
              <a:t>Use a for loop to iterate with each element of a list</a:t>
            </a:r>
          </a:p>
          <a:p>
            <a:r>
              <a:rPr lang="en-US" dirty="0" smtClean="0"/>
              <a:t>Use a while loop to repeatedly execute a set of commands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720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 a group of commands in a file and then execute it</a:t>
            </a:r>
          </a:p>
          <a:p>
            <a:r>
              <a:rPr lang="en-US" dirty="0" smtClean="0"/>
              <a:t>It can be in any types of file; with, or without extension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Scripts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the shell script file using vi editor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Simple Script</a:t>
            </a:r>
            <a:endParaRPr lang="en-US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295400" y="3200400"/>
            <a:ext cx="4953000" cy="2308324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 vi </a:t>
            </a:r>
            <a:r>
              <a:rPr lang="en-US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my_first_program</a:t>
            </a:r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76400" y="3581400"/>
            <a:ext cx="3906838" cy="17541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echo "I am fine on: "`date`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echo</a:t>
            </a: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*.pdf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echo</a:t>
            </a:r>
          </a:p>
          <a:p>
            <a:pPr>
              <a:defRPr/>
            </a:pPr>
            <a:r>
              <a:rPr lang="pt-BR" b="1" dirty="0">
                <a:latin typeface="Courier New" pitchFamily="49" charset="0"/>
                <a:cs typeface="Courier New" pitchFamily="49" charset="0"/>
              </a:rPr>
              <a:t>echo -n "I am "; whoami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6858000" cy="3603812"/>
          </a:xfrm>
        </p:spPr>
        <p:txBody>
          <a:bodyPr/>
          <a:lstStyle/>
          <a:p>
            <a:r>
              <a:rPr lang="en-US" dirty="0" smtClean="0"/>
              <a:t>Use # to indicates comment</a:t>
            </a:r>
          </a:p>
          <a:p>
            <a:r>
              <a:rPr lang="en-US" dirty="0" smtClean="0"/>
              <a:t># on the first line – </a:t>
            </a:r>
            <a:r>
              <a:rPr lang="en-US" b="1" dirty="0" smtClean="0"/>
              <a:t>interpreter line </a:t>
            </a:r>
            <a:r>
              <a:rPr lang="en-US" dirty="0" smtClean="0"/>
              <a:t>- indicator for command interpreter</a:t>
            </a:r>
          </a:p>
          <a:p>
            <a:r>
              <a:rPr lang="en-US" dirty="0" smtClean="0"/>
              <a:t># on the following line - starts the comment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6965245" cy="1202485"/>
          </a:xfrm>
        </p:spPr>
        <p:txBody>
          <a:bodyPr/>
          <a:lstStyle/>
          <a:p>
            <a:r>
              <a:rPr lang="en-US" dirty="0" smtClean="0"/>
              <a:t>Comment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67000" y="3048000"/>
            <a:ext cx="3906838" cy="258603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 this is my first program</a:t>
            </a: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 written in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December 2013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echo "I am fine on: "`date`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echo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 creates a new line</a:t>
            </a: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*.pdf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 list all PDFs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echo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bla-bla-bla-lah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!</a:t>
            </a:r>
          </a:p>
          <a:p>
            <a:pPr>
              <a:defRPr/>
            </a:pPr>
            <a:r>
              <a:rPr lang="pt-BR" b="1" dirty="0">
                <a:latin typeface="Courier New" pitchFamily="49" charset="0"/>
                <a:cs typeface="Courier New" pitchFamily="49" charset="0"/>
              </a:rPr>
              <a:t>echo -n "I am "; whoami</a:t>
            </a: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 done!</a:t>
            </a:r>
            <a:endParaRPr lang="en-US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143000" y="1371600"/>
            <a:ext cx="6858000" cy="3603812"/>
          </a:xfrm>
        </p:spPr>
        <p:txBody>
          <a:bodyPr/>
          <a:lstStyle/>
          <a:p>
            <a:r>
              <a:rPr lang="en-US" dirty="0" smtClean="0"/>
              <a:t>Basic three steps;</a:t>
            </a:r>
          </a:p>
          <a:p>
            <a:pPr lvl="1"/>
            <a:r>
              <a:rPr lang="en-US" dirty="0" smtClean="0"/>
              <a:t>Write command into a file</a:t>
            </a:r>
          </a:p>
          <a:p>
            <a:pPr lvl="1"/>
            <a:r>
              <a:rPr lang="en-US" dirty="0" smtClean="0"/>
              <a:t>Make the file executable (‘x’); </a:t>
            </a:r>
            <a:r>
              <a:rPr lang="en-US" dirty="0" err="1" smtClean="0"/>
              <a:t>chmod</a:t>
            </a:r>
            <a:endParaRPr lang="en-US" dirty="0" smtClean="0"/>
          </a:p>
          <a:p>
            <a:pPr lvl="1"/>
            <a:r>
              <a:rPr lang="en-US" dirty="0" smtClean="0"/>
              <a:t>Execute the file using “./</a:t>
            </a:r>
            <a:r>
              <a:rPr lang="en-US" dirty="0" err="1" smtClean="0"/>
              <a:t>fileName</a:t>
            </a:r>
            <a:r>
              <a:rPr lang="en-US" dirty="0" smtClean="0"/>
              <a:t>”</a:t>
            </a:r>
          </a:p>
          <a:p>
            <a:pPr lvl="1"/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0202" y="5504352"/>
            <a:ext cx="554023" cy="365125"/>
          </a:xfrm>
        </p:spPr>
        <p:txBody>
          <a:bodyPr/>
          <a:lstStyle/>
          <a:p>
            <a:fld id="{A6583591-563E-4256-8847-0311E5FA02A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66800" y="457200"/>
            <a:ext cx="6965245" cy="1202485"/>
          </a:xfrm>
        </p:spPr>
        <p:txBody>
          <a:bodyPr/>
          <a:lstStyle/>
          <a:p>
            <a:r>
              <a:rPr lang="en-US" dirty="0" smtClean="0"/>
              <a:t>Execution</a:t>
            </a:r>
            <a:endParaRPr lang="en-US" dirty="0"/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914400" y="3200400"/>
            <a:ext cx="4953000" cy="286226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 vi </a:t>
            </a:r>
            <a:r>
              <a:rPr lang="en-US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my_first_program</a:t>
            </a:r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 </a:t>
            </a:r>
            <a:r>
              <a:rPr lang="en-US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chmod</a:t>
            </a:r>
            <a:r>
              <a:rPr 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755 </a:t>
            </a:r>
            <a:r>
              <a:rPr lang="en-US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my_first_program</a:t>
            </a:r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 ./</a:t>
            </a:r>
            <a:r>
              <a:rPr lang="en-US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my_first_program</a:t>
            </a:r>
            <a:endParaRPr lang="en-US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0" y="3581400"/>
            <a:ext cx="3906838" cy="17541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echo "I am fine on: "`date`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echo</a:t>
            </a: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*.pdf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echo</a:t>
            </a:r>
          </a:p>
          <a:p>
            <a:pPr>
              <a:defRPr/>
            </a:pPr>
            <a:r>
              <a:rPr lang="pt-BR" b="1" dirty="0">
                <a:latin typeface="Courier New" pitchFamily="49" charset="0"/>
                <a:cs typeface="Courier New" pitchFamily="49" charset="0"/>
              </a:rPr>
              <a:t>echo -n "I am "; whoami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191000" y="3352800"/>
            <a:ext cx="19812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6172200" y="31242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Create a file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953000" y="5562600"/>
            <a:ext cx="12192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6172200" y="5334000"/>
            <a:ext cx="228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Change permission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191000" y="5943600"/>
            <a:ext cx="19812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7"/>
          <p:cNvSpPr txBox="1">
            <a:spLocks noChangeArrowheads="1"/>
          </p:cNvSpPr>
          <p:nvPr/>
        </p:nvSpPr>
        <p:spPr bwMode="auto">
          <a:xfrm>
            <a:off x="6172200" y="57150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Execute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Availability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19200" y="2057400"/>
            <a:ext cx="6858000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 echo $PATH</a:t>
            </a:r>
          </a:p>
          <a:p>
            <a:r>
              <a:rPr lang="en-US" sz="20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sz="20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/local/</a:t>
            </a:r>
            <a:r>
              <a:rPr lang="en-US" sz="2000" b="1" dirty="0" err="1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sbin</a:t>
            </a:r>
            <a:r>
              <a:rPr lang="en-US" sz="20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:/</a:t>
            </a:r>
            <a:r>
              <a:rPr lang="en-US" sz="2000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sz="20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/local/bin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20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sz="20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sbin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/bin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sbin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/bin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:/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/games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868498"/>
            <a:ext cx="6858000" cy="435146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Make your new program available system-wide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example shows the relevancy of the 'path'. The </a:t>
            </a:r>
            <a:r>
              <a:rPr lang="en-US" b="1" dirty="0" smtClean="0"/>
              <a:t>path is an </a:t>
            </a:r>
            <a:r>
              <a:rPr lang="en-US" b="1" i="1" dirty="0" smtClean="0"/>
              <a:t>environment variable, </a:t>
            </a:r>
            <a:r>
              <a:rPr lang="en-US" dirty="0" smtClean="0"/>
              <a:t>that the system administrator can </a:t>
            </a:r>
            <a:r>
              <a:rPr lang="en-US" b="1" dirty="0" smtClean="0"/>
              <a:t>set or change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473915"/>
            <a:ext cx="6965245" cy="1202485"/>
          </a:xfrm>
        </p:spPr>
        <p:txBody>
          <a:bodyPr/>
          <a:lstStyle/>
          <a:p>
            <a:r>
              <a:rPr lang="en-US" dirty="0" smtClean="0"/>
              <a:t>Program Availability</a:t>
            </a:r>
            <a:endParaRPr lang="en-US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139588" y="2286000"/>
            <a:ext cx="6858000" cy="286226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 </a:t>
            </a:r>
            <a:r>
              <a:rPr lang="en-US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sudo</a:t>
            </a:r>
            <a:r>
              <a:rPr 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cp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my_first_program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/local/bin/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 which </a:t>
            </a:r>
            <a:r>
              <a:rPr lang="en-US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my_first_program</a:t>
            </a:r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/local/bin/</a:t>
            </a:r>
            <a:r>
              <a:rPr lang="en-US" b="1" dirty="0" err="1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my_first_program</a:t>
            </a:r>
            <a:endParaRPr lang="en-US" b="1" dirty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 </a:t>
            </a:r>
            <a:r>
              <a:rPr lang="en-US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my_first_program</a:t>
            </a:r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 am fine on: Mon Jan 17 12:26:22 SGT 2011</a:t>
            </a:r>
          </a:p>
          <a:p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yahoo.pdf</a:t>
            </a:r>
          </a:p>
          <a:p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 am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surizal</a:t>
            </a:r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</a:t>
            </a:r>
            <a:endParaRPr lang="en-US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statement: internal tool for taking input from the user</a:t>
            </a:r>
          </a:p>
          <a:p>
            <a:r>
              <a:rPr lang="en-US" dirty="0" smtClean="0"/>
              <a:t>Input is stored in the variable name</a:t>
            </a:r>
          </a:p>
          <a:p>
            <a:r>
              <a:rPr lang="en-US" dirty="0" smtClean="0"/>
              <a:t>Use quotes to assign multiple words to a single variable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4343400"/>
            <a:ext cx="7766870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echo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–n “Enter Your Name: “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name</a:t>
            </a:r>
          </a:p>
          <a:p>
            <a:pPr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echo “Hello $name. I hope you will enjoy the lecture”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13427</TotalTime>
  <Words>824</Words>
  <Application>Microsoft Office PowerPoint</Application>
  <PresentationFormat>On-screen Show (4:3)</PresentationFormat>
  <Paragraphs>232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Waveform</vt:lpstr>
      <vt:lpstr>Chapter 9 Shell Programming</vt:lpstr>
      <vt:lpstr>Objectives</vt:lpstr>
      <vt:lpstr>Shell Scripts</vt:lpstr>
      <vt:lpstr>Creating a Simple Script</vt:lpstr>
      <vt:lpstr>Comment</vt:lpstr>
      <vt:lpstr>Execution</vt:lpstr>
      <vt:lpstr>Program Availability</vt:lpstr>
      <vt:lpstr>Program Availability</vt:lpstr>
      <vt:lpstr>read</vt:lpstr>
      <vt:lpstr>Positional Parameters</vt:lpstr>
      <vt:lpstr>exit</vt:lpstr>
      <vt:lpstr>if … then … fi</vt:lpstr>
      <vt:lpstr>if … then … fi</vt:lpstr>
      <vt:lpstr>for … do … done</vt:lpstr>
      <vt:lpstr>while … do … done</vt:lpstr>
      <vt:lpstr>expr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GreenZone</dc:creator>
  <cp:lastModifiedBy>Surizal Bin Nazeri</cp:lastModifiedBy>
  <cp:revision>613</cp:revision>
  <dcterms:created xsi:type="dcterms:W3CDTF">2012-09-25T13:47:47Z</dcterms:created>
  <dcterms:modified xsi:type="dcterms:W3CDTF">2017-07-31T00:54:16Z</dcterms:modified>
</cp:coreProperties>
</file>