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67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679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579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59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528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41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00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7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878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219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286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43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774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493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8/25/2017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3045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3" y="504296"/>
            <a:ext cx="8791575" cy="2387600"/>
          </a:xfrm>
        </p:spPr>
        <p:txBody>
          <a:bodyPr/>
          <a:lstStyle/>
          <a:p>
            <a:r>
              <a:rPr lang="en-US" dirty="0" smtClean="0"/>
              <a:t>CHAPTER 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0958" y="1698096"/>
            <a:ext cx="8791575" cy="1655762"/>
          </a:xfrm>
        </p:spPr>
        <p:txBody>
          <a:bodyPr>
            <a:noAutofit/>
          </a:bodyPr>
          <a:lstStyle/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 Introduction to System Administration </a:t>
            </a:r>
          </a:p>
        </p:txBody>
      </p:sp>
    </p:spTree>
    <p:extLst>
      <p:ext uri="{BB962C8B-B14F-4D97-AF65-F5344CB8AC3E}">
        <p14:creationId xmlns:p14="http://schemas.microsoft.com/office/powerpoint/2010/main" val="302786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97" y="1"/>
            <a:ext cx="12124267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53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System Software: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/>
              <a:t>Two basic types of software</a:t>
            </a:r>
          </a:p>
          <a:p>
            <a:pPr lvl="1">
              <a:defRPr/>
            </a:pPr>
            <a:r>
              <a:rPr lang="en-US" sz="2800" dirty="0"/>
              <a:t>Application software </a:t>
            </a:r>
          </a:p>
          <a:p>
            <a:pPr lvl="1">
              <a:defRPr/>
            </a:pPr>
            <a:r>
              <a:rPr lang="en-US" sz="2800" dirty="0"/>
              <a:t>System software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115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245" y="2400087"/>
            <a:ext cx="10554574" cy="3636511"/>
          </a:xfrm>
        </p:spPr>
        <p:txBody>
          <a:bodyPr>
            <a:normAutofit/>
          </a:bodyPr>
          <a:lstStyle/>
          <a:p>
            <a:r>
              <a:rPr lang="en-US" sz="2400" smtClean="0"/>
              <a:t>Categorized by device</a:t>
            </a:r>
          </a:p>
          <a:p>
            <a:pPr lvl="1"/>
            <a:r>
              <a:rPr lang="en-US" sz="2000" smtClean="0"/>
              <a:t>Mainframes</a:t>
            </a:r>
          </a:p>
          <a:p>
            <a:pPr lvl="1"/>
            <a:r>
              <a:rPr lang="en-US" sz="2000" smtClean="0"/>
              <a:t>Network computers</a:t>
            </a:r>
          </a:p>
          <a:p>
            <a:pPr lvl="1"/>
            <a:r>
              <a:rPr lang="en-US" sz="2000" smtClean="0"/>
              <a:t>Personal computers</a:t>
            </a:r>
          </a:p>
          <a:p>
            <a:pPr lvl="1"/>
            <a:r>
              <a:rPr lang="en-US" sz="2000" smtClean="0"/>
              <a:t>Mobile devices</a:t>
            </a:r>
          </a:p>
          <a:p>
            <a:pPr lvl="1"/>
            <a:r>
              <a:rPr lang="en-US" sz="2000" smtClean="0"/>
              <a:t>Robots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533" y="1944843"/>
            <a:ext cx="3485363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204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500" dirty="0" smtClean="0"/>
              <a:t> Operating </a:t>
            </a:r>
            <a:r>
              <a:rPr lang="en-US" sz="3500" dirty="0"/>
              <a:t>System Fundamentals</a:t>
            </a:r>
          </a:p>
          <a:p>
            <a:pPr lvl="2"/>
            <a:r>
              <a:rPr lang="en-US" sz="2800" dirty="0"/>
              <a:t>Multitasking</a:t>
            </a:r>
          </a:p>
          <a:p>
            <a:pPr lvl="2"/>
            <a:r>
              <a:rPr lang="en-US" sz="2800" dirty="0"/>
              <a:t>Networking capabilities </a:t>
            </a:r>
          </a:p>
          <a:p>
            <a:pPr lvl="2"/>
            <a:r>
              <a:rPr lang="en-US" sz="2800" dirty="0"/>
              <a:t>Categorized by type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777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OS : Real-Time Operating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246" y="2594820"/>
            <a:ext cx="4752355" cy="3636511"/>
          </a:xfrm>
        </p:spPr>
        <p:txBody>
          <a:bodyPr>
            <a:normAutofit/>
          </a:bodyPr>
          <a:lstStyle/>
          <a:p>
            <a:r>
              <a:rPr lang="en-US" sz="2800" dirty="0"/>
              <a:t>Used for machinery </a:t>
            </a:r>
          </a:p>
          <a:p>
            <a:r>
              <a:rPr lang="en-US" sz="2800" dirty="0"/>
              <a:t>Minimal user interaction</a:t>
            </a:r>
          </a:p>
          <a:p>
            <a:pPr lvl="1"/>
            <a:r>
              <a:rPr lang="en-US" sz="2400" dirty="0"/>
              <a:t>Car engines</a:t>
            </a:r>
          </a:p>
          <a:p>
            <a:pPr lvl="1"/>
            <a:r>
              <a:rPr lang="en-US" sz="2400" dirty="0"/>
              <a:t>Medical devices</a:t>
            </a:r>
          </a:p>
          <a:p>
            <a:pPr lvl="1"/>
            <a:r>
              <a:rPr lang="en-US" sz="2400" dirty="0"/>
              <a:t>Common appliances</a:t>
            </a:r>
          </a:p>
          <a:p>
            <a:pPr lvl="1"/>
            <a:r>
              <a:rPr lang="en-US" sz="2400" dirty="0"/>
              <a:t>Robotic cameras</a:t>
            </a:r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398" y="2454071"/>
            <a:ext cx="3276600" cy="3777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086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9" y="447188"/>
            <a:ext cx="10840133" cy="970450"/>
          </a:xfrm>
        </p:spPr>
        <p:txBody>
          <a:bodyPr/>
          <a:lstStyle/>
          <a:p>
            <a:r>
              <a:rPr lang="en-US" dirty="0"/>
              <a:t>Type of OS </a:t>
            </a:r>
            <a:r>
              <a:rPr lang="en-US" dirty="0" smtClean="0"/>
              <a:t>:</a:t>
            </a:r>
            <a:r>
              <a:rPr lang="en-US" dirty="0"/>
              <a:t> Operating Systems for Networks, Servers, and Mainframes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512" y="2645620"/>
            <a:ext cx="10554574" cy="363651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Multiuser operating system </a:t>
            </a:r>
          </a:p>
          <a:p>
            <a:r>
              <a:rPr lang="en-US" dirty="0"/>
              <a:t>Networks </a:t>
            </a:r>
          </a:p>
          <a:p>
            <a:r>
              <a:rPr lang="en-US" dirty="0"/>
              <a:t>Manage user requests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Windows Server</a:t>
            </a:r>
          </a:p>
          <a:p>
            <a:pPr lvl="1"/>
            <a:r>
              <a:rPr lang="en-US" dirty="0"/>
              <a:t>Linux</a:t>
            </a:r>
          </a:p>
          <a:p>
            <a:pPr lvl="1"/>
            <a:r>
              <a:rPr lang="en-US" dirty="0" smtClean="0"/>
              <a:t>UNIX</a:t>
            </a:r>
          </a:p>
          <a:p>
            <a:pPr>
              <a:defRPr/>
            </a:pPr>
            <a:r>
              <a:rPr lang="en-US" dirty="0"/>
              <a:t>UNIX </a:t>
            </a:r>
          </a:p>
          <a:p>
            <a:pPr lvl="1">
              <a:defRPr/>
            </a:pPr>
            <a:r>
              <a:rPr lang="en-US" dirty="0"/>
              <a:t>Multiuser, multitasking operating system</a:t>
            </a:r>
          </a:p>
          <a:p>
            <a:pPr lvl="1">
              <a:defRPr/>
            </a:pPr>
            <a:r>
              <a:rPr lang="en-US" dirty="0"/>
              <a:t>Network operating system </a:t>
            </a:r>
          </a:p>
          <a:p>
            <a:pPr lvl="1">
              <a:defRPr/>
            </a:pPr>
            <a:r>
              <a:rPr lang="en-US" dirty="0"/>
              <a:t>The Open Group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444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OS: </a:t>
            </a:r>
            <a:r>
              <a:rPr lang="en-US" dirty="0"/>
              <a:t>Operating Systems for Mobile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Smartphones</a:t>
            </a:r>
          </a:p>
          <a:p>
            <a:pPr lvl="1"/>
            <a:r>
              <a:rPr lang="en-US" sz="2400" dirty="0"/>
              <a:t>Multitasking capabilities</a:t>
            </a:r>
          </a:p>
          <a:p>
            <a:r>
              <a:rPr lang="en-US" sz="2800" dirty="0"/>
              <a:t>Gaming systems and personal media players </a:t>
            </a:r>
          </a:p>
          <a:p>
            <a:pPr lvl="1"/>
            <a:r>
              <a:rPr lang="en-US" sz="2400" dirty="0"/>
              <a:t>Require system software developed for the device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40463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OS: Operating </a:t>
            </a:r>
            <a:r>
              <a:rPr lang="en-US" dirty="0"/>
              <a:t>Systems for Personal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64622"/>
            <a:ext cx="10554574" cy="3636511"/>
          </a:xfrm>
        </p:spPr>
        <p:txBody>
          <a:bodyPr>
            <a:normAutofit/>
          </a:bodyPr>
          <a:lstStyle/>
          <a:p>
            <a:r>
              <a:rPr lang="en-US" sz="3200" dirty="0"/>
              <a:t>Top three operating systems</a:t>
            </a:r>
          </a:p>
          <a:p>
            <a:pPr lvl="1"/>
            <a:r>
              <a:rPr lang="en-US" sz="2800" dirty="0"/>
              <a:t>Windows</a:t>
            </a:r>
          </a:p>
          <a:p>
            <a:pPr lvl="1"/>
            <a:r>
              <a:rPr lang="en-US" sz="2800" dirty="0"/>
              <a:t>Max OS X</a:t>
            </a:r>
          </a:p>
          <a:p>
            <a:pPr lvl="1"/>
            <a:r>
              <a:rPr lang="en-US" sz="2800" dirty="0"/>
              <a:t>Linux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463985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OS : </a:t>
            </a:r>
            <a:r>
              <a:rPr lang="en-US" dirty="0"/>
              <a:t>Operating Systems for Personal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Mac OS</a:t>
            </a:r>
          </a:p>
          <a:p>
            <a:pPr lvl="1"/>
            <a:r>
              <a:rPr lang="en-US" sz="2400" dirty="0"/>
              <a:t>El Capitan</a:t>
            </a:r>
          </a:p>
          <a:p>
            <a:pPr lvl="1"/>
            <a:r>
              <a:rPr lang="en-US" sz="2400" dirty="0"/>
              <a:t>Mac OS X based on UNIX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212336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OS : Operating Systems for Personal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Linux</a:t>
            </a:r>
          </a:p>
          <a:p>
            <a:pPr lvl="1">
              <a:defRPr/>
            </a:pPr>
            <a:r>
              <a:rPr lang="en-US" sz="2400" dirty="0"/>
              <a:t>Open source OS </a:t>
            </a:r>
          </a:p>
          <a:p>
            <a:pPr lvl="1">
              <a:defRPr/>
            </a:pPr>
            <a:r>
              <a:rPr lang="en-US" sz="2400" dirty="0"/>
              <a:t>Personal computer and network OS</a:t>
            </a:r>
          </a:p>
          <a:p>
            <a:pPr lvl="1">
              <a:defRPr/>
            </a:pPr>
            <a:r>
              <a:rPr lang="en-US" sz="2400" dirty="0"/>
              <a:t>Stable OS</a:t>
            </a:r>
          </a:p>
          <a:p>
            <a:pPr lvl="1">
              <a:defRPr/>
            </a:pPr>
            <a:r>
              <a:rPr lang="en-US" sz="2400" dirty="0"/>
              <a:t>Quickly modified or updated</a:t>
            </a:r>
          </a:p>
        </p:txBody>
      </p:sp>
    </p:spTree>
    <p:extLst>
      <p:ext uri="{BB962C8B-B14F-4D97-AF65-F5344CB8AC3E}">
        <p14:creationId xmlns:p14="http://schemas.microsoft.com/office/powerpoint/2010/main" val="4015151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Definition of System Administrator </a:t>
            </a:r>
            <a:br>
              <a:rPr lang="en-US" sz="40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endParaRPr lang="en-US" sz="4000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241021"/>
            <a:ext cx="10814733" cy="3541714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800" dirty="0" smtClean="0"/>
              <a:t>A </a:t>
            </a:r>
            <a:r>
              <a:rPr lang="en-US" sz="2800" dirty="0"/>
              <a:t>single-trusted person that is responsible to administrate the whole system </a:t>
            </a:r>
          </a:p>
          <a:p>
            <a:r>
              <a:rPr lang="en-US" sz="2800" dirty="0" smtClean="0"/>
              <a:t>Known </a:t>
            </a:r>
            <a:r>
              <a:rPr lang="en-US" sz="2800" dirty="0"/>
              <a:t>as </a:t>
            </a:r>
            <a:r>
              <a:rPr lang="en-US" sz="2800" i="1" dirty="0" smtClean="0"/>
              <a:t>administrator </a:t>
            </a:r>
            <a:r>
              <a:rPr lang="en-US" sz="2800" dirty="0"/>
              <a:t>or </a:t>
            </a:r>
            <a:r>
              <a:rPr lang="en-US" sz="2800" i="1" dirty="0"/>
              <a:t>root user </a:t>
            </a:r>
            <a:r>
              <a:rPr lang="en-US" sz="2800" dirty="0"/>
              <a:t>(UNIX environment) - hold absolute power to the system </a:t>
            </a:r>
          </a:p>
          <a:p>
            <a:r>
              <a:rPr lang="en-US" sz="2800" dirty="0" smtClean="0"/>
              <a:t>Use </a:t>
            </a:r>
            <a:r>
              <a:rPr lang="en-US" sz="2800" dirty="0"/>
              <a:t>special user-id to log on to the system: root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11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OS : Operating Systems for Personal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Cloud-based OS</a:t>
            </a:r>
          </a:p>
          <a:p>
            <a:pPr lvl="1"/>
            <a:r>
              <a:rPr lang="en-US" sz="2000" dirty="0"/>
              <a:t>Prototypes being developed </a:t>
            </a:r>
          </a:p>
          <a:p>
            <a:pPr lvl="1"/>
            <a:r>
              <a:rPr lang="en-US" sz="2000" dirty="0"/>
              <a:t>Still need a computer, operating system, and web browser</a:t>
            </a:r>
          </a:p>
          <a:p>
            <a:pPr lvl="1"/>
            <a:r>
              <a:rPr lang="en-US" sz="2000" dirty="0"/>
              <a:t>Enables users to access applications and content via the web anywhere, on any machine, and at any time</a:t>
            </a:r>
          </a:p>
          <a:p>
            <a:pPr lvl="1"/>
            <a:r>
              <a:rPr lang="en-US" sz="2000" dirty="0"/>
              <a:t>Google is taking steps toward developing a complete web-based operating system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023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Operating System Does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18712" y="2763270"/>
            <a:ext cx="43120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OS: Coordinates  and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directs the flow of data and information through the computer system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199" y="1947333"/>
            <a:ext cx="5181601" cy="444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43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50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24" y="1553420"/>
            <a:ext cx="11364576" cy="3636511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2800" dirty="0" smtClean="0"/>
              <a:t>Default </a:t>
            </a:r>
            <a:r>
              <a:rPr lang="en-US" sz="2800" dirty="0"/>
              <a:t>user ID for system administrator – user ID and password is automatically created during installation </a:t>
            </a:r>
          </a:p>
          <a:p>
            <a:r>
              <a:rPr lang="en-US" sz="2800" dirty="0" smtClean="0"/>
              <a:t>User </a:t>
            </a:r>
            <a:r>
              <a:rPr lang="en-US" sz="2800" dirty="0"/>
              <a:t>ID = 0 (zero) </a:t>
            </a:r>
          </a:p>
          <a:p>
            <a:r>
              <a:rPr lang="en-US" sz="2800" dirty="0" smtClean="0"/>
              <a:t>Use </a:t>
            </a:r>
            <a:r>
              <a:rPr lang="en-US" sz="2800" dirty="0"/>
              <a:t>to perform administrative task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9867" y="3963988"/>
            <a:ext cx="4630737" cy="1962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480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12" y="794321"/>
            <a:ext cx="10571998" cy="970450"/>
          </a:xfrm>
        </p:spPr>
        <p:txBody>
          <a:bodyPr/>
          <a:lstStyle/>
          <a:p>
            <a:r>
              <a:rPr lang="en-US" dirty="0"/>
              <a:t>Administrator’s Privileges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046" y="2510154"/>
            <a:ext cx="10554574" cy="3636511"/>
          </a:xfrm>
        </p:spPr>
        <p:txBody>
          <a:bodyPr>
            <a:noAutofit/>
          </a:bodyPr>
          <a:lstStyle/>
          <a:p>
            <a:endParaRPr lang="en-US" sz="2400" dirty="0"/>
          </a:p>
          <a:p>
            <a:r>
              <a:rPr lang="en-US" sz="2400" dirty="0" smtClean="0"/>
              <a:t>Modify </a:t>
            </a:r>
            <a:r>
              <a:rPr lang="en-US" sz="2400" dirty="0"/>
              <a:t>the contents or attributes of any files – although owned by other users </a:t>
            </a:r>
          </a:p>
          <a:p>
            <a:r>
              <a:rPr lang="en-US" sz="2400" dirty="0" smtClean="0"/>
              <a:t>Initiate </a:t>
            </a:r>
            <a:r>
              <a:rPr lang="en-US" sz="2400" dirty="0"/>
              <a:t>or kill any process – except essential for running the system </a:t>
            </a:r>
          </a:p>
          <a:p>
            <a:r>
              <a:rPr lang="en-US" sz="2400" dirty="0" smtClean="0"/>
              <a:t>Change </a:t>
            </a:r>
            <a:r>
              <a:rPr lang="en-US" sz="2400" dirty="0"/>
              <a:t>any user’s password – without entering the old password </a:t>
            </a:r>
          </a:p>
          <a:p>
            <a:r>
              <a:rPr lang="en-US" sz="2400" dirty="0" smtClean="0"/>
              <a:t>Set </a:t>
            </a:r>
            <a:r>
              <a:rPr lang="en-US" sz="2400" dirty="0"/>
              <a:t>the system clock </a:t>
            </a:r>
          </a:p>
          <a:p>
            <a:r>
              <a:rPr lang="en-US" sz="2400" dirty="0" smtClean="0"/>
              <a:t>Control </a:t>
            </a:r>
            <a:r>
              <a:rPr lang="en-US" sz="2400" dirty="0"/>
              <a:t>user’s access to; </a:t>
            </a:r>
          </a:p>
          <a:p>
            <a:r>
              <a:rPr lang="en-US" sz="2400" dirty="0" smtClean="0"/>
              <a:t>Scheduling </a:t>
            </a:r>
            <a:r>
              <a:rPr lang="en-US" sz="2400" dirty="0"/>
              <a:t>service </a:t>
            </a:r>
          </a:p>
          <a:p>
            <a:r>
              <a:rPr lang="en-US" sz="2400" dirty="0" smtClean="0"/>
              <a:t>Networking </a:t>
            </a:r>
            <a:r>
              <a:rPr lang="en-US" sz="2400" dirty="0"/>
              <a:t>service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67699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Administrator’s Roles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310" y="2831888"/>
            <a:ext cx="11195490" cy="363651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Responsible </a:t>
            </a:r>
            <a:r>
              <a:rPr lang="en-US" sz="2400" dirty="0"/>
              <a:t>for installing, supporting, and maintaining servers or other computer systems </a:t>
            </a:r>
          </a:p>
          <a:p>
            <a:r>
              <a:rPr lang="en-US" sz="2400" dirty="0" smtClean="0"/>
              <a:t>Installing </a:t>
            </a:r>
            <a:r>
              <a:rPr lang="en-US" sz="2400" dirty="0"/>
              <a:t>and configuring new hardware and software </a:t>
            </a:r>
          </a:p>
          <a:p>
            <a:r>
              <a:rPr lang="en-US" sz="2400" dirty="0" smtClean="0"/>
              <a:t>Performing </a:t>
            </a:r>
            <a:r>
              <a:rPr lang="en-US" sz="2400" dirty="0"/>
              <a:t>routine audits of systems and software </a:t>
            </a:r>
          </a:p>
          <a:p>
            <a:r>
              <a:rPr lang="en-US" sz="2400" dirty="0" smtClean="0"/>
              <a:t>Performing </a:t>
            </a:r>
            <a:r>
              <a:rPr lang="en-US" sz="2400" dirty="0"/>
              <a:t>backups and restores </a:t>
            </a:r>
          </a:p>
          <a:p>
            <a:r>
              <a:rPr lang="en-US" sz="2400" dirty="0" smtClean="0"/>
              <a:t>Applying </a:t>
            </a:r>
            <a:r>
              <a:rPr lang="en-US" sz="2400" dirty="0"/>
              <a:t>OS updates, patches, and configuration changes </a:t>
            </a:r>
          </a:p>
          <a:p>
            <a:r>
              <a:rPr lang="en-US" sz="2400" dirty="0" smtClean="0"/>
              <a:t>Adding</a:t>
            </a:r>
            <a:r>
              <a:rPr lang="en-US" sz="2400" dirty="0"/>
              <a:t>, removing, or updating user accounts information such as resetting passwords 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83138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Administrator’s Roles (cont.)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844" y="2594822"/>
            <a:ext cx="10554574" cy="3636511"/>
          </a:xfrm>
        </p:spPr>
        <p:txBody>
          <a:bodyPr>
            <a:noAutofit/>
          </a:bodyPr>
          <a:lstStyle/>
          <a:p>
            <a:endParaRPr lang="en-US" sz="2400" dirty="0"/>
          </a:p>
          <a:p>
            <a:r>
              <a:rPr lang="en-US" sz="2400" dirty="0" smtClean="0"/>
              <a:t>Planning </a:t>
            </a:r>
            <a:r>
              <a:rPr lang="en-US" sz="2400" dirty="0"/>
              <a:t>and responding to service outages and other problems that occur within the system </a:t>
            </a:r>
          </a:p>
          <a:p>
            <a:r>
              <a:rPr lang="en-US" sz="2400" dirty="0" smtClean="0"/>
              <a:t>Capacity </a:t>
            </a:r>
            <a:r>
              <a:rPr lang="en-US" sz="2400" dirty="0"/>
              <a:t>planning </a:t>
            </a:r>
          </a:p>
          <a:p>
            <a:r>
              <a:rPr lang="en-US" sz="2400" dirty="0" smtClean="0"/>
              <a:t>Contributing </a:t>
            </a:r>
            <a:r>
              <a:rPr lang="en-US" sz="2400" dirty="0"/>
              <a:t>and implementing Disaster Recovery (DR) and Business Continuity (BC) plans and planning </a:t>
            </a:r>
          </a:p>
          <a:p>
            <a:r>
              <a:rPr lang="en-US" sz="2400" dirty="0" smtClean="0"/>
              <a:t>Introducing </a:t>
            </a:r>
            <a:r>
              <a:rPr lang="en-US" sz="2400" dirty="0"/>
              <a:t>and integrating new technologies into existing data center environments </a:t>
            </a:r>
          </a:p>
          <a:p>
            <a:r>
              <a:rPr lang="en-US" sz="2400" dirty="0" smtClean="0"/>
              <a:t>Analyzing </a:t>
            </a:r>
            <a:r>
              <a:rPr lang="en-US" sz="2400" dirty="0"/>
              <a:t>system logs and identifying potential issues/problems in the systems </a:t>
            </a:r>
          </a:p>
          <a:p>
            <a:r>
              <a:rPr lang="en-US" sz="2400" dirty="0" smtClean="0"/>
              <a:t>Troubleshooting </a:t>
            </a:r>
            <a:r>
              <a:rPr lang="en-US" sz="2400" dirty="0"/>
              <a:t>any reported problems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9951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Administrator’s Roles (cont.)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245" y="2442422"/>
            <a:ext cx="10554574" cy="3636511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dirty="0" smtClean="0"/>
              <a:t>Scripting</a:t>
            </a:r>
            <a:r>
              <a:rPr lang="en-US" sz="2400" dirty="0"/>
              <a:t>; light programming, project management for systems-related projects, supervising or training computer operators </a:t>
            </a:r>
          </a:p>
          <a:p>
            <a:r>
              <a:rPr lang="en-US" sz="2400" dirty="0" smtClean="0"/>
              <a:t>Automate </a:t>
            </a:r>
            <a:r>
              <a:rPr lang="en-US" sz="2400" dirty="0"/>
              <a:t>common or repetitive (routine) tasks </a:t>
            </a:r>
          </a:p>
          <a:p>
            <a:r>
              <a:rPr lang="en-US" sz="2400" dirty="0" smtClean="0"/>
              <a:t>Consultant </a:t>
            </a:r>
            <a:r>
              <a:rPr lang="en-US" sz="2400" dirty="0"/>
              <a:t>for computer problems beyond the knowledge of technical support staff </a:t>
            </a:r>
          </a:p>
          <a:p>
            <a:r>
              <a:rPr lang="en-US" sz="2400" dirty="0" smtClean="0"/>
              <a:t>Answering </a:t>
            </a:r>
            <a:r>
              <a:rPr lang="en-US" sz="2400" dirty="0"/>
              <a:t>technical queries 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6362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Skills Required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56155"/>
            <a:ext cx="10554574" cy="3636511"/>
          </a:xfrm>
        </p:spPr>
        <p:txBody>
          <a:bodyPr>
            <a:noAutofit/>
          </a:bodyPr>
          <a:lstStyle/>
          <a:p>
            <a:endParaRPr lang="en-US" sz="2400" dirty="0"/>
          </a:p>
          <a:p>
            <a:r>
              <a:rPr lang="en-US" sz="2400" dirty="0" smtClean="0"/>
              <a:t>Problem-solving </a:t>
            </a:r>
            <a:r>
              <a:rPr lang="en-US" sz="2400" dirty="0"/>
              <a:t>skill </a:t>
            </a:r>
          </a:p>
          <a:p>
            <a:pPr lvl="1"/>
            <a:r>
              <a:rPr lang="en-US" sz="2000" dirty="0" smtClean="0"/>
              <a:t>On </a:t>
            </a:r>
            <a:r>
              <a:rPr lang="en-US" sz="2000" dirty="0"/>
              <a:t>call when a computer system malfunction </a:t>
            </a:r>
          </a:p>
          <a:p>
            <a:pPr lvl="1"/>
            <a:r>
              <a:rPr lang="en-US" sz="2000" dirty="0" smtClean="0"/>
              <a:t>Quickly </a:t>
            </a:r>
            <a:r>
              <a:rPr lang="en-US" sz="2000" dirty="0"/>
              <a:t>and correctly diagnose the crisis and produce the best solution </a:t>
            </a:r>
          </a:p>
          <a:p>
            <a:r>
              <a:rPr lang="en-US" sz="2400" dirty="0" smtClean="0"/>
              <a:t>Analyzing </a:t>
            </a:r>
            <a:r>
              <a:rPr lang="en-US" sz="2400" dirty="0"/>
              <a:t>skill </a:t>
            </a:r>
          </a:p>
          <a:p>
            <a:pPr lvl="1"/>
            <a:r>
              <a:rPr lang="en-US" sz="2000" dirty="0" smtClean="0"/>
              <a:t>Understand </a:t>
            </a:r>
            <a:r>
              <a:rPr lang="en-US" sz="2000" dirty="0"/>
              <a:t>the behavior of software </a:t>
            </a:r>
          </a:p>
          <a:p>
            <a:pPr lvl="2"/>
            <a:r>
              <a:rPr lang="en-US" sz="1800" dirty="0" smtClean="0"/>
              <a:t>Organize </a:t>
            </a:r>
            <a:endParaRPr lang="en-US" sz="1800" dirty="0"/>
          </a:p>
          <a:p>
            <a:pPr lvl="2"/>
            <a:r>
              <a:rPr lang="en-US" sz="1800" dirty="0" smtClean="0"/>
              <a:t>Troubleshoot </a:t>
            </a:r>
            <a:r>
              <a:rPr lang="en-US" sz="1800" dirty="0"/>
              <a:t>problems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5842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Skills Required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81556"/>
            <a:ext cx="10554574" cy="3636511"/>
          </a:xfrm>
        </p:spPr>
        <p:txBody>
          <a:bodyPr>
            <a:normAutofit lnSpcReduction="10000"/>
          </a:bodyPr>
          <a:lstStyle/>
          <a:p>
            <a:endParaRPr lang="en-US" sz="2400" dirty="0"/>
          </a:p>
          <a:p>
            <a:r>
              <a:rPr lang="en-US" sz="2400" dirty="0" smtClean="0"/>
              <a:t>Programming </a:t>
            </a:r>
            <a:r>
              <a:rPr lang="en-US" sz="2400" dirty="0"/>
              <a:t>skill </a:t>
            </a:r>
          </a:p>
          <a:p>
            <a:pPr lvl="1"/>
            <a:r>
              <a:rPr lang="en-US" sz="2000" dirty="0" smtClean="0"/>
              <a:t>Understand </a:t>
            </a:r>
            <a:r>
              <a:rPr lang="en-US" sz="2000" dirty="0"/>
              <a:t>some various types of programming languages </a:t>
            </a:r>
          </a:p>
          <a:p>
            <a:pPr lvl="1"/>
            <a:r>
              <a:rPr lang="en-US" sz="2000" dirty="0" smtClean="0"/>
              <a:t>Scripting </a:t>
            </a:r>
            <a:r>
              <a:rPr lang="en-US" sz="2000" dirty="0"/>
              <a:t>or automation of routine tasks </a:t>
            </a:r>
            <a:endParaRPr lang="en-US" sz="2000" dirty="0" smtClean="0"/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 smtClean="0"/>
              <a:t>Soft-skills </a:t>
            </a:r>
            <a:endParaRPr lang="en-US" sz="2400" dirty="0"/>
          </a:p>
          <a:p>
            <a:pPr lvl="1"/>
            <a:r>
              <a:rPr lang="en-US" sz="2000" dirty="0" smtClean="0"/>
              <a:t>Users </a:t>
            </a:r>
            <a:r>
              <a:rPr lang="en-US" sz="2000" dirty="0"/>
              <a:t>feel warm and know that their problems will be fixed in no time </a:t>
            </a:r>
          </a:p>
          <a:p>
            <a:pPr lvl="1"/>
            <a:r>
              <a:rPr lang="en-US" sz="2000" dirty="0" smtClean="0"/>
              <a:t>Good </a:t>
            </a:r>
            <a:r>
              <a:rPr lang="en-US" sz="2000" dirty="0"/>
              <a:t>interaction among colleagues/team members 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173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312</TotalTime>
  <Words>618</Words>
  <Application>Microsoft Office PowerPoint</Application>
  <PresentationFormat>Widescreen</PresentationFormat>
  <Paragraphs>127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Century Gothic</vt:lpstr>
      <vt:lpstr>Wingdings 2</vt:lpstr>
      <vt:lpstr>Quotable</vt:lpstr>
      <vt:lpstr>CHAPTER 14</vt:lpstr>
      <vt:lpstr>Definition of System Administrator  </vt:lpstr>
      <vt:lpstr>root</vt:lpstr>
      <vt:lpstr>Administrator’s Privileges  </vt:lpstr>
      <vt:lpstr>Administrator’s Roles </vt:lpstr>
      <vt:lpstr>Administrator’s Roles (cont.) </vt:lpstr>
      <vt:lpstr>Administrator’s Roles (cont.) </vt:lpstr>
      <vt:lpstr>Skills Required </vt:lpstr>
      <vt:lpstr>Skills Required </vt:lpstr>
      <vt:lpstr>PowerPoint Presentation</vt:lpstr>
      <vt:lpstr>Understanding System Software:</vt:lpstr>
      <vt:lpstr>Operating System</vt:lpstr>
      <vt:lpstr>Operating System</vt:lpstr>
      <vt:lpstr>Type of OS : Real-Time Operating Systems</vt:lpstr>
      <vt:lpstr>Type of OS : Operating Systems for Networks, Servers, and Mainframes</vt:lpstr>
      <vt:lpstr>Types of OS: Operating Systems for Mobile Devices</vt:lpstr>
      <vt:lpstr>Types of OS: Operating Systems for Personal Computers</vt:lpstr>
      <vt:lpstr>Types of OS : Operating Systems for Personal Computers</vt:lpstr>
      <vt:lpstr>Types of OS : Operating Systems for Personal Computers</vt:lpstr>
      <vt:lpstr>Types of OS : Operating Systems for Personal Computers</vt:lpstr>
      <vt:lpstr>What the Operating System Does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14</dc:title>
  <dc:creator>Eze Manzura Bte. Mohd Mahidin</dc:creator>
  <cp:lastModifiedBy>Eze Manzura Bte. Mohd Mahidin</cp:lastModifiedBy>
  <cp:revision>10</cp:revision>
  <dcterms:created xsi:type="dcterms:W3CDTF">2016-08-18T01:41:47Z</dcterms:created>
  <dcterms:modified xsi:type="dcterms:W3CDTF">2017-08-25T01:00:22Z</dcterms:modified>
</cp:coreProperties>
</file>