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8" r:id="rId2"/>
    <p:sldId id="287" r:id="rId3"/>
    <p:sldId id="288" r:id="rId4"/>
    <p:sldId id="289" r:id="rId5"/>
    <p:sldId id="284" r:id="rId6"/>
    <p:sldId id="285" r:id="rId7"/>
    <p:sldId id="286" r:id="rId8"/>
    <p:sldId id="259" r:id="rId9"/>
    <p:sldId id="260" r:id="rId10"/>
    <p:sldId id="261" r:id="rId11"/>
    <p:sldId id="292" r:id="rId12"/>
    <p:sldId id="293" r:id="rId13"/>
    <p:sldId id="276" r:id="rId14"/>
    <p:sldId id="277" r:id="rId15"/>
    <p:sldId id="279" r:id="rId16"/>
    <p:sldId id="280" r:id="rId17"/>
    <p:sldId id="266" r:id="rId18"/>
    <p:sldId id="290" r:id="rId19"/>
    <p:sldId id="267" r:id="rId20"/>
    <p:sldId id="291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C646B-D3C8-4981-B60B-38C0287FD3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1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61803"/>
            <a:ext cx="1638300" cy="778193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1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CSNB153 computer system</a:t>
            </a:r>
            <a:endParaRPr lang="en-US" sz="28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CSNB153						                              COMPUTER SYSTEM</a:t>
            </a:r>
            <a:endParaRPr lang="en-US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View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65863" y="2966114"/>
            <a:ext cx="1828800" cy="1219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Movement Apparatus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103126" y="2952466"/>
            <a:ext cx="1828800" cy="121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Control Mechanism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05600" y="1752600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Storage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04463" y="4171666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Processing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710218"/>
            <a:ext cx="2069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Operating Environment</a:t>
            </a:r>
          </a:p>
          <a:p>
            <a:r>
              <a:rPr lang="en-US" sz="2400" i="1" dirty="0" smtClean="0"/>
              <a:t>(source and destination of data)</a:t>
            </a:r>
            <a:endParaRPr lang="en-US" sz="2400" i="1" dirty="0"/>
          </a:p>
        </p:txBody>
      </p:sp>
      <p:sp>
        <p:nvSpPr>
          <p:cNvPr id="23" name="Left-Right Arrow 22"/>
          <p:cNvSpPr/>
          <p:nvPr/>
        </p:nvSpPr>
        <p:spPr>
          <a:xfrm>
            <a:off x="2057400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4494663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-Right Arrow 24"/>
          <p:cNvSpPr/>
          <p:nvPr/>
        </p:nvSpPr>
        <p:spPr>
          <a:xfrm rot="18802144">
            <a:off x="6215366" y="2566894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-Right Arrow 25"/>
          <p:cNvSpPr/>
          <p:nvPr/>
        </p:nvSpPr>
        <p:spPr>
          <a:xfrm rot="2797856" flipV="1">
            <a:off x="6215366" y="4191025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971800" y="5648488"/>
            <a:ext cx="3416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1: Four computer functions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851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/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data – the computer should be able to process data</a:t>
            </a:r>
          </a:p>
          <a:p>
            <a:r>
              <a:rPr lang="en-US" dirty="0" smtClean="0"/>
              <a:t>Store data – Even the computer is on the fly, data come in and get processed and the result go out immediately, the computer must store data temporarily at any given moment.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21549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Move data – The computer must be able to move data between itself and the outside world. When data are received and delivered to a device that is directly connected the a computer the process is known as I/O</a:t>
            </a:r>
          </a:p>
          <a:p>
            <a:r>
              <a:rPr lang="en-US" dirty="0" smtClean="0"/>
              <a:t>Control – Finally there must be a control of these three functions. Within the computer, a control unit manages the resources </a:t>
            </a:r>
            <a:r>
              <a:rPr lang="en-US" smtClean="0"/>
              <a:t>and coordinates </a:t>
            </a:r>
            <a:r>
              <a:rPr lang="en-US" dirty="0" smtClean="0"/>
              <a:t>the performance of its functional parts in response to the instruction.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16284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U-Turn Arrow 20"/>
          <p:cNvSpPr/>
          <p:nvPr/>
        </p:nvSpPr>
        <p:spPr>
          <a:xfrm rot="5400000" flipH="1">
            <a:off x="1579182" y="1521703"/>
            <a:ext cx="2876266" cy="3748630"/>
          </a:xfrm>
          <a:prstGeom prst="uturnArrow">
            <a:avLst>
              <a:gd name="adj1" fmla="val 6973"/>
              <a:gd name="adj2" fmla="val 12689"/>
              <a:gd name="adj3" fmla="val 25000"/>
              <a:gd name="adj4" fmla="val 45570"/>
              <a:gd name="adj5" fmla="val 99757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a) Data Movement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65863" y="2966114"/>
            <a:ext cx="1828800" cy="1219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Movement Apparatus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103126" y="2952466"/>
            <a:ext cx="1828800" cy="121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Control Mechanism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05600" y="1752600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Storage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04463" y="4171666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Processing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710218"/>
            <a:ext cx="2069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Operating Environment</a:t>
            </a:r>
          </a:p>
          <a:p>
            <a:r>
              <a:rPr lang="en-US" sz="2400" i="1" dirty="0" smtClean="0"/>
              <a:t>(source and destination of data)</a:t>
            </a:r>
            <a:endParaRPr lang="en-US" sz="2400" i="1" dirty="0"/>
          </a:p>
        </p:txBody>
      </p:sp>
      <p:sp>
        <p:nvSpPr>
          <p:cNvPr id="23" name="Left-Right Arrow 22"/>
          <p:cNvSpPr/>
          <p:nvPr/>
        </p:nvSpPr>
        <p:spPr>
          <a:xfrm>
            <a:off x="2057400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4494663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-Right Arrow 24"/>
          <p:cNvSpPr/>
          <p:nvPr/>
        </p:nvSpPr>
        <p:spPr>
          <a:xfrm rot="18802144">
            <a:off x="6215366" y="2566894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-Right Arrow 25"/>
          <p:cNvSpPr/>
          <p:nvPr/>
        </p:nvSpPr>
        <p:spPr>
          <a:xfrm rot="2797856" flipV="1">
            <a:off x="6215366" y="4191025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203183" y="5648488"/>
            <a:ext cx="5191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2: Four computer functions – Data Movement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2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16" grpId="0" animBg="1"/>
      <p:bldP spid="17" grpId="0" animBg="1"/>
      <p:bldP spid="18" grpId="0" animBg="1"/>
      <p:bldP spid="19" grpId="0" animBg="1"/>
      <p:bldP spid="20" grpId="0"/>
      <p:bldP spid="23" grpId="0" animBg="1"/>
      <p:bldP spid="24" grpId="0" animBg="1"/>
      <p:bldP spid="25" grpId="0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b) Storage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65863" y="2966114"/>
            <a:ext cx="1828800" cy="1219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Movement Apparatus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103126" y="2952466"/>
            <a:ext cx="1828800" cy="121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Control Mechanism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05600" y="1752600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Storage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04463" y="4171666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Processing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710218"/>
            <a:ext cx="2069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Operating Environment</a:t>
            </a:r>
          </a:p>
          <a:p>
            <a:r>
              <a:rPr lang="en-US" sz="2400" i="1" dirty="0" smtClean="0"/>
              <a:t>(source and destination of data)</a:t>
            </a:r>
            <a:endParaRPr lang="en-US" sz="2400" i="1" dirty="0"/>
          </a:p>
        </p:txBody>
      </p:sp>
      <p:sp>
        <p:nvSpPr>
          <p:cNvPr id="23" name="Left-Right Arrow 22"/>
          <p:cNvSpPr/>
          <p:nvPr/>
        </p:nvSpPr>
        <p:spPr>
          <a:xfrm>
            <a:off x="2057400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4494663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-Right Arrow 24"/>
          <p:cNvSpPr/>
          <p:nvPr/>
        </p:nvSpPr>
        <p:spPr>
          <a:xfrm rot="18802144">
            <a:off x="6215366" y="2566894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-Right Arrow 25"/>
          <p:cNvSpPr/>
          <p:nvPr/>
        </p:nvSpPr>
        <p:spPr>
          <a:xfrm rot="2797856" flipV="1">
            <a:off x="6215366" y="4191025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551326" y="5516728"/>
            <a:ext cx="431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3: Four computer functions - Storage</a:t>
            </a:r>
            <a:endParaRPr lang="en-US" b="1" dirty="0"/>
          </a:p>
        </p:txBody>
      </p:sp>
      <p:sp>
        <p:nvSpPr>
          <p:cNvPr id="22" name="Freeform 21"/>
          <p:cNvSpPr/>
          <p:nvPr/>
        </p:nvSpPr>
        <p:spPr>
          <a:xfrm>
            <a:off x="3548418" y="1733266"/>
            <a:ext cx="3029803" cy="996286"/>
          </a:xfrm>
          <a:custGeom>
            <a:avLst/>
            <a:gdLst>
              <a:gd name="connsiteX0" fmla="*/ 0 w 3029803"/>
              <a:gd name="connsiteY0" fmla="*/ 996286 h 996286"/>
              <a:gd name="connsiteX1" fmla="*/ 2115403 w 3029803"/>
              <a:gd name="connsiteY1" fmla="*/ 996286 h 996286"/>
              <a:gd name="connsiteX2" fmla="*/ 3029803 w 3029803"/>
              <a:gd name="connsiteY2" fmla="*/ 0 h 996286"/>
              <a:gd name="connsiteX3" fmla="*/ 3029803 w 3029803"/>
              <a:gd name="connsiteY3" fmla="*/ 0 h 99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9803" h="996286">
                <a:moveTo>
                  <a:pt x="0" y="996286"/>
                </a:moveTo>
                <a:lnTo>
                  <a:pt x="2115403" y="996286"/>
                </a:lnTo>
                <a:lnTo>
                  <a:pt x="3029803" y="0"/>
                </a:lnTo>
                <a:lnTo>
                  <a:pt x="3029803" y="0"/>
                </a:lnTo>
              </a:path>
            </a:pathLst>
          </a:custGeom>
          <a:noFill/>
          <a:ln w="762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929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/>
      <p:bldP spid="23" grpId="0" animBg="1"/>
      <p:bldP spid="24" grpId="0" animBg="1"/>
      <p:bldP spid="25" grpId="0" animBg="1"/>
      <p:bldP spid="26" grpId="0" animBg="1"/>
      <p:bldP spid="22" grpId="0" animBg="1"/>
      <p:bldP spid="2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c) Processing </a:t>
            </a:r>
            <a:r>
              <a:rPr lang="en-US" dirty="0">
                <a:sym typeface="Wingdings" pitchFamily="2" charset="2"/>
              </a:rPr>
              <a:t>- Storage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65863" y="2966114"/>
            <a:ext cx="1828800" cy="1219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Movement Apparatus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103126" y="2952466"/>
            <a:ext cx="1828800" cy="121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Control Mechanism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05600" y="1752600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Storage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04463" y="4171666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Processing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710218"/>
            <a:ext cx="2069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Operating Environment</a:t>
            </a:r>
          </a:p>
          <a:p>
            <a:r>
              <a:rPr lang="en-US" sz="2400" i="1" dirty="0" smtClean="0"/>
              <a:t>(source and destination of data)</a:t>
            </a:r>
            <a:endParaRPr lang="en-US" sz="2400" i="1" dirty="0"/>
          </a:p>
        </p:txBody>
      </p:sp>
      <p:sp>
        <p:nvSpPr>
          <p:cNvPr id="23" name="Left-Right Arrow 22"/>
          <p:cNvSpPr/>
          <p:nvPr/>
        </p:nvSpPr>
        <p:spPr>
          <a:xfrm>
            <a:off x="2057400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4494663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-Right Arrow 24"/>
          <p:cNvSpPr/>
          <p:nvPr/>
        </p:nvSpPr>
        <p:spPr>
          <a:xfrm rot="18802144">
            <a:off x="6215366" y="2566894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-Right Arrow 25"/>
          <p:cNvSpPr/>
          <p:nvPr/>
        </p:nvSpPr>
        <p:spPr>
          <a:xfrm rot="2797856" flipV="1">
            <a:off x="6215366" y="4191025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05643" y="5988839"/>
            <a:ext cx="618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4: Four computer functions – Processing from/to Storage</a:t>
            </a:r>
            <a:endParaRPr lang="en-US" b="1" dirty="0"/>
          </a:p>
        </p:txBody>
      </p:sp>
      <p:sp>
        <p:nvSpPr>
          <p:cNvPr id="21" name="Freeform 20"/>
          <p:cNvSpPr/>
          <p:nvPr/>
        </p:nvSpPr>
        <p:spPr>
          <a:xfrm>
            <a:off x="4649193" y="1446663"/>
            <a:ext cx="4249666" cy="4349805"/>
          </a:xfrm>
          <a:custGeom>
            <a:avLst/>
            <a:gdLst>
              <a:gd name="connsiteX0" fmla="*/ 2870723 w 4249666"/>
              <a:gd name="connsiteY0" fmla="*/ 0 h 4349805"/>
              <a:gd name="connsiteX1" fmla="*/ 1314879 w 4249666"/>
              <a:gd name="connsiteY1" fmla="*/ 750627 h 4349805"/>
              <a:gd name="connsiteX2" fmla="*/ 141171 w 4249666"/>
              <a:gd name="connsiteY2" fmla="*/ 1651379 h 4349805"/>
              <a:gd name="connsiteX3" fmla="*/ 236706 w 4249666"/>
              <a:gd name="connsiteY3" fmla="*/ 2593074 h 4349805"/>
              <a:gd name="connsiteX4" fmla="*/ 2079153 w 4249666"/>
              <a:gd name="connsiteY4" fmla="*/ 4121624 h 4349805"/>
              <a:gd name="connsiteX5" fmla="*/ 3307452 w 4249666"/>
              <a:gd name="connsiteY5" fmla="*/ 4326340 h 4349805"/>
              <a:gd name="connsiteX6" fmla="*/ 3989840 w 4249666"/>
              <a:gd name="connsiteY6" fmla="*/ 3957850 h 4349805"/>
              <a:gd name="connsiteX7" fmla="*/ 4249147 w 4249666"/>
              <a:gd name="connsiteY7" fmla="*/ 3043450 h 4349805"/>
              <a:gd name="connsiteX8" fmla="*/ 3935249 w 4249666"/>
              <a:gd name="connsiteY8" fmla="*/ 2524836 h 4349805"/>
              <a:gd name="connsiteX9" fmla="*/ 3061792 w 4249666"/>
              <a:gd name="connsiteY9" fmla="*/ 2306471 h 4349805"/>
              <a:gd name="connsiteX10" fmla="*/ 3061792 w 4249666"/>
              <a:gd name="connsiteY10" fmla="*/ 1883391 h 4349805"/>
              <a:gd name="connsiteX11" fmla="*/ 3771476 w 4249666"/>
              <a:gd name="connsiteY11" fmla="*/ 1514901 h 4349805"/>
              <a:gd name="connsiteX12" fmla="*/ 3771476 w 4249666"/>
              <a:gd name="connsiteY12" fmla="*/ 1514901 h 434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9666" h="4349805">
                <a:moveTo>
                  <a:pt x="2870723" y="0"/>
                </a:moveTo>
                <a:cubicBezTo>
                  <a:pt x="2320263" y="237698"/>
                  <a:pt x="1769804" y="475397"/>
                  <a:pt x="1314879" y="750627"/>
                </a:cubicBezTo>
                <a:cubicBezTo>
                  <a:pt x="859954" y="1025857"/>
                  <a:pt x="320866" y="1344305"/>
                  <a:pt x="141171" y="1651379"/>
                </a:cubicBezTo>
                <a:cubicBezTo>
                  <a:pt x="-38525" y="1958454"/>
                  <a:pt x="-86291" y="2181367"/>
                  <a:pt x="236706" y="2593074"/>
                </a:cubicBezTo>
                <a:cubicBezTo>
                  <a:pt x="559703" y="3004782"/>
                  <a:pt x="1567362" y="3832746"/>
                  <a:pt x="2079153" y="4121624"/>
                </a:cubicBezTo>
                <a:cubicBezTo>
                  <a:pt x="2590944" y="4410502"/>
                  <a:pt x="2989004" y="4353636"/>
                  <a:pt x="3307452" y="4326340"/>
                </a:cubicBezTo>
                <a:cubicBezTo>
                  <a:pt x="3625900" y="4299044"/>
                  <a:pt x="3832891" y="4171665"/>
                  <a:pt x="3989840" y="3957850"/>
                </a:cubicBezTo>
                <a:cubicBezTo>
                  <a:pt x="4146789" y="3744035"/>
                  <a:pt x="4258246" y="3282286"/>
                  <a:pt x="4249147" y="3043450"/>
                </a:cubicBezTo>
                <a:cubicBezTo>
                  <a:pt x="4240049" y="2804614"/>
                  <a:pt x="4133141" y="2647666"/>
                  <a:pt x="3935249" y="2524836"/>
                </a:cubicBezTo>
                <a:cubicBezTo>
                  <a:pt x="3737357" y="2402006"/>
                  <a:pt x="3207368" y="2413379"/>
                  <a:pt x="3061792" y="2306471"/>
                </a:cubicBezTo>
                <a:cubicBezTo>
                  <a:pt x="2916216" y="2199563"/>
                  <a:pt x="2943511" y="2015319"/>
                  <a:pt x="3061792" y="1883391"/>
                </a:cubicBezTo>
                <a:cubicBezTo>
                  <a:pt x="3180073" y="1751463"/>
                  <a:pt x="3771476" y="1514901"/>
                  <a:pt x="3771476" y="1514901"/>
                </a:cubicBezTo>
                <a:lnTo>
                  <a:pt x="3771476" y="1514901"/>
                </a:lnTo>
              </a:path>
            </a:pathLst>
          </a:custGeom>
          <a:noFill/>
          <a:ln w="762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487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/>
      <p:bldP spid="23" grpId="0" animBg="1"/>
      <p:bldP spid="24" grpId="0" animBg="1"/>
      <p:bldP spid="25" grpId="0" animBg="1"/>
      <p:bldP spid="26" grpId="0" animBg="1"/>
      <p:bldP spid="21" grpId="0" animBg="1"/>
      <p:bldP spid="21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d) Processing:</a:t>
            </a:r>
            <a:r>
              <a:rPr lang="en-US" dirty="0">
                <a:sym typeface="Wingdings" pitchFamily="2" charset="2"/>
              </a:rPr>
              <a:t> Storage – I/O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665863" y="2966114"/>
            <a:ext cx="1828800" cy="1219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Movement Apparatus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103126" y="2952466"/>
            <a:ext cx="1828800" cy="1219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Control Mechanism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05600" y="1752600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Storage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704463" y="4171666"/>
            <a:ext cx="1828800" cy="12192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Data Processing Facility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710218"/>
            <a:ext cx="2069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Operating Environment</a:t>
            </a:r>
          </a:p>
          <a:p>
            <a:r>
              <a:rPr lang="en-US" sz="2400" i="1" dirty="0" smtClean="0"/>
              <a:t>(source and destination of data)</a:t>
            </a:r>
            <a:endParaRPr lang="en-US" sz="2400" i="1" dirty="0"/>
          </a:p>
        </p:txBody>
      </p:sp>
      <p:sp>
        <p:nvSpPr>
          <p:cNvPr id="23" name="Left-Right Arrow 22"/>
          <p:cNvSpPr/>
          <p:nvPr/>
        </p:nvSpPr>
        <p:spPr>
          <a:xfrm>
            <a:off x="2057400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-Right Arrow 23"/>
          <p:cNvSpPr/>
          <p:nvPr/>
        </p:nvSpPr>
        <p:spPr>
          <a:xfrm>
            <a:off x="4494663" y="3396018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-Right Arrow 24"/>
          <p:cNvSpPr/>
          <p:nvPr/>
        </p:nvSpPr>
        <p:spPr>
          <a:xfrm rot="18802144">
            <a:off x="6215366" y="2566894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-Right Arrow 25"/>
          <p:cNvSpPr/>
          <p:nvPr/>
        </p:nvSpPr>
        <p:spPr>
          <a:xfrm rot="2797856" flipV="1">
            <a:off x="6215366" y="4191025"/>
            <a:ext cx="608463" cy="3810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551326" y="5833154"/>
            <a:ext cx="498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5: Four computer functions – Storage to I/O</a:t>
            </a:r>
            <a:endParaRPr lang="en-US" b="1" dirty="0"/>
          </a:p>
        </p:txBody>
      </p:sp>
      <p:sp>
        <p:nvSpPr>
          <p:cNvPr id="22" name="Freeform 21"/>
          <p:cNvSpPr/>
          <p:nvPr/>
        </p:nvSpPr>
        <p:spPr>
          <a:xfrm>
            <a:off x="2511188" y="2361063"/>
            <a:ext cx="6333513" cy="3469092"/>
          </a:xfrm>
          <a:custGeom>
            <a:avLst/>
            <a:gdLst>
              <a:gd name="connsiteX0" fmla="*/ 6237027 w 6333513"/>
              <a:gd name="connsiteY0" fmla="*/ 0 h 3469092"/>
              <a:gd name="connsiteX1" fmla="*/ 6005015 w 6333513"/>
              <a:gd name="connsiteY1" fmla="*/ 545910 h 3469092"/>
              <a:gd name="connsiteX2" fmla="*/ 5404513 w 6333513"/>
              <a:gd name="connsiteY2" fmla="*/ 1214650 h 3469092"/>
              <a:gd name="connsiteX3" fmla="*/ 6237027 w 6333513"/>
              <a:gd name="connsiteY3" fmla="*/ 2088107 h 3469092"/>
              <a:gd name="connsiteX4" fmla="*/ 6250675 w 6333513"/>
              <a:gd name="connsiteY4" fmla="*/ 2838734 h 3469092"/>
              <a:gd name="connsiteX5" fmla="*/ 5650173 w 6333513"/>
              <a:gd name="connsiteY5" fmla="*/ 3398292 h 3469092"/>
              <a:gd name="connsiteX6" fmla="*/ 4558352 w 6333513"/>
              <a:gd name="connsiteY6" fmla="*/ 3398292 h 3469092"/>
              <a:gd name="connsiteX7" fmla="*/ 3671248 w 6333513"/>
              <a:gd name="connsiteY7" fmla="*/ 2825086 h 3469092"/>
              <a:gd name="connsiteX8" fmla="*/ 3261815 w 6333513"/>
              <a:gd name="connsiteY8" fmla="*/ 2183641 h 3469092"/>
              <a:gd name="connsiteX9" fmla="*/ 1009934 w 6333513"/>
              <a:gd name="connsiteY9" fmla="*/ 2074459 h 3469092"/>
              <a:gd name="connsiteX10" fmla="*/ 0 w 6333513"/>
              <a:gd name="connsiteY10" fmla="*/ 2074459 h 3469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3513" h="3469092">
                <a:moveTo>
                  <a:pt x="6237027" y="0"/>
                </a:moveTo>
                <a:cubicBezTo>
                  <a:pt x="6190397" y="171734"/>
                  <a:pt x="6143767" y="343468"/>
                  <a:pt x="6005015" y="545910"/>
                </a:cubicBezTo>
                <a:cubicBezTo>
                  <a:pt x="5866263" y="748352"/>
                  <a:pt x="5365844" y="957617"/>
                  <a:pt x="5404513" y="1214650"/>
                </a:cubicBezTo>
                <a:cubicBezTo>
                  <a:pt x="5443182" y="1471683"/>
                  <a:pt x="6096000" y="1817427"/>
                  <a:pt x="6237027" y="2088107"/>
                </a:cubicBezTo>
                <a:cubicBezTo>
                  <a:pt x="6378054" y="2358787"/>
                  <a:pt x="6348484" y="2620370"/>
                  <a:pt x="6250675" y="2838734"/>
                </a:cubicBezTo>
                <a:cubicBezTo>
                  <a:pt x="6152866" y="3057098"/>
                  <a:pt x="5932227" y="3305032"/>
                  <a:pt x="5650173" y="3398292"/>
                </a:cubicBezTo>
                <a:cubicBezTo>
                  <a:pt x="5368119" y="3491552"/>
                  <a:pt x="4888173" y="3493826"/>
                  <a:pt x="4558352" y="3398292"/>
                </a:cubicBezTo>
                <a:cubicBezTo>
                  <a:pt x="4228531" y="3302758"/>
                  <a:pt x="3887337" y="3027528"/>
                  <a:pt x="3671248" y="2825086"/>
                </a:cubicBezTo>
                <a:cubicBezTo>
                  <a:pt x="3455159" y="2622644"/>
                  <a:pt x="3705367" y="2308745"/>
                  <a:pt x="3261815" y="2183641"/>
                </a:cubicBezTo>
                <a:cubicBezTo>
                  <a:pt x="2818263" y="2058537"/>
                  <a:pt x="1553570" y="2092656"/>
                  <a:pt x="1009934" y="2074459"/>
                </a:cubicBezTo>
                <a:cubicBezTo>
                  <a:pt x="466298" y="2056262"/>
                  <a:pt x="233149" y="2065360"/>
                  <a:pt x="0" y="2074459"/>
                </a:cubicBezTo>
              </a:path>
            </a:pathLst>
          </a:custGeom>
          <a:noFill/>
          <a:ln w="762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735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/>
      <p:bldP spid="23" grpId="0" animBg="1"/>
      <p:bldP spid="24" grpId="0" animBg="1"/>
      <p:bldP spid="25" grpId="0" animBg="1"/>
      <p:bldP spid="26" grpId="0" animBg="1"/>
      <p:bldP spid="22" grpId="0" animBg="1"/>
      <p:bldP spid="2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dirty="0" smtClean="0"/>
              <a:t>Structure – Top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i="1" dirty="0" smtClean="0"/>
              <a:t>Recap: </a:t>
            </a:r>
            <a:r>
              <a:rPr lang="en-US" dirty="0"/>
              <a:t>Method in which components relates to each other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68350" y="2711450"/>
            <a:ext cx="1206500" cy="3365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600" dirty="0">
                <a:latin typeface="Arial" charset="0"/>
              </a:rPr>
              <a:t>Peripherals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57874" y="5325587"/>
            <a:ext cx="1605224" cy="58695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1600" dirty="0">
                <a:latin typeface="Arial" charset="0"/>
              </a:rPr>
              <a:t>Communication</a:t>
            </a:r>
          </a:p>
          <a:p>
            <a:pPr algn="ctr"/>
            <a:r>
              <a:rPr lang="en-GB" sz="1600" dirty="0">
                <a:latin typeface="Arial" charset="0"/>
              </a:rPr>
              <a:t>lines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371600" y="2057400"/>
            <a:ext cx="7543800" cy="4648200"/>
            <a:chOff x="1371600" y="2057400"/>
            <a:chExt cx="7543800" cy="4648200"/>
          </a:xfrm>
        </p:grpSpPr>
        <p:grpSp>
          <p:nvGrpSpPr>
            <p:cNvPr id="33" name="Group 32"/>
            <p:cNvGrpSpPr/>
            <p:nvPr/>
          </p:nvGrpSpPr>
          <p:grpSpPr>
            <a:xfrm>
              <a:off x="1371600" y="2057400"/>
              <a:ext cx="7543800" cy="4648200"/>
              <a:chOff x="1371600" y="2057400"/>
              <a:chExt cx="7543800" cy="4648200"/>
            </a:xfrm>
          </p:grpSpPr>
          <p:sp>
            <p:nvSpPr>
              <p:cNvPr id="8" name="Oval 5" descr="50%"/>
              <p:cNvSpPr>
                <a:spLocks noChangeArrowheads="1"/>
              </p:cNvSpPr>
              <p:nvPr/>
            </p:nvSpPr>
            <p:spPr bwMode="auto">
              <a:xfrm>
                <a:off x="4191000" y="2057400"/>
                <a:ext cx="4724400" cy="464820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none" lIns="90000" tIns="46800" rIns="90000" bIns="46800" anchor="ctr"/>
              <a:lstStyle/>
              <a:p>
                <a:pPr algn="ctr" eaLnBrk="0" hangingPunct="0"/>
                <a:endParaRPr lang="en-GB" sz="1600">
                  <a:latin typeface="Arial" charset="0"/>
                </a:endParaRPr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 flipV="1">
                <a:off x="1371600" y="2209800"/>
                <a:ext cx="4343400" cy="1447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1371600" y="4724400"/>
                <a:ext cx="4191000" cy="17526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en-US"/>
              </a:p>
            </p:txBody>
          </p:sp>
        </p:grp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5908675" y="2257425"/>
              <a:ext cx="12954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>
                  <a:latin typeface="Arial" charset="0"/>
                </a:rPr>
                <a:t>Computer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26" name="Up-Down Arrow 25"/>
          <p:cNvSpPr/>
          <p:nvPr/>
        </p:nvSpPr>
        <p:spPr>
          <a:xfrm>
            <a:off x="1216025" y="3101975"/>
            <a:ext cx="288925" cy="5556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-Down Arrow 26"/>
          <p:cNvSpPr/>
          <p:nvPr/>
        </p:nvSpPr>
        <p:spPr>
          <a:xfrm>
            <a:off x="1216024" y="4762760"/>
            <a:ext cx="288925" cy="55562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812271" y="3191668"/>
            <a:ext cx="1295400" cy="10620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914900" y="3191668"/>
            <a:ext cx="1295400" cy="10620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Central Processing Unit (CPU)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714027" y="5183981"/>
            <a:ext cx="1678343" cy="53101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Output</a:t>
            </a:r>
            <a:endParaRPr lang="en-US" dirty="0"/>
          </a:p>
        </p:txBody>
      </p:sp>
      <p:sp>
        <p:nvSpPr>
          <p:cNvPr id="32" name="Oval 5" descr="50%"/>
          <p:cNvSpPr>
            <a:spLocks noChangeArrowheads="1"/>
          </p:cNvSpPr>
          <p:nvPr/>
        </p:nvSpPr>
        <p:spPr bwMode="auto">
          <a:xfrm>
            <a:off x="471895" y="3657601"/>
            <a:ext cx="1777181" cy="10668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r>
              <a:rPr lang="en-GB" sz="1600" b="1" dirty="0" smtClean="0">
                <a:solidFill>
                  <a:schemeClr val="tx1"/>
                </a:solidFill>
                <a:latin typeface="Arial" charset="0"/>
              </a:rPr>
              <a:t>Computer</a:t>
            </a:r>
            <a:endParaRPr lang="en-GB" sz="16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2000" y="4253706"/>
            <a:ext cx="3962399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charset="0"/>
              </a:rPr>
              <a:t>Systems</a:t>
            </a:r>
          </a:p>
          <a:p>
            <a:pPr algn="ctr"/>
            <a:r>
              <a:rPr lang="en-GB" dirty="0" smtClean="0">
                <a:latin typeface="Arial" charset="0"/>
              </a:rPr>
              <a:t>Interconnection</a:t>
            </a:r>
            <a:endParaRPr lang="en-GB" dirty="0">
              <a:latin typeface="Arial" charset="0"/>
            </a:endParaRPr>
          </a:p>
          <a:p>
            <a:pPr algn="ctr"/>
            <a:r>
              <a:rPr lang="en-GB" sz="1200" dirty="0" smtClean="0">
                <a:latin typeface="Arial" charset="0"/>
              </a:rPr>
              <a:t>(example : system bus)</a:t>
            </a:r>
            <a:endParaRPr lang="en-GB" sz="1200" dirty="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06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Central </a:t>
            </a:r>
            <a:r>
              <a:rPr lang="en-US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Processing Unit </a:t>
            </a:r>
            <a:r>
              <a:rPr lang="en-US" dirty="0" smtClean="0"/>
              <a:t>To </a:t>
            </a:r>
            <a:r>
              <a:rPr lang="en-US" dirty="0"/>
              <a:t>process data and control the computer operations. </a:t>
            </a:r>
            <a:endParaRPr lang="en-US" dirty="0" smtClean="0"/>
          </a:p>
          <a:p>
            <a:r>
              <a:rPr lang="en-US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Main Memory </a:t>
            </a:r>
            <a:r>
              <a:rPr lang="en-US" dirty="0"/>
              <a:t>To keep data during </a:t>
            </a:r>
            <a:r>
              <a:rPr lang="en-US" dirty="0" smtClean="0"/>
              <a:t>process.</a:t>
            </a:r>
          </a:p>
          <a:p>
            <a:r>
              <a:rPr lang="en-US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Systems Interconnection </a:t>
            </a:r>
            <a:r>
              <a:rPr lang="en-US" dirty="0"/>
              <a:t>The mechanism which is use to communicate between CPU, main memory and I/O. </a:t>
            </a:r>
            <a:endParaRPr lang="en-US" dirty="0" smtClean="0"/>
          </a:p>
          <a:p>
            <a:r>
              <a:rPr lang="en-US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Input </a:t>
            </a:r>
            <a:r>
              <a:rPr lang="en-US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Output </a:t>
            </a:r>
            <a:r>
              <a:rPr lang="en-US" dirty="0"/>
              <a:t>To move data and information between computer and external environment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748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– </a:t>
            </a:r>
            <a:br>
              <a:rPr lang="en-US" dirty="0" smtClean="0"/>
            </a:br>
            <a:r>
              <a:rPr lang="en-US" dirty="0" smtClean="0"/>
              <a:t>Computer &gt; CPU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52400" y="1752600"/>
            <a:ext cx="3823368" cy="4191000"/>
            <a:chOff x="152400" y="1752600"/>
            <a:chExt cx="3823368" cy="4191000"/>
          </a:xfrm>
        </p:grpSpPr>
        <p:sp>
          <p:nvSpPr>
            <p:cNvPr id="7" name="Oval 5" descr="50%"/>
            <p:cNvSpPr>
              <a:spLocks noChangeArrowheads="1"/>
            </p:cNvSpPr>
            <p:nvPr/>
          </p:nvSpPr>
          <p:spPr bwMode="auto">
            <a:xfrm>
              <a:off x="152400" y="1752600"/>
              <a:ext cx="3823368" cy="419100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pPr algn="ctr" eaLnBrk="0" hangingPunct="0"/>
              <a:endParaRPr lang="en-GB" sz="1600">
                <a:latin typeface="Arial" charset="0"/>
              </a:endParaRPr>
            </a:p>
          </p:txBody>
        </p: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426243" y="1952625"/>
              <a:ext cx="12954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 dirty="0">
                  <a:latin typeface="Arial" charset="0"/>
                </a:rPr>
                <a:t>Computer</a:t>
              </a:r>
              <a:endParaRPr lang="en-US" sz="1600" dirty="0">
                <a:latin typeface="Arial" charset="0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731326" y="2640012"/>
            <a:ext cx="1291579" cy="10620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129544" y="2640012"/>
            <a:ext cx="1291579" cy="10620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Central Processing Unit (CPU)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377116" y="4607623"/>
            <a:ext cx="1398218" cy="5310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 Output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32747" y="3677348"/>
            <a:ext cx="3301053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charset="0"/>
              </a:rPr>
              <a:t>Systems</a:t>
            </a:r>
          </a:p>
          <a:p>
            <a:pPr algn="ctr"/>
            <a:r>
              <a:rPr lang="en-GB" dirty="0" smtClean="0">
                <a:latin typeface="Arial" charset="0"/>
              </a:rPr>
              <a:t>Interconnection</a:t>
            </a:r>
            <a:endParaRPr lang="en-GB" dirty="0">
              <a:latin typeface="Arial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775334" y="1812925"/>
            <a:ext cx="6336821" cy="4648200"/>
            <a:chOff x="2775334" y="1812925"/>
            <a:chExt cx="6336821" cy="4648200"/>
          </a:xfrm>
        </p:grpSpPr>
        <p:sp>
          <p:nvSpPr>
            <p:cNvPr id="13" name="Oval 5" descr="50%"/>
            <p:cNvSpPr>
              <a:spLocks noChangeArrowheads="1"/>
            </p:cNvSpPr>
            <p:nvPr/>
          </p:nvSpPr>
          <p:spPr bwMode="auto">
            <a:xfrm>
              <a:off x="4387755" y="1812925"/>
              <a:ext cx="4724400" cy="4648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pPr algn="ctr" eaLnBrk="0" hangingPunct="0"/>
              <a:endParaRPr lang="en-GB" sz="1600">
                <a:latin typeface="Arial" charset="0"/>
              </a:endParaRPr>
            </a:p>
          </p:txBody>
        </p:sp>
        <p:sp>
          <p:nvSpPr>
            <p:cNvPr id="14" name="Text Box 24"/>
            <p:cNvSpPr txBox="1">
              <a:spLocks noChangeArrowheads="1"/>
            </p:cNvSpPr>
            <p:nvPr/>
          </p:nvSpPr>
          <p:spPr bwMode="auto">
            <a:xfrm>
              <a:off x="6390542" y="2010242"/>
              <a:ext cx="725176" cy="402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charset="0"/>
                </a:rPr>
                <a:t>CPU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</p:txBody>
        </p:sp>
        <p:cxnSp>
          <p:nvCxnSpPr>
            <p:cNvPr id="24" name="Straight Connector 23"/>
            <p:cNvCxnSpPr>
              <a:stCxn id="20" idx="0"/>
              <a:endCxn id="13" idx="1"/>
            </p:cNvCxnSpPr>
            <p:nvPr/>
          </p:nvCxnSpPr>
          <p:spPr>
            <a:xfrm flipV="1">
              <a:off x="2775334" y="2493638"/>
              <a:ext cx="2304293" cy="14637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2"/>
              <a:endCxn id="13" idx="3"/>
            </p:cNvCxnSpPr>
            <p:nvPr/>
          </p:nvCxnSpPr>
          <p:spPr>
            <a:xfrm>
              <a:off x="2775334" y="3702050"/>
              <a:ext cx="2304293" cy="2078362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6824781" y="2858293"/>
            <a:ext cx="1295400" cy="10620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Arithmetic Logic Unit (ALU)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81600" y="2858293"/>
            <a:ext cx="1295400" cy="10620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67400" y="4879181"/>
            <a:ext cx="1601574" cy="5310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Unit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800600" y="3888581"/>
            <a:ext cx="37338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charset="0"/>
              </a:rPr>
              <a:t>Internal CPU Interconnection</a:t>
            </a:r>
            <a:endParaRPr lang="en-GB" dirty="0"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0167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0" grpId="1" animBg="1"/>
      <p:bldP spid="21" grpId="0" animBg="1"/>
      <p:bldP spid="22" grpId="0" animBg="1"/>
      <p:bldP spid="16" grpId="0" animBg="1"/>
      <p:bldP spid="17" grpId="0" animBg="1"/>
      <p:bldP spid="18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Computer.... </a:t>
            </a:r>
            <a:endParaRPr lang="en-US" dirty="0" smtClean="0"/>
          </a:p>
          <a:p>
            <a:pPr lvl="1"/>
            <a:r>
              <a:rPr lang="en-US" dirty="0" smtClean="0"/>
              <a:t>takes </a:t>
            </a:r>
            <a:r>
              <a:rPr lang="en-US" dirty="0"/>
              <a:t>input </a:t>
            </a:r>
            <a:endParaRPr lang="en-US" dirty="0" smtClean="0"/>
          </a:p>
          <a:p>
            <a:pPr lvl="1"/>
            <a:r>
              <a:rPr lang="en-US" dirty="0" smtClean="0"/>
              <a:t>processes </a:t>
            </a:r>
            <a:r>
              <a:rPr lang="en-US" dirty="0"/>
              <a:t>it according to stored instructions </a:t>
            </a:r>
            <a:endParaRPr lang="en-US" dirty="0" smtClean="0"/>
          </a:p>
          <a:p>
            <a:pPr lvl="1"/>
            <a:r>
              <a:rPr lang="en-US" dirty="0" smtClean="0"/>
              <a:t>produces </a:t>
            </a:r>
            <a:r>
              <a:rPr lang="en-US" dirty="0"/>
              <a:t>results as </a:t>
            </a:r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657600"/>
            <a:ext cx="2209800" cy="20669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68839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686800" cy="914400"/>
          </a:xfrm>
        </p:spPr>
        <p:txBody>
          <a:bodyPr>
            <a:normAutofit/>
          </a:bodyPr>
          <a:lstStyle/>
          <a:p>
            <a:r>
              <a:rPr lang="en-US" dirty="0"/>
              <a:t>Structure </a:t>
            </a:r>
            <a:r>
              <a:rPr lang="en-US" dirty="0" smtClean="0"/>
              <a:t>– Computer </a:t>
            </a:r>
            <a:r>
              <a:rPr lang="en-US" dirty="0"/>
              <a:t>&gt; CPU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1752600"/>
            <a:ext cx="410937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Helvetica Neue"/>
              </a:rPr>
              <a:t>Registers </a:t>
            </a:r>
            <a:r>
              <a:rPr lang="en-US" sz="2000" dirty="0">
                <a:solidFill>
                  <a:srgbClr val="3B3835"/>
                </a:solidFill>
                <a:latin typeface="Helvetica Neue"/>
              </a:rPr>
              <a:t>: Provide storage internal to the </a:t>
            </a:r>
            <a:r>
              <a:rPr lang="en-US" sz="2000" dirty="0" smtClean="0">
                <a:solidFill>
                  <a:srgbClr val="3B3835"/>
                </a:solidFill>
                <a:latin typeface="Helvetica Neue"/>
              </a:rPr>
              <a:t>CPU</a:t>
            </a:r>
          </a:p>
          <a:p>
            <a:endParaRPr lang="en-US" sz="2000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US" sz="2000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Helvetica Neue"/>
              </a:rPr>
              <a:t>Arithmetic Logic Unit (ALU) </a:t>
            </a:r>
            <a:r>
              <a:rPr lang="en-US" sz="2000" dirty="0">
                <a:solidFill>
                  <a:srgbClr val="3B3835"/>
                </a:solidFill>
                <a:latin typeface="Helvetica Neue"/>
              </a:rPr>
              <a:t>: Performs the computer’s data processing </a:t>
            </a:r>
            <a:r>
              <a:rPr lang="en-US" sz="2000" dirty="0" smtClean="0">
                <a:solidFill>
                  <a:srgbClr val="3B3835"/>
                </a:solidFill>
                <a:latin typeface="Helvetica Neue"/>
              </a:rPr>
              <a:t>functions</a:t>
            </a:r>
          </a:p>
          <a:p>
            <a:endParaRPr lang="en-US" sz="2000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US" sz="2000" dirty="0" smtClean="0">
                <a:solidFill>
                  <a:srgbClr val="3B3835"/>
                </a:solidFill>
                <a:latin typeface="Helvetica Neue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Helvetica Neue"/>
              </a:rPr>
              <a:t>Control Unit </a:t>
            </a:r>
            <a:r>
              <a:rPr lang="en-US" sz="2000" dirty="0">
                <a:solidFill>
                  <a:srgbClr val="3B3835"/>
                </a:solidFill>
                <a:latin typeface="Helvetica Neue"/>
              </a:rPr>
              <a:t>: Control the operations of the CPU </a:t>
            </a:r>
            <a:endParaRPr lang="en-US" sz="2000" dirty="0" smtClean="0">
              <a:solidFill>
                <a:srgbClr val="3B3835"/>
              </a:solidFill>
              <a:latin typeface="Helvetica Neue"/>
            </a:endParaRPr>
          </a:p>
          <a:p>
            <a:endParaRPr lang="en-US" sz="2000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Helvetica Neue"/>
              </a:rPr>
              <a:t>CPU Interconnections </a:t>
            </a:r>
            <a:r>
              <a:rPr lang="en-US" sz="2000" dirty="0">
                <a:solidFill>
                  <a:srgbClr val="3B3835"/>
                </a:solidFill>
                <a:latin typeface="Helvetica Neue"/>
              </a:rPr>
              <a:t>: provide mechanism for communication among CU, ALU and </a:t>
            </a:r>
            <a:r>
              <a:rPr lang="en-US" sz="2000" dirty="0" smtClean="0">
                <a:solidFill>
                  <a:srgbClr val="3B3835"/>
                </a:solidFill>
                <a:latin typeface="Helvetica Neue"/>
              </a:rPr>
              <a:t>registers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68793" y="1767688"/>
            <a:ext cx="3815429" cy="4023511"/>
            <a:chOff x="4387755" y="1812925"/>
            <a:chExt cx="4724400" cy="4648200"/>
          </a:xfrm>
        </p:grpSpPr>
        <p:sp>
          <p:nvSpPr>
            <p:cNvPr id="8" name="Oval 5" descr="50%"/>
            <p:cNvSpPr>
              <a:spLocks noChangeArrowheads="1"/>
            </p:cNvSpPr>
            <p:nvPr/>
          </p:nvSpPr>
          <p:spPr bwMode="auto">
            <a:xfrm>
              <a:off x="4387755" y="1812925"/>
              <a:ext cx="4724400" cy="464820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tIns="46800" rIns="90000" bIns="46800" anchor="ctr"/>
            <a:lstStyle/>
            <a:p>
              <a:pPr algn="ctr" eaLnBrk="0" hangingPunct="0"/>
              <a:endParaRPr lang="en-GB" sz="1600">
                <a:latin typeface="Arial" charset="0"/>
              </a:endParaRPr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6390542" y="2010242"/>
              <a:ext cx="725176" cy="402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 dirty="0" smtClean="0">
                  <a:solidFill>
                    <a:schemeClr val="bg1"/>
                  </a:solidFill>
                  <a:latin typeface="Arial" charset="0"/>
                </a:rPr>
                <a:t>CPU</a:t>
              </a:r>
              <a:endParaRPr lang="en-US" sz="1600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743200" y="2436801"/>
            <a:ext cx="1283374" cy="10029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Arithmetic Logic Unit (ALU)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37227" y="2436801"/>
            <a:ext cx="1046166" cy="10029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081934" y="4457690"/>
            <a:ext cx="1293433" cy="501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Unit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219200" y="3467090"/>
            <a:ext cx="3015419" cy="9354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charset="0"/>
              </a:rPr>
              <a:t>Internal CPU Interconnection</a:t>
            </a:r>
            <a:endParaRPr lang="en-GB" dirty="0"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234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– </a:t>
            </a:r>
            <a:br>
              <a:rPr lang="en-US" dirty="0" smtClean="0"/>
            </a:br>
            <a:r>
              <a:rPr lang="en-US" dirty="0" smtClean="0"/>
              <a:t>Computer &gt; CPU &gt; Control Unit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Oval 5" descr="50%"/>
          <p:cNvSpPr>
            <a:spLocks noChangeArrowheads="1"/>
          </p:cNvSpPr>
          <p:nvPr/>
        </p:nvSpPr>
        <p:spPr bwMode="auto">
          <a:xfrm>
            <a:off x="228600" y="2007920"/>
            <a:ext cx="3857860" cy="379563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endParaRPr lang="en-GB" sz="1600">
              <a:latin typeface="Arial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1627691" y="2164045"/>
            <a:ext cx="1032659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CPU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56094" y="2902102"/>
            <a:ext cx="1300397" cy="9227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Arithmetic Logic Unit (ALU)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13291" y="2895600"/>
            <a:ext cx="1317895" cy="9227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14761" y="4644023"/>
            <a:ext cx="1391531" cy="461377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Unit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4034" y="3811868"/>
            <a:ext cx="3244120" cy="8606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charset="0"/>
              </a:rPr>
              <a:t>Internal CPU Interconnection</a:t>
            </a:r>
            <a:endParaRPr lang="en-GB" dirty="0">
              <a:latin typeface="Arial" charset="0"/>
            </a:endParaRPr>
          </a:p>
        </p:txBody>
      </p:sp>
      <p:sp>
        <p:nvSpPr>
          <p:cNvPr id="23" name="Oval 5" descr="50%"/>
          <p:cNvSpPr>
            <a:spLocks noChangeArrowheads="1"/>
          </p:cNvSpPr>
          <p:nvPr/>
        </p:nvSpPr>
        <p:spPr bwMode="auto">
          <a:xfrm>
            <a:off x="4190436" y="1905000"/>
            <a:ext cx="4724400" cy="4648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algn="ctr" eaLnBrk="0" hangingPunct="0"/>
            <a:endParaRPr lang="en-GB" sz="1600">
              <a:latin typeface="Arial" charset="0"/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5787666" y="2102317"/>
            <a:ext cx="1536296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Control Unit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23168" y="2950368"/>
            <a:ext cx="1295400" cy="10620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Sequencing Logic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547824" y="4971256"/>
            <a:ext cx="1846087" cy="6675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 Memory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855314" y="3980656"/>
            <a:ext cx="3231107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charset="0"/>
              </a:rPr>
              <a:t>Control Unit </a:t>
            </a:r>
            <a:r>
              <a:rPr lang="en-GB" dirty="0" smtClean="0">
                <a:latin typeface="Arial" charset="0"/>
              </a:rPr>
              <a:t>Registers </a:t>
            </a:r>
            <a:r>
              <a:rPr lang="en-GB" dirty="0">
                <a:latin typeface="Arial" charset="0"/>
              </a:rPr>
              <a:t>and </a:t>
            </a:r>
            <a:r>
              <a:rPr lang="en-GB" dirty="0" smtClean="0">
                <a:latin typeface="Arial" charset="0"/>
              </a:rPr>
              <a:t>Decoders</a:t>
            </a:r>
            <a:endParaRPr lang="en-GB" dirty="0">
              <a:latin typeface="Arial" charset="0"/>
            </a:endParaRPr>
          </a:p>
        </p:txBody>
      </p:sp>
      <p:cxnSp>
        <p:nvCxnSpPr>
          <p:cNvPr id="9" name="Straight Connector 8"/>
          <p:cNvCxnSpPr>
            <a:stCxn id="15" idx="2"/>
            <a:endCxn id="23" idx="1"/>
          </p:cNvCxnSpPr>
          <p:nvPr/>
        </p:nvCxnSpPr>
        <p:spPr>
          <a:xfrm flipV="1">
            <a:off x="2156094" y="2585713"/>
            <a:ext cx="2726214" cy="208684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8" idx="2"/>
            <a:endCxn id="23" idx="3"/>
          </p:cNvCxnSpPr>
          <p:nvPr/>
        </p:nvCxnSpPr>
        <p:spPr>
          <a:xfrm>
            <a:off x="2110527" y="5105400"/>
            <a:ext cx="2771781" cy="767087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427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 animBg="1"/>
      <p:bldP spid="17" grpId="0" animBg="1"/>
      <p:bldP spid="18" grpId="0" animBg="1"/>
      <p:bldP spid="18" grpId="1" animBg="1"/>
      <p:bldP spid="15" grpId="0" animBg="1"/>
      <p:bldP spid="23" grpId="0" animBg="1"/>
      <p:bldP spid="25" grpId="0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computer was taken from the Latin – </a:t>
            </a:r>
            <a:r>
              <a:rPr lang="en-US" dirty="0" err="1"/>
              <a:t>Computare</a:t>
            </a:r>
            <a:r>
              <a:rPr lang="en-US" dirty="0"/>
              <a:t> – which means ‘calculate’ 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Computer </a:t>
            </a:r>
            <a:r>
              <a:rPr lang="en-US" dirty="0"/>
              <a:t>is a machine that only can execute instructions that given by the user and operate the data base on the related instruction. The computer will process the data to produce information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72634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711166" y="533400"/>
            <a:ext cx="22860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Computer</a:t>
            </a:r>
            <a:endParaRPr lang="en-US" sz="2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172200" y="1632642"/>
            <a:ext cx="2286000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Purpose</a:t>
            </a:r>
          </a:p>
          <a:p>
            <a:pPr algn="ctr"/>
            <a:r>
              <a:rPr lang="en-US" dirty="0" smtClean="0"/>
              <a:t>(User Programmable)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19200" y="1632642"/>
            <a:ext cx="2286000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Special Purpose</a:t>
            </a:r>
          </a:p>
          <a:p>
            <a:pPr algn="ctr"/>
            <a:r>
              <a:rPr lang="en-US" dirty="0" smtClean="0"/>
              <a:t>(Embedded system)</a:t>
            </a:r>
            <a:endParaRPr lang="en-US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1020024" y="2785859"/>
            <a:ext cx="1752600" cy="50095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Preprogrammed</a:t>
            </a:r>
            <a:endParaRPr lang="en-US" dirty="0"/>
          </a:p>
        </p:txBody>
      </p:sp>
      <p:sp>
        <p:nvSpPr>
          <p:cNvPr id="12" name="Flowchart: Alternate Process 11"/>
          <p:cNvSpPr/>
          <p:nvPr/>
        </p:nvSpPr>
        <p:spPr>
          <a:xfrm>
            <a:off x="685800" y="3810000"/>
            <a:ext cx="1066800" cy="457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Watches</a:t>
            </a:r>
            <a:endParaRPr lang="en-US" sz="1400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2354655" y="3810000"/>
            <a:ext cx="1066800" cy="457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Traffic Signals</a:t>
            </a:r>
            <a:endParaRPr lang="en-US" sz="1400" dirty="0"/>
          </a:p>
        </p:txBody>
      </p:sp>
      <p:sp>
        <p:nvSpPr>
          <p:cNvPr id="15" name="Flowchart: Alternate Process 14"/>
          <p:cNvSpPr/>
          <p:nvPr/>
        </p:nvSpPr>
        <p:spPr>
          <a:xfrm>
            <a:off x="2362200" y="5275152"/>
            <a:ext cx="1066800" cy="457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Etc</a:t>
            </a:r>
            <a:r>
              <a:rPr lang="en-US" sz="1400" dirty="0" smtClean="0"/>
              <a:t>…</a:t>
            </a:r>
            <a:endParaRPr lang="en-US" sz="1400" dirty="0"/>
          </a:p>
        </p:txBody>
      </p:sp>
      <p:sp>
        <p:nvSpPr>
          <p:cNvPr id="16" name="Flowchart: Alternate Process 15"/>
          <p:cNvSpPr/>
          <p:nvPr/>
        </p:nvSpPr>
        <p:spPr>
          <a:xfrm>
            <a:off x="2362200" y="4495800"/>
            <a:ext cx="1066800" cy="457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Television</a:t>
            </a:r>
            <a:endParaRPr lang="en-US" sz="1400" dirty="0"/>
          </a:p>
        </p:txBody>
      </p:sp>
      <p:sp>
        <p:nvSpPr>
          <p:cNvPr id="17" name="Flowchart: Alternate Process 16"/>
          <p:cNvSpPr/>
          <p:nvPr/>
        </p:nvSpPr>
        <p:spPr>
          <a:xfrm>
            <a:off x="685800" y="5257800"/>
            <a:ext cx="1066800" cy="457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Telephones</a:t>
            </a:r>
            <a:endParaRPr lang="en-US" sz="1400" dirty="0"/>
          </a:p>
        </p:txBody>
      </p:sp>
      <p:sp>
        <p:nvSpPr>
          <p:cNvPr id="18" name="Flowchart: Alternate Process 17"/>
          <p:cNvSpPr/>
          <p:nvPr/>
        </p:nvSpPr>
        <p:spPr>
          <a:xfrm>
            <a:off x="685800" y="4485929"/>
            <a:ext cx="1066800" cy="457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Engine Management</a:t>
            </a:r>
            <a:endParaRPr lang="en-US" sz="1100" dirty="0"/>
          </a:p>
        </p:txBody>
      </p:sp>
      <p:sp>
        <p:nvSpPr>
          <p:cNvPr id="19" name="Flowchart: Alternate Process 18"/>
          <p:cNvSpPr/>
          <p:nvPr/>
        </p:nvSpPr>
        <p:spPr>
          <a:xfrm>
            <a:off x="7467600" y="4994116"/>
            <a:ext cx="1371600" cy="457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Supercomputer</a:t>
            </a:r>
            <a:endParaRPr lang="en-US" sz="1400" dirty="0"/>
          </a:p>
        </p:txBody>
      </p:sp>
      <p:sp>
        <p:nvSpPr>
          <p:cNvPr id="20" name="Flowchart: Alternate Process 19"/>
          <p:cNvSpPr/>
          <p:nvPr/>
        </p:nvSpPr>
        <p:spPr>
          <a:xfrm>
            <a:off x="7467600" y="4038600"/>
            <a:ext cx="1143000" cy="457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Workstation</a:t>
            </a:r>
            <a:endParaRPr lang="en-US" sz="1400" dirty="0"/>
          </a:p>
        </p:txBody>
      </p:sp>
      <p:sp>
        <p:nvSpPr>
          <p:cNvPr id="21" name="Flowchart: Alternate Process 20"/>
          <p:cNvSpPr/>
          <p:nvPr/>
        </p:nvSpPr>
        <p:spPr>
          <a:xfrm>
            <a:off x="5791200" y="5033663"/>
            <a:ext cx="1066800" cy="457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Mainframe</a:t>
            </a:r>
            <a:endParaRPr lang="en-US" sz="1400" dirty="0"/>
          </a:p>
        </p:txBody>
      </p:sp>
      <p:sp>
        <p:nvSpPr>
          <p:cNvPr id="22" name="Flowchart: Alternate Process 21"/>
          <p:cNvSpPr/>
          <p:nvPr/>
        </p:nvSpPr>
        <p:spPr>
          <a:xfrm>
            <a:off x="5791200" y="4097384"/>
            <a:ext cx="1066800" cy="457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</a:t>
            </a:r>
            <a:endParaRPr lang="en-US" sz="1400" dirty="0"/>
          </a:p>
        </p:txBody>
      </p:sp>
      <p:sp>
        <p:nvSpPr>
          <p:cNvPr id="23" name="Flowchart: Alternate Process 22"/>
          <p:cNvSpPr/>
          <p:nvPr/>
        </p:nvSpPr>
        <p:spPr>
          <a:xfrm>
            <a:off x="5791200" y="2863459"/>
            <a:ext cx="2286000" cy="574109"/>
          </a:xfrm>
          <a:prstGeom prst="flowChartAlternateProces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be adapted to many situations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854166" y="1447800"/>
            <a:ext cx="0" cy="629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3"/>
            <a:endCxn id="9" idx="1"/>
          </p:cNvCxnSpPr>
          <p:nvPr/>
        </p:nvCxnSpPr>
        <p:spPr>
          <a:xfrm>
            <a:off x="3505200" y="2089842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57400" y="2547042"/>
            <a:ext cx="0" cy="238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057400" y="3286817"/>
            <a:ext cx="0" cy="2206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3"/>
            <a:endCxn id="13" idx="1"/>
          </p:cNvCxnSpPr>
          <p:nvPr/>
        </p:nvCxnSpPr>
        <p:spPr>
          <a:xfrm>
            <a:off x="1752600" y="4038600"/>
            <a:ext cx="602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760145" y="4724400"/>
            <a:ext cx="602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752599" y="5486400"/>
            <a:ext cx="602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858000" y="4325984"/>
            <a:ext cx="602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58000" y="5279174"/>
            <a:ext cx="602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209800" y="4495800"/>
            <a:ext cx="602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162800" y="2547042"/>
            <a:ext cx="0" cy="316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62800" y="3437568"/>
            <a:ext cx="0" cy="1837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70441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This course is about: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" y="1786118"/>
            <a:ext cx="4267200" cy="28448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rgbClr val="0033CC"/>
              </a:buClr>
              <a:buSzPct val="120000"/>
              <a:buFontTx/>
              <a:buChar char="•"/>
            </a:pPr>
            <a:r>
              <a:rPr lang="en-US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What computers consist of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SzPct val="120000"/>
              <a:buFontTx/>
              <a:buChar char="•"/>
            </a:pPr>
            <a:r>
              <a:rPr lang="en-US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How computers work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SzPct val="120000"/>
              <a:buFontTx/>
              <a:buChar char="•"/>
            </a:pPr>
            <a:r>
              <a:rPr lang="en-US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How they are organized internally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SzPct val="120000"/>
              <a:buFontTx/>
              <a:buChar char="•"/>
            </a:pPr>
            <a:r>
              <a:rPr lang="en-US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What are the design tradeoffs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SzPct val="120000"/>
              <a:buFontTx/>
              <a:buChar char="•"/>
            </a:pPr>
            <a:r>
              <a:rPr lang="en-US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How design affects programming and applications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43500" y="4191000"/>
            <a:ext cx="3505200" cy="1169551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rgbClr val="0033CC"/>
              </a:buClr>
              <a:buSzPct val="120000"/>
              <a:buFontTx/>
              <a:buChar char="•"/>
            </a:pPr>
            <a:r>
              <a:rPr lang="en-US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How to fix computers</a:t>
            </a:r>
          </a:p>
          <a:p>
            <a:pPr>
              <a:spcBef>
                <a:spcPct val="50000"/>
              </a:spcBef>
              <a:buClr>
                <a:srgbClr val="0033CC"/>
              </a:buClr>
              <a:buSzPct val="120000"/>
              <a:buFontTx/>
              <a:buChar char="•"/>
            </a:pPr>
            <a:r>
              <a:rPr lang="en-US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How to build myself one real </a:t>
            </a:r>
            <a:r>
              <a:rPr lang="en-US" altLang="en-US" sz="2000" b="1" dirty="0" smtClean="0">
                <a:solidFill>
                  <a:schemeClr val="accent2"/>
                </a:solidFill>
                <a:latin typeface="Arial" panose="020B0604020202020204" pitchFamily="34" charset="0"/>
              </a:rPr>
              <a:t>cheap</a:t>
            </a:r>
            <a:endParaRPr lang="en-US" altLang="en-US" sz="20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3500" y="3735866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0279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00594" y="598714"/>
            <a:ext cx="8229600" cy="58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What is Computer Organization?</a:t>
            </a:r>
            <a:endParaRPr lang="en-US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17488" y="4040188"/>
            <a:ext cx="8683625" cy="2195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000" dirty="0" smtClean="0">
                <a:solidFill>
                  <a:schemeClr val="accent2"/>
                </a:solidFill>
              </a:rPr>
              <a:t>… a very wide semantic gap between the intended behavior and the workings of the underlying  electronic devices that will actually do all the work.</a:t>
            </a:r>
          </a:p>
          <a:p>
            <a:pPr marL="1311275" lvl="4">
              <a:buFontTx/>
              <a:buNone/>
            </a:pPr>
            <a:endParaRPr lang="en-US" altLang="en-US" sz="120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341032"/>
              </p:ext>
            </p:extLst>
          </p:nvPr>
        </p:nvGraphicFramePr>
        <p:xfrm>
          <a:off x="835025" y="1425575"/>
          <a:ext cx="7543800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lip" r:id="rId3" imgW="1152000" imgH="252000" progId="MS_ClipArt_Gallery.2">
                  <p:embed/>
                </p:oleObj>
              </mc:Choice>
              <mc:Fallback>
                <p:oleObj name="Clip" r:id="rId3" imgW="1152000" imgH="2520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25" y="1425575"/>
                        <a:ext cx="7543800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2362200"/>
            <a:ext cx="1371600" cy="1600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800" b="1">
                <a:solidFill>
                  <a:srgbClr val="0033CC"/>
                </a:solidFill>
                <a:latin typeface="Arial" panose="020B0604020202020204" pitchFamily="34" charset="0"/>
              </a:rPr>
              <a:t>Electronic</a:t>
            </a:r>
          </a:p>
          <a:p>
            <a:pPr algn="ctr" eaLnBrk="0" hangingPunct="0"/>
            <a:r>
              <a:rPr lang="en-US" altLang="en-US" sz="1800" b="1">
                <a:solidFill>
                  <a:srgbClr val="0033CC"/>
                </a:solidFill>
                <a:latin typeface="Arial" panose="020B0604020202020204" pitchFamily="34" charset="0"/>
              </a:rPr>
              <a:t>Devices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772400" y="2400300"/>
            <a:ext cx="1371600" cy="1524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800" b="1">
                <a:solidFill>
                  <a:srgbClr val="0033CC"/>
                </a:solidFill>
                <a:latin typeface="Arial" panose="020B0604020202020204" pitchFamily="34" charset="0"/>
              </a:rPr>
              <a:t>Desired</a:t>
            </a:r>
          </a:p>
          <a:p>
            <a:pPr algn="ctr" eaLnBrk="0" hangingPunct="0"/>
            <a:r>
              <a:rPr lang="en-US" altLang="en-US" sz="1800" b="1">
                <a:solidFill>
                  <a:srgbClr val="0033CC"/>
                </a:solidFill>
                <a:latin typeface="Arial" panose="020B0604020202020204" pitchFamily="34" charset="0"/>
              </a:rPr>
              <a:t>Behavior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578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842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Role of General Purpose Computers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Graphics and Multimedia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167639"/>
              </p:ext>
            </p:extLst>
          </p:nvPr>
        </p:nvGraphicFramePr>
        <p:xfrm>
          <a:off x="4776788" y="1668463"/>
          <a:ext cx="39449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Clip" r:id="rId3" imgW="1152000" imgH="252000" progId="MS_ClipArt_Gallery.2">
                  <p:embed/>
                </p:oleObj>
              </mc:Choice>
              <mc:Fallback>
                <p:oleObj name="Clip" r:id="rId3" imgW="1152000" imgH="2520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1668463"/>
                        <a:ext cx="394493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42888" y="4189413"/>
            <a:ext cx="8683625" cy="1385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1" indent="0">
              <a:buFont typeface="Wingdings" pitchFamily="2" charset="2"/>
              <a:buNone/>
            </a:pPr>
            <a:r>
              <a:rPr lang="en-US" altLang="en-US" smtClean="0"/>
              <a:t>A general purpose computer is like an island that helps span the gap between the desired behavior (application) and the basic building blocks (electronic devices).</a:t>
            </a:r>
            <a:endParaRPr lang="en-US" altLang="en-US"/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869530"/>
              </p:ext>
            </p:extLst>
          </p:nvPr>
        </p:nvGraphicFramePr>
        <p:xfrm>
          <a:off x="655638" y="1668463"/>
          <a:ext cx="39449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Clip" r:id="rId5" imgW="1152000" imgH="252000" progId="MS_ClipArt_Gallery.2">
                  <p:embed/>
                </p:oleObj>
              </mc:Choice>
              <mc:Fallback>
                <p:oleObj name="Clip" r:id="rId5" imgW="1152000" imgH="2520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638" y="1668463"/>
                        <a:ext cx="394493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03200" y="2057400"/>
            <a:ext cx="968375" cy="1600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800">
                <a:solidFill>
                  <a:srgbClr val="000099"/>
                </a:solidFill>
                <a:latin typeface="Arial" panose="020B0604020202020204" pitchFamily="34" charset="0"/>
              </a:rPr>
              <a:t>Electronic</a:t>
            </a:r>
          </a:p>
          <a:p>
            <a:pPr algn="ctr" eaLnBrk="0" hangingPunct="0"/>
            <a:r>
              <a:rPr lang="en-US" altLang="en-US" sz="1800">
                <a:solidFill>
                  <a:srgbClr val="000099"/>
                </a:solidFill>
                <a:latin typeface="Arial" panose="020B0604020202020204" pitchFamily="34" charset="0"/>
              </a:rPr>
              <a:t>Devices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8088313" y="2057400"/>
            <a:ext cx="1055687" cy="1524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800">
                <a:solidFill>
                  <a:srgbClr val="000099"/>
                </a:solidFill>
                <a:latin typeface="Arial" panose="020B0604020202020204" pitchFamily="34" charset="0"/>
              </a:rPr>
              <a:t>Desired</a:t>
            </a:r>
          </a:p>
          <a:p>
            <a:pPr algn="ctr" eaLnBrk="0" hangingPunct="0"/>
            <a:r>
              <a:rPr lang="en-US" altLang="en-US" sz="1800">
                <a:solidFill>
                  <a:srgbClr val="000099"/>
                </a:solidFill>
                <a:latin typeface="Arial" panose="020B0604020202020204" pitchFamily="34" charset="0"/>
              </a:rPr>
              <a:t>Behavior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006850" y="2057400"/>
            <a:ext cx="1169988" cy="1524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800">
                <a:solidFill>
                  <a:srgbClr val="000099"/>
                </a:solidFill>
                <a:latin typeface="Arial" panose="020B0604020202020204" pitchFamily="34" charset="0"/>
              </a:rPr>
              <a:t>General</a:t>
            </a:r>
          </a:p>
          <a:p>
            <a:pPr algn="ctr" eaLnBrk="0" hangingPunct="0"/>
            <a:r>
              <a:rPr lang="en-US" altLang="en-US" sz="1800">
                <a:solidFill>
                  <a:srgbClr val="000099"/>
                </a:solidFill>
                <a:latin typeface="Arial" panose="020B0604020202020204" pitchFamily="34" charset="0"/>
              </a:rPr>
              <a:t>Purpose</a:t>
            </a:r>
          </a:p>
          <a:p>
            <a:pPr algn="ctr" eaLnBrk="0" hangingPunct="0"/>
            <a:r>
              <a:rPr lang="en-US" altLang="en-US" sz="1800">
                <a:solidFill>
                  <a:srgbClr val="000099"/>
                </a:solidFill>
                <a:latin typeface="Arial" panose="020B0604020202020204" pitchFamily="34" charset="0"/>
              </a:rPr>
              <a:t>Computer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1758950" y="1066800"/>
            <a:ext cx="1604963" cy="8334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800" b="1" dirty="0">
                <a:latin typeface="Arial" panose="020B0604020202020204" pitchFamily="34" charset="0"/>
              </a:rPr>
              <a:t>computer</a:t>
            </a:r>
          </a:p>
          <a:p>
            <a:pPr algn="ctr" eaLnBrk="0" hangingPunct="0"/>
            <a:r>
              <a:rPr lang="en-US" altLang="en-US" sz="1800" b="1" dirty="0" smtClean="0">
                <a:latin typeface="Arial" panose="020B0604020202020204" pitchFamily="34" charset="0"/>
              </a:rPr>
              <a:t>Organization &amp; </a:t>
            </a:r>
          </a:p>
          <a:p>
            <a:pPr algn="ctr" eaLnBrk="0" hangingPunct="0"/>
            <a:r>
              <a:rPr lang="en-US" altLang="en-US" sz="1800" b="1" dirty="0" smtClean="0">
                <a:latin typeface="Arial" panose="020B0604020202020204" pitchFamily="34" charset="0"/>
              </a:rPr>
              <a:t>architecture</a:t>
            </a:r>
            <a:endParaRPr lang="en-US" altLang="en-US" sz="1800" b="1" dirty="0">
              <a:latin typeface="Arial" panose="020B0604020202020204" pitchFamily="34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5940425" y="1301750"/>
            <a:ext cx="1604963" cy="5984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800" b="1">
                <a:latin typeface="Arial" panose="020B0604020202020204" pitchFamily="34" charset="0"/>
              </a:rPr>
              <a:t>software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612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Architecture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Attributes</a:t>
            </a:r>
            <a:r>
              <a:rPr lang="en-US" dirty="0" smtClean="0"/>
              <a:t> visible to the </a:t>
            </a:r>
            <a:r>
              <a:rPr lang="en-US" dirty="0" smtClean="0"/>
              <a:t>programmer or those attributes has direct impact on logical execution of a program</a:t>
            </a:r>
            <a:endParaRPr lang="en-US" dirty="0" smtClean="0"/>
          </a:p>
          <a:p>
            <a:pPr lvl="1"/>
            <a:r>
              <a:rPr lang="en-US" dirty="0" smtClean="0"/>
              <a:t>Instruction set</a:t>
            </a:r>
          </a:p>
          <a:p>
            <a:pPr lvl="1"/>
            <a:r>
              <a:rPr lang="en-US" dirty="0" smtClean="0"/>
              <a:t>Number of bits used for data representation</a:t>
            </a:r>
          </a:p>
          <a:p>
            <a:pPr lvl="1"/>
            <a:r>
              <a:rPr lang="en-US" dirty="0" smtClean="0"/>
              <a:t>I/O mechanisms</a:t>
            </a:r>
          </a:p>
          <a:p>
            <a:pPr lvl="1"/>
            <a:r>
              <a:rPr lang="en-US" dirty="0" smtClean="0"/>
              <a:t>Addressing techniques</a:t>
            </a:r>
          </a:p>
          <a:p>
            <a:r>
              <a:rPr lang="en-US" dirty="0" smtClean="0"/>
              <a:t>Compatibility - Sharing basic architecture</a:t>
            </a:r>
          </a:p>
          <a:p>
            <a:pPr lvl="1"/>
            <a:r>
              <a:rPr lang="en-US" dirty="0" smtClean="0"/>
              <a:t>Intel x86 family</a:t>
            </a:r>
          </a:p>
          <a:p>
            <a:pPr lvl="1"/>
            <a:r>
              <a:rPr lang="en-US" dirty="0" smtClean="0"/>
              <a:t>IBM system / 370 family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685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Organization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Implementing the </a:t>
            </a:r>
            <a:r>
              <a:rPr lang="en-US" u="sng" dirty="0" smtClean="0"/>
              <a:t>features- </a:t>
            </a:r>
            <a:r>
              <a:rPr lang="en-US" dirty="0" smtClean="0"/>
              <a:t>operational units and their interconnection </a:t>
            </a:r>
            <a:endParaRPr lang="en-US" dirty="0" smtClean="0"/>
          </a:p>
          <a:p>
            <a:pPr lvl="1"/>
            <a:r>
              <a:rPr lang="en-US" dirty="0" smtClean="0"/>
              <a:t>Control signals</a:t>
            </a:r>
          </a:p>
          <a:p>
            <a:pPr lvl="1"/>
            <a:r>
              <a:rPr lang="en-US" dirty="0" smtClean="0"/>
              <a:t>Interfaces</a:t>
            </a:r>
          </a:p>
          <a:p>
            <a:pPr lvl="1"/>
            <a:r>
              <a:rPr lang="en-US" dirty="0" smtClean="0"/>
              <a:t>Memory technology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Organization differs between versions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4419600" y="4191000"/>
            <a:ext cx="228600" cy="19812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69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Structure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>
            <a:normAutofit/>
          </a:bodyPr>
          <a:lstStyle/>
          <a:p>
            <a:r>
              <a:rPr lang="en-US" dirty="0" smtClean="0"/>
              <a:t>Method in which components relates to each other</a:t>
            </a:r>
          </a:p>
          <a:p>
            <a:r>
              <a:rPr lang="en-US" dirty="0"/>
              <a:t>how each component/unit of computer communicates </a:t>
            </a:r>
            <a:r>
              <a:rPr lang="en-US" dirty="0" smtClean="0"/>
              <a:t>with </a:t>
            </a:r>
            <a:r>
              <a:rPr lang="en-US" dirty="0"/>
              <a:t>each other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685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Function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/>
          <a:p>
            <a:r>
              <a:rPr lang="en-US" dirty="0" smtClean="0"/>
              <a:t>Operation of individual  components as part of the structure</a:t>
            </a:r>
          </a:p>
          <a:p>
            <a:r>
              <a:rPr lang="en-US" dirty="0" smtClean="0"/>
              <a:t>4 computer functions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Data movement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Control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Data storage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 smtClean="0"/>
              <a:t>Data processing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390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2">
            <a:lumMod val="60000"/>
            <a:lumOff val="40000"/>
          </a:schemeClr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2763</TotalTime>
  <Words>888</Words>
  <Application>Microsoft Office PowerPoint</Application>
  <PresentationFormat>On-screen Show (4:3)</PresentationFormat>
  <Paragraphs>249</Paragraphs>
  <Slides>21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Helvetica Neue</vt:lpstr>
      <vt:lpstr>Verdana</vt:lpstr>
      <vt:lpstr>Wingdings</vt:lpstr>
      <vt:lpstr>Office Theme</vt:lpstr>
      <vt:lpstr>Clip</vt:lpstr>
      <vt:lpstr>CHAPTER 1 INTRODUCTION</vt:lpstr>
      <vt:lpstr>Introduction</vt:lpstr>
      <vt:lpstr>Introduction</vt:lpstr>
      <vt:lpstr>PowerPoint Presentation</vt:lpstr>
      <vt:lpstr>This course is about:</vt:lpstr>
      <vt:lpstr>PowerPoint Presentation</vt:lpstr>
      <vt:lpstr>Role of General Purpose Computers</vt:lpstr>
      <vt:lpstr>PowerPoint Presentation</vt:lpstr>
      <vt:lpstr>PowerPoint Presentation</vt:lpstr>
      <vt:lpstr>Functional View</vt:lpstr>
      <vt:lpstr>PowerPoint Presentation</vt:lpstr>
      <vt:lpstr>PowerPoint Presentation</vt:lpstr>
      <vt:lpstr>a) Data Movement</vt:lpstr>
      <vt:lpstr>b) Storage</vt:lpstr>
      <vt:lpstr>c) Processing - Storage</vt:lpstr>
      <vt:lpstr>d) Processing: Storage – I/O</vt:lpstr>
      <vt:lpstr>Structure – Top Level</vt:lpstr>
      <vt:lpstr>PowerPoint Presentation</vt:lpstr>
      <vt:lpstr>Structure –  Computer &gt; CPU</vt:lpstr>
      <vt:lpstr>Structure – Computer &gt; CPU</vt:lpstr>
      <vt:lpstr>Structure –  Computer &gt; CPU &gt; Control Unit</vt:lpstr>
    </vt:vector>
  </TitlesOfParts>
  <Company>Universiti Tenaga Nasional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Rina Azlin Binti Razali</cp:lastModifiedBy>
  <cp:revision>730</cp:revision>
  <dcterms:created xsi:type="dcterms:W3CDTF">2013-04-30T07:52:16Z</dcterms:created>
  <dcterms:modified xsi:type="dcterms:W3CDTF">2017-10-11T05:41:22Z</dcterms:modified>
</cp:coreProperties>
</file>