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  <p:sldMasterId id="2147483687" r:id="rId2"/>
  </p:sldMasterIdLst>
  <p:notesMasterIdLst>
    <p:notesMasterId r:id="rId88"/>
  </p:notesMasterIdLst>
  <p:handoutMasterIdLst>
    <p:handoutMasterId r:id="rId89"/>
  </p:handoutMasterIdLst>
  <p:sldIdLst>
    <p:sldId id="258" r:id="rId3"/>
    <p:sldId id="259" r:id="rId4"/>
    <p:sldId id="260" r:id="rId5"/>
    <p:sldId id="275" r:id="rId6"/>
    <p:sldId id="276" r:id="rId7"/>
    <p:sldId id="261" r:id="rId8"/>
    <p:sldId id="262" r:id="rId9"/>
    <p:sldId id="263" r:id="rId10"/>
    <p:sldId id="265" r:id="rId11"/>
    <p:sldId id="266" r:id="rId12"/>
    <p:sldId id="264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  <p:sldId id="277" r:id="rId22"/>
    <p:sldId id="278" r:id="rId23"/>
    <p:sldId id="279" r:id="rId24"/>
    <p:sldId id="280" r:id="rId25"/>
    <p:sldId id="331" r:id="rId26"/>
    <p:sldId id="332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37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38" r:id="rId48"/>
    <p:sldId id="339" r:id="rId49"/>
    <p:sldId id="340" r:id="rId50"/>
    <p:sldId id="341" r:id="rId51"/>
    <p:sldId id="342" r:id="rId52"/>
    <p:sldId id="302" r:id="rId53"/>
    <p:sldId id="301" r:id="rId54"/>
    <p:sldId id="304" r:id="rId55"/>
    <p:sldId id="305" r:id="rId56"/>
    <p:sldId id="306" r:id="rId57"/>
    <p:sldId id="307" r:id="rId58"/>
    <p:sldId id="308" r:id="rId59"/>
    <p:sldId id="343" r:id="rId60"/>
    <p:sldId id="344" r:id="rId61"/>
    <p:sldId id="345" r:id="rId62"/>
    <p:sldId id="346" r:id="rId63"/>
    <p:sldId id="310" r:id="rId64"/>
    <p:sldId id="309" r:id="rId65"/>
    <p:sldId id="311" r:id="rId66"/>
    <p:sldId id="312" r:id="rId67"/>
    <p:sldId id="313" r:id="rId68"/>
    <p:sldId id="314" r:id="rId69"/>
    <p:sldId id="315" r:id="rId70"/>
    <p:sldId id="316" r:id="rId71"/>
    <p:sldId id="347" r:id="rId72"/>
    <p:sldId id="348" r:id="rId73"/>
    <p:sldId id="349" r:id="rId74"/>
    <p:sldId id="350" r:id="rId75"/>
    <p:sldId id="351" r:id="rId76"/>
    <p:sldId id="317" r:id="rId77"/>
    <p:sldId id="352" r:id="rId78"/>
    <p:sldId id="353" r:id="rId79"/>
    <p:sldId id="318" r:id="rId80"/>
    <p:sldId id="320" r:id="rId81"/>
    <p:sldId id="321" r:id="rId82"/>
    <p:sldId id="322" r:id="rId83"/>
    <p:sldId id="323" r:id="rId84"/>
    <p:sldId id="324" r:id="rId85"/>
    <p:sldId id="325" r:id="rId86"/>
    <p:sldId id="335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7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presProps" Target="pres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6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7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96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4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6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57200"/>
            <a:ext cx="2000432" cy="9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762181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398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195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38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0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1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1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41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63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7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484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43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5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8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89692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21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891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05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0795"/>
      </p:ext>
    </p:extLst>
  </p:cSld>
  <p:clrMapOvr>
    <a:masterClrMapping/>
  </p:clrMapOvr>
  <p:transition spd="med">
    <p:pull/>
  </p:transition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516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90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System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6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252F-DFB0-4A69-8776-6944D0F73F63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61857-D079-43DC-9108-D3B7023F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CHAPTER </a:t>
            </a:r>
            <a:r>
              <a:rPr lang="en-US" smtClean="0"/>
              <a:t>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Method - </a:t>
            </a:r>
            <a:r>
              <a:rPr lang="en-US" dirty="0" smtClean="0"/>
              <a:t>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blocks have unique address</a:t>
            </a:r>
          </a:p>
          <a:p>
            <a:r>
              <a:rPr lang="en-US" dirty="0"/>
              <a:t>Access is by jumping to vicinity plus sequential search</a:t>
            </a:r>
          </a:p>
          <a:p>
            <a:r>
              <a:rPr lang="en-US" dirty="0"/>
              <a:t>Access time </a:t>
            </a:r>
            <a:r>
              <a:rPr lang="en-US" b="1" dirty="0"/>
              <a:t>depends</a:t>
            </a:r>
            <a:r>
              <a:rPr lang="en-US" dirty="0"/>
              <a:t> on location and previous location</a:t>
            </a:r>
          </a:p>
          <a:p>
            <a:r>
              <a:rPr lang="en-US" dirty="0" smtClean="0"/>
              <a:t>Example: Disk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164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4875663" y="2811437"/>
            <a:ext cx="3654187" cy="1195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Block 3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621507" y="2811438"/>
            <a:ext cx="2255294" cy="1195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Block 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07007" y="2811439"/>
            <a:ext cx="1714500" cy="1195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Block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Method </a:t>
            </a:r>
            <a:r>
              <a:rPr lang="en-US" dirty="0" smtClean="0"/>
              <a:t>– Direct (Cont.)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7007" y="3485868"/>
            <a:ext cx="5715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78507" y="3485868"/>
            <a:ext cx="5715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0008" y="3485868"/>
            <a:ext cx="5715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21507" y="3485868"/>
            <a:ext cx="876869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98376" y="3485868"/>
            <a:ext cx="634052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32428" y="3485868"/>
            <a:ext cx="7620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D6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76801" y="3485868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D8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7907" y="2589098"/>
            <a:ext cx="419100" cy="14603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91201" y="3485868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D9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705601" y="3485868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15451" y="3485868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D11</a:t>
            </a:r>
            <a:endParaRPr lang="en-US" dirty="0"/>
          </a:p>
        </p:txBody>
      </p:sp>
      <p:sp>
        <p:nvSpPr>
          <p:cNvPr id="31" name="Freeform 30"/>
          <p:cNvSpPr/>
          <p:nvPr/>
        </p:nvSpPr>
        <p:spPr>
          <a:xfrm>
            <a:off x="668740" y="2156346"/>
            <a:ext cx="2303060" cy="1337481"/>
          </a:xfrm>
          <a:custGeom>
            <a:avLst/>
            <a:gdLst>
              <a:gd name="connsiteX0" fmla="*/ 0 w 3794078"/>
              <a:gd name="connsiteY0" fmla="*/ 409433 h 1337481"/>
              <a:gd name="connsiteX1" fmla="*/ 0 w 3794078"/>
              <a:gd name="connsiteY1" fmla="*/ 0 h 1337481"/>
              <a:gd name="connsiteX2" fmla="*/ 3794078 w 3794078"/>
              <a:gd name="connsiteY2" fmla="*/ 0 h 1337481"/>
              <a:gd name="connsiteX3" fmla="*/ 3794078 w 3794078"/>
              <a:gd name="connsiteY3" fmla="*/ 1337481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4078" h="1337481">
                <a:moveTo>
                  <a:pt x="0" y="409433"/>
                </a:moveTo>
                <a:lnTo>
                  <a:pt x="0" y="0"/>
                </a:lnTo>
                <a:lnTo>
                  <a:pt x="3794078" y="0"/>
                </a:lnTo>
                <a:lnTo>
                  <a:pt x="3794078" y="1337481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193576" y="3193576"/>
            <a:ext cx="586854" cy="286603"/>
          </a:xfrm>
          <a:custGeom>
            <a:avLst/>
            <a:gdLst>
              <a:gd name="connsiteX0" fmla="*/ 0 w 586854"/>
              <a:gd name="connsiteY0" fmla="*/ 286603 h 286603"/>
              <a:gd name="connsiteX1" fmla="*/ 0 w 586854"/>
              <a:gd name="connsiteY1" fmla="*/ 0 h 286603"/>
              <a:gd name="connsiteX2" fmla="*/ 586854 w 586854"/>
              <a:gd name="connsiteY2" fmla="*/ 0 h 286603"/>
              <a:gd name="connsiteX3" fmla="*/ 586854 w 586854"/>
              <a:gd name="connsiteY3" fmla="*/ 286603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854" h="286603">
                <a:moveTo>
                  <a:pt x="0" y="286603"/>
                </a:moveTo>
                <a:lnTo>
                  <a:pt x="0" y="0"/>
                </a:lnTo>
                <a:lnTo>
                  <a:pt x="586854" y="0"/>
                </a:lnTo>
                <a:lnTo>
                  <a:pt x="586854" y="286603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958987" y="3182203"/>
            <a:ext cx="586854" cy="286603"/>
          </a:xfrm>
          <a:custGeom>
            <a:avLst/>
            <a:gdLst>
              <a:gd name="connsiteX0" fmla="*/ 0 w 586854"/>
              <a:gd name="connsiteY0" fmla="*/ 286603 h 286603"/>
              <a:gd name="connsiteX1" fmla="*/ 0 w 586854"/>
              <a:gd name="connsiteY1" fmla="*/ 0 h 286603"/>
              <a:gd name="connsiteX2" fmla="*/ 586854 w 586854"/>
              <a:gd name="connsiteY2" fmla="*/ 0 h 286603"/>
              <a:gd name="connsiteX3" fmla="*/ 586854 w 586854"/>
              <a:gd name="connsiteY3" fmla="*/ 286603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854" h="286603">
                <a:moveTo>
                  <a:pt x="0" y="286603"/>
                </a:moveTo>
                <a:lnTo>
                  <a:pt x="0" y="0"/>
                </a:lnTo>
                <a:lnTo>
                  <a:pt x="586854" y="0"/>
                </a:lnTo>
                <a:lnTo>
                  <a:pt x="586854" y="286603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041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Method - </a:t>
            </a:r>
            <a:r>
              <a:rPr lang="en-US" dirty="0" smtClean="0"/>
              <a:t>Random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addresses identify locations exactly</a:t>
            </a:r>
          </a:p>
          <a:p>
            <a:r>
              <a:rPr lang="en-US" dirty="0"/>
              <a:t>Access time is </a:t>
            </a:r>
            <a:r>
              <a:rPr lang="en-US" b="1" dirty="0"/>
              <a:t>independent</a:t>
            </a:r>
            <a:r>
              <a:rPr lang="en-US" dirty="0"/>
              <a:t> of location or previous access</a:t>
            </a:r>
          </a:p>
          <a:p>
            <a:r>
              <a:rPr lang="en-US" dirty="0" smtClean="0"/>
              <a:t>Example: RAM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505479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81200" y="5054790"/>
            <a:ext cx="5715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700" y="5054790"/>
            <a:ext cx="1510921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38600" y="5054790"/>
            <a:ext cx="876869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505479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19800" y="5054790"/>
            <a:ext cx="762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D6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81800" y="5054790"/>
            <a:ext cx="1592807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D7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38200" y="5588190"/>
            <a:ext cx="1143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81200" y="5588190"/>
            <a:ext cx="5715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52700" y="5588190"/>
            <a:ext cx="1510921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903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0" y="5588190"/>
            <a:ext cx="876869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904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76800" y="5588190"/>
            <a:ext cx="1143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905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5588190"/>
            <a:ext cx="762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906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81800" y="5588190"/>
            <a:ext cx="1592807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907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30" name="Straight Arrow Connector 29"/>
          <p:cNvCxnSpPr>
            <a:stCxn id="7" idx="0"/>
          </p:cNvCxnSpPr>
          <p:nvPr/>
        </p:nvCxnSpPr>
        <p:spPr>
          <a:xfrm flipV="1">
            <a:off x="1409700" y="4343400"/>
            <a:ext cx="0" cy="71139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477034" y="4343400"/>
            <a:ext cx="0" cy="71139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578203" y="4343400"/>
            <a:ext cx="0" cy="71139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143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Method - </a:t>
            </a:r>
            <a:r>
              <a:rPr lang="en-US" dirty="0" smtClean="0"/>
              <a:t>Associative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is located by a comparison with contents of a portion of the store</a:t>
            </a:r>
          </a:p>
          <a:p>
            <a:r>
              <a:rPr lang="en-US" dirty="0"/>
              <a:t>Access time is </a:t>
            </a:r>
            <a:r>
              <a:rPr lang="en-US" b="1" dirty="0"/>
              <a:t>independent</a:t>
            </a:r>
            <a:r>
              <a:rPr lang="en-US" dirty="0"/>
              <a:t> of location or previous access</a:t>
            </a:r>
          </a:p>
          <a:p>
            <a:r>
              <a:rPr lang="en-US" dirty="0" smtClean="0"/>
              <a:t>Example: cache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664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objectives</a:t>
            </a:r>
          </a:p>
          <a:p>
            <a:pPr lvl="1"/>
            <a:r>
              <a:rPr lang="en-US" dirty="0" smtClean="0"/>
              <a:t>Adequate capacity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773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achieve the design objectives?</a:t>
            </a:r>
          </a:p>
          <a:p>
            <a:pPr lvl="1"/>
            <a:r>
              <a:rPr lang="en-US" dirty="0" smtClean="0"/>
              <a:t>Hierarchy </a:t>
            </a:r>
            <a:r>
              <a:rPr lang="en-US" dirty="0"/>
              <a:t>of storage devices</a:t>
            </a:r>
          </a:p>
          <a:p>
            <a:pPr lvl="1"/>
            <a:r>
              <a:rPr lang="en-US" dirty="0" smtClean="0"/>
              <a:t>Automatic </a:t>
            </a:r>
            <a:r>
              <a:rPr lang="en-US" dirty="0"/>
              <a:t>space allocation methods </a:t>
            </a:r>
            <a:r>
              <a:rPr lang="en-US" dirty="0" smtClean="0"/>
              <a:t>- efficient</a:t>
            </a:r>
          </a:p>
          <a:p>
            <a:pPr lvl="1"/>
            <a:r>
              <a:rPr lang="en-US" dirty="0" smtClean="0"/>
              <a:t>Virtual </a:t>
            </a:r>
            <a:r>
              <a:rPr lang="en-US" dirty="0"/>
              <a:t>memory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Design </a:t>
            </a:r>
            <a:r>
              <a:rPr lang="en-US" dirty="0"/>
              <a:t>the memory and its related interconnection structure </a:t>
            </a:r>
            <a:r>
              <a:rPr lang="en-US" dirty="0" smtClean="0"/>
              <a:t>– compatible with processor speed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480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-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Registers internal to the CPU </a:t>
            </a:r>
            <a:r>
              <a:rPr lang="en-US" dirty="0" smtClean="0"/>
              <a:t>- temporary data </a:t>
            </a:r>
            <a:r>
              <a:rPr lang="en-US" dirty="0"/>
              <a:t>storage (small in number but very fast)</a:t>
            </a:r>
          </a:p>
          <a:p>
            <a:r>
              <a:rPr lang="en-US" dirty="0"/>
              <a:t>External storage for data and </a:t>
            </a:r>
            <a:r>
              <a:rPr lang="en-US" dirty="0" smtClean="0"/>
              <a:t>programs (large and fast)</a:t>
            </a:r>
          </a:p>
          <a:p>
            <a:r>
              <a:rPr lang="en-US" dirty="0" smtClean="0"/>
              <a:t>External permanent storage (much larger and much slower)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717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- Basis</a:t>
            </a:r>
            <a:endParaRPr lang="en-US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4" t="18182" r="8824" b="20454"/>
          <a:stretch>
            <a:fillRect/>
          </a:stretch>
        </p:blipFill>
        <p:spPr bwMode="auto">
          <a:xfrm>
            <a:off x="2057400" y="1600200"/>
            <a:ext cx="5013755" cy="483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624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- Characteristic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Consists of distinct “levels” of memory components</a:t>
            </a:r>
          </a:p>
          <a:p>
            <a:r>
              <a:rPr lang="en-US" dirty="0"/>
              <a:t>Each level characterized by its size, access time, and cost per bit</a:t>
            </a:r>
          </a:p>
          <a:p>
            <a:r>
              <a:rPr lang="en-US" dirty="0"/>
              <a:t>Each </a:t>
            </a:r>
            <a:r>
              <a:rPr lang="en-US" dirty="0" smtClean="0"/>
              <a:t>lower </a:t>
            </a:r>
            <a:r>
              <a:rPr lang="en-US" dirty="0"/>
              <a:t>level in the hierarchy consists of modules of larger capacity, slower access time, and lower cost/bit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60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dirty="0" smtClean="0"/>
              <a:t>Common Memory Parameters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42998"/>
              </p:ext>
            </p:extLst>
          </p:nvPr>
        </p:nvGraphicFramePr>
        <p:xfrm>
          <a:off x="381000" y="1386840"/>
          <a:ext cx="83058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6"/>
                <a:gridCol w="2395904"/>
                <a:gridCol w="1409700"/>
                <a:gridCol w="2743200"/>
              </a:tblGrid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Technology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Access</a:t>
                      </a:r>
                      <a:r>
                        <a:rPr lang="en-US" sz="2400" baseline="0" dirty="0" smtClean="0"/>
                        <a:t> Time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Cache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Semiconductor RAM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128-512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10 ns</a:t>
                      </a:r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Main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Semiconductor</a:t>
                      </a:r>
                    </a:p>
                    <a:p>
                      <a:r>
                        <a:rPr lang="en-US" sz="2400" dirty="0" smtClean="0"/>
                        <a:t>RAM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4-128 MB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 ns</a:t>
                      </a:r>
                      <a:endParaRPr lang="en-US" sz="2400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Magnetic</a:t>
                      </a:r>
                    </a:p>
                    <a:p>
                      <a:r>
                        <a:rPr lang="en-US" sz="2400" dirty="0" smtClean="0"/>
                        <a:t>Disk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Disk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Gigabyte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 ms,10 MB/sec</a:t>
                      </a:r>
                      <a:endParaRPr lang="en-US" sz="2400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Optical Disk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CD-ROM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Gigabyte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300 ms,</a:t>
                      </a:r>
                    </a:p>
                    <a:p>
                      <a:r>
                        <a:rPr lang="en-US" sz="2400" dirty="0" smtClean="0"/>
                        <a:t>600 KB/sec</a:t>
                      </a:r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Magnetic</a:t>
                      </a:r>
                    </a:p>
                    <a:p>
                      <a:r>
                        <a:rPr lang="en-US" sz="2400" dirty="0" smtClean="0"/>
                        <a:t>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100s MB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Sec-min.,10MB/min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dirty="0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557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 in Computer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speed slower than the processor’s speed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548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Registers</a:t>
            </a:r>
          </a:p>
          <a:p>
            <a:r>
              <a:rPr lang="en-US" dirty="0"/>
              <a:t>L1 Cache</a:t>
            </a:r>
          </a:p>
          <a:p>
            <a:r>
              <a:rPr lang="en-US" dirty="0"/>
              <a:t>L2 Cache</a:t>
            </a:r>
          </a:p>
          <a:p>
            <a:r>
              <a:rPr lang="en-US" dirty="0"/>
              <a:t>Main memory</a:t>
            </a:r>
          </a:p>
          <a:p>
            <a:r>
              <a:rPr lang="en-US" dirty="0"/>
              <a:t>Disk cache</a:t>
            </a:r>
          </a:p>
          <a:p>
            <a:r>
              <a:rPr lang="en-US" dirty="0"/>
              <a:t>Disk</a:t>
            </a:r>
          </a:p>
          <a:p>
            <a:r>
              <a:rPr lang="en-US" dirty="0"/>
              <a:t>Optical</a:t>
            </a:r>
          </a:p>
          <a:p>
            <a:r>
              <a:rPr lang="en-US" dirty="0" smtClean="0"/>
              <a:t>Tape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5944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Cache Memory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675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</a:t>
            </a:r>
            <a:r>
              <a:rPr lang="en-US" dirty="0"/>
              <a:t>component of the memory hierarchy</a:t>
            </a:r>
          </a:p>
          <a:p>
            <a:pPr lvl="1"/>
            <a:r>
              <a:rPr lang="en-US" dirty="0" smtClean="0"/>
              <a:t>Size – smaller than main memory</a:t>
            </a:r>
          </a:p>
          <a:p>
            <a:pPr lvl="1"/>
            <a:r>
              <a:rPr lang="en-US" dirty="0" smtClean="0"/>
              <a:t>Operates +- speed of the processor</a:t>
            </a:r>
          </a:p>
          <a:p>
            <a:pPr lvl="1"/>
            <a:r>
              <a:rPr lang="en-US" dirty="0" smtClean="0"/>
              <a:t>Expensive than main memory</a:t>
            </a:r>
          </a:p>
          <a:p>
            <a:pPr lvl="1"/>
            <a:r>
              <a:rPr lang="en-US" dirty="0" smtClean="0"/>
              <a:t>Stores copies of section of main memory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180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amount of fast memory</a:t>
            </a:r>
          </a:p>
          <a:p>
            <a:r>
              <a:rPr lang="en-US" dirty="0"/>
              <a:t>Sits between normal main memory and CPU</a:t>
            </a:r>
          </a:p>
          <a:p>
            <a:r>
              <a:rPr lang="en-US" dirty="0"/>
              <a:t>May be located on CPU chip or module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381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and Main Memory – Single Cache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46314" y="2438400"/>
            <a:ext cx="1611086" cy="1371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810000" y="2438400"/>
            <a:ext cx="1611086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934200" y="2427514"/>
            <a:ext cx="1611086" cy="1371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57400" y="2819400"/>
            <a:ext cx="17526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21086" y="2819400"/>
            <a:ext cx="151311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421086" y="3429000"/>
            <a:ext cx="151311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057400" y="3429000"/>
            <a:ext cx="17526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72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and Main Memory – Three-level Cache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04800" y="3428344"/>
            <a:ext cx="907834" cy="7728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728239" y="3371194"/>
            <a:ext cx="1042092" cy="88718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1 (L1)</a:t>
            </a:r>
          </a:p>
          <a:p>
            <a:pPr algn="ctr"/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136546" y="3057571"/>
            <a:ext cx="1778854" cy="15144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212634" y="3667830"/>
            <a:ext cx="515605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285936" y="3263366"/>
            <a:ext cx="1295400" cy="110284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2 (L2) Cache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096941" y="3205186"/>
            <a:ext cx="1524000" cy="129745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(L3) Cache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70331" y="3667830"/>
            <a:ext cx="515605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81336" y="3646059"/>
            <a:ext cx="515605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620941" y="3646059"/>
            <a:ext cx="515605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219200" y="3972630"/>
            <a:ext cx="515605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776897" y="3972630"/>
            <a:ext cx="515605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87902" y="3950859"/>
            <a:ext cx="515605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627507" y="3950859"/>
            <a:ext cx="515605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371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Cache/Main Memory Structure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00293" y="1600200"/>
            <a:ext cx="61434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656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Operation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CPU requests contents of memory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cache for this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present, get from cache (fast)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not present, read required block from main memory to cache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Then deliver from cache to CPU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 includes tags to identify which block of main memory is in each cache slot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383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dirty="0" smtClean="0"/>
              <a:t>Cache Read Operation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3729"/>
            <a:ext cx="5065959" cy="510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907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of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Memory references made by the processor, for both instructions and data, tend to cluster together</a:t>
            </a:r>
          </a:p>
          <a:p>
            <a:pPr lvl="1"/>
            <a:r>
              <a:rPr lang="en-US" dirty="0"/>
              <a:t>Instruction loops, subroutines</a:t>
            </a:r>
          </a:p>
          <a:p>
            <a:pPr lvl="1"/>
            <a:r>
              <a:rPr lang="en-US" dirty="0"/>
              <a:t>Data arrays, tables</a:t>
            </a:r>
          </a:p>
          <a:p>
            <a:r>
              <a:rPr lang="en-US" dirty="0"/>
              <a:t>Keep these clusters in high speed memory to reduce the average delay in accessing data</a:t>
            </a:r>
          </a:p>
          <a:p>
            <a:r>
              <a:rPr lang="en-US" dirty="0"/>
              <a:t>Over time, the clusters being referenced will change -- memory management must deal with this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226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study the </a:t>
            </a:r>
            <a:r>
              <a:rPr lang="en-US" b="1" dirty="0"/>
              <a:t>development</a:t>
            </a:r>
            <a:r>
              <a:rPr lang="en-US" dirty="0"/>
              <a:t> of an effective </a:t>
            </a:r>
            <a:r>
              <a:rPr lang="en-US" b="1" dirty="0"/>
              <a:t>memory organization </a:t>
            </a:r>
            <a:r>
              <a:rPr lang="en-US" dirty="0"/>
              <a:t>that supports the processing power of the CPU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221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Cache Organization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31176" y="1600200"/>
            <a:ext cx="668164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324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Cache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Cache address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Physical</a:t>
            </a:r>
          </a:p>
          <a:p>
            <a:r>
              <a:rPr lang="en-US" dirty="0" smtClean="0"/>
              <a:t>Cache size</a:t>
            </a:r>
          </a:p>
          <a:p>
            <a:r>
              <a:rPr lang="en-US" dirty="0" smtClean="0"/>
              <a:t>Mapping Function</a:t>
            </a:r>
          </a:p>
          <a:p>
            <a:pPr lvl="1"/>
            <a:r>
              <a:rPr lang="en-US" dirty="0" smtClean="0"/>
              <a:t>Direct</a:t>
            </a:r>
          </a:p>
          <a:p>
            <a:pPr lvl="1"/>
            <a:r>
              <a:rPr lang="en-US" dirty="0" smtClean="0"/>
              <a:t>Associative</a:t>
            </a:r>
          </a:p>
          <a:p>
            <a:pPr lvl="1"/>
            <a:r>
              <a:rPr lang="en-US" dirty="0" smtClean="0"/>
              <a:t>Set Associative</a:t>
            </a:r>
          </a:p>
          <a:p>
            <a:r>
              <a:rPr lang="en-US" dirty="0" smtClean="0"/>
              <a:t>Line Size</a:t>
            </a:r>
          </a:p>
          <a:p>
            <a:r>
              <a:rPr lang="en-US" dirty="0" smtClean="0"/>
              <a:t>Number of caches</a:t>
            </a:r>
          </a:p>
          <a:p>
            <a:pPr lvl="1"/>
            <a:r>
              <a:rPr lang="en-US" dirty="0" smtClean="0"/>
              <a:t>Single or two level</a:t>
            </a:r>
          </a:p>
          <a:p>
            <a:pPr lvl="1"/>
            <a:r>
              <a:rPr lang="en-US" dirty="0" smtClean="0"/>
              <a:t>Unifies or split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Replacement algorithm</a:t>
            </a:r>
          </a:p>
          <a:p>
            <a:pPr lvl="1"/>
            <a:r>
              <a:rPr lang="en-US" dirty="0" smtClean="0"/>
              <a:t>Least recently used (LRU)</a:t>
            </a:r>
          </a:p>
          <a:p>
            <a:pPr lvl="1"/>
            <a:r>
              <a:rPr lang="en-US" dirty="0" smtClean="0"/>
              <a:t>First in first out (FIFO)</a:t>
            </a:r>
          </a:p>
          <a:p>
            <a:pPr lvl="1"/>
            <a:r>
              <a:rPr lang="en-US" dirty="0" smtClean="0"/>
              <a:t>Lease frequently used (LFU)</a:t>
            </a:r>
          </a:p>
          <a:p>
            <a:pPr lvl="1"/>
            <a:r>
              <a:rPr lang="en-US" dirty="0" smtClean="0"/>
              <a:t>Random</a:t>
            </a:r>
          </a:p>
          <a:p>
            <a:r>
              <a:rPr lang="en-US" dirty="0" smtClean="0"/>
              <a:t>Write policy</a:t>
            </a:r>
          </a:p>
          <a:p>
            <a:pPr lvl="1"/>
            <a:r>
              <a:rPr lang="en-US" dirty="0" smtClean="0"/>
              <a:t>Write through</a:t>
            </a:r>
          </a:p>
          <a:p>
            <a:pPr lvl="1"/>
            <a:r>
              <a:rPr lang="en-US" dirty="0" smtClean="0"/>
              <a:t>Write back</a:t>
            </a:r>
          </a:p>
          <a:p>
            <a:pPr lvl="1"/>
            <a:r>
              <a:rPr lang="en-US" dirty="0" smtClean="0"/>
              <a:t>Write once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500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Address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pPr lvl="1"/>
            <a:r>
              <a:rPr lang="en-US" dirty="0"/>
              <a:t>Between processor and virtual </a:t>
            </a:r>
            <a:r>
              <a:rPr lang="en-US" dirty="0" smtClean="0"/>
              <a:t>Memory </a:t>
            </a:r>
            <a:r>
              <a:rPr lang="en-US" dirty="0"/>
              <a:t>M</a:t>
            </a:r>
            <a:r>
              <a:rPr lang="en-US" dirty="0" smtClean="0"/>
              <a:t>anagement Unit (MMU)</a:t>
            </a:r>
            <a:endParaRPr lang="en-US" dirty="0"/>
          </a:p>
          <a:p>
            <a:pPr lvl="1"/>
            <a:r>
              <a:rPr lang="en-US" dirty="0"/>
              <a:t>Between MMU and main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Logical</a:t>
            </a:r>
          </a:p>
          <a:p>
            <a:r>
              <a:rPr lang="en-US" dirty="0" smtClean="0"/>
              <a:t>Physical </a:t>
            </a:r>
          </a:p>
          <a:p>
            <a:r>
              <a:rPr lang="en-US" dirty="0" smtClean="0"/>
              <a:t>MMU function – to translate each virtual address into physical address in main memory.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976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027367"/>
            <a:ext cx="838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Processor</a:t>
            </a:r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2449816"/>
            <a:ext cx="82348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Cache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2009001"/>
            <a:ext cx="7620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MMU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8556" y="2009001"/>
            <a:ext cx="1066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200" dirty="0" smtClean="0"/>
              <a:t>Main Memory</a:t>
            </a:r>
          </a:p>
          <a:p>
            <a:endParaRPr lang="en-US" sz="1200" dirty="0"/>
          </a:p>
          <a:p>
            <a:endParaRPr lang="en-US" sz="1200" dirty="0" smtClean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0" y="2133600"/>
            <a:ext cx="251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4800600" y="2147500"/>
            <a:ext cx="9906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2621544" y="2147500"/>
            <a:ext cx="11034" cy="302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522161" y="2971800"/>
            <a:ext cx="4267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2600" y="190500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Logical address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4385178" y="1920207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Physical address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3745337" y="2771001"/>
            <a:ext cx="8212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Data</a:t>
            </a:r>
            <a:endParaRPr lang="en-US" sz="800" dirty="0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2621544" y="2726815"/>
            <a:ext cx="11034" cy="2613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81300" y="340188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Logical Cache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38200" y="4133671"/>
            <a:ext cx="838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Processor</a:t>
            </a:r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967712" y="4556120"/>
            <a:ext cx="82348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Cache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191000" y="4115305"/>
            <a:ext cx="7620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MMU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950956" y="4115305"/>
            <a:ext cx="1066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200" dirty="0" smtClean="0"/>
              <a:t>Main Memory</a:t>
            </a:r>
          </a:p>
          <a:p>
            <a:endParaRPr lang="en-US" sz="1200" dirty="0"/>
          </a:p>
          <a:p>
            <a:endParaRPr lang="en-US" sz="1200" dirty="0" smtClean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676400" y="4239904"/>
            <a:ext cx="251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8" idx="0"/>
          </p:cNvCxnSpPr>
          <p:nvPr/>
        </p:nvCxnSpPr>
        <p:spPr>
          <a:xfrm flipH="1">
            <a:off x="5379456" y="4253804"/>
            <a:ext cx="11034" cy="302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674561" y="5078104"/>
            <a:ext cx="4267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537578" y="4026511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Physical address</a:t>
            </a:r>
            <a:endParaRPr lang="en-US" sz="800" dirty="0"/>
          </a:p>
        </p:txBody>
      </p:sp>
      <p:cxnSp>
        <p:nvCxnSpPr>
          <p:cNvPr id="35" name="Straight Arrow Connector 34"/>
          <p:cNvCxnSpPr>
            <a:stCxn id="28" idx="2"/>
          </p:cNvCxnSpPr>
          <p:nvPr/>
        </p:nvCxnSpPr>
        <p:spPr>
          <a:xfrm>
            <a:off x="5379456" y="4833119"/>
            <a:ext cx="11034" cy="2613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972239" y="4247878"/>
            <a:ext cx="9906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781300" y="551004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Physical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45628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Address - Logical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Stores data using virtual addresses</a:t>
            </a:r>
          </a:p>
          <a:p>
            <a:r>
              <a:rPr lang="en-US" dirty="0" smtClean="0"/>
              <a:t>Processor </a:t>
            </a:r>
            <a:r>
              <a:rPr lang="en-US" dirty="0"/>
              <a:t>accesses cache directly, not thorough physical cache</a:t>
            </a:r>
          </a:p>
          <a:p>
            <a:r>
              <a:rPr lang="en-US" dirty="0"/>
              <a:t>Cache access faster, before MMU address translation</a:t>
            </a:r>
          </a:p>
          <a:p>
            <a:r>
              <a:rPr lang="en-US" dirty="0"/>
              <a:t>Virtual addresses use same address space for different applications</a:t>
            </a:r>
          </a:p>
          <a:p>
            <a:pPr lvl="1"/>
            <a:r>
              <a:rPr lang="en-US" dirty="0"/>
              <a:t>Must flush cache on each </a:t>
            </a:r>
            <a:r>
              <a:rPr lang="en-US" u="sng" dirty="0"/>
              <a:t>context </a:t>
            </a:r>
            <a:r>
              <a:rPr lang="en-US" u="sng" dirty="0" smtClean="0"/>
              <a:t>switch – </a:t>
            </a:r>
            <a:r>
              <a:rPr lang="en-US" dirty="0" smtClean="0"/>
              <a:t>changing from one thread/process to another.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64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Address - Physical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Stores data using main memory physical address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048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  <a:p>
            <a:pPr lvl="1"/>
            <a:r>
              <a:rPr lang="en-US" dirty="0"/>
              <a:t>More cache is expensive</a:t>
            </a:r>
          </a:p>
          <a:p>
            <a:r>
              <a:rPr lang="en-US" dirty="0"/>
              <a:t>Speed</a:t>
            </a:r>
          </a:p>
          <a:p>
            <a:pPr lvl="1"/>
            <a:r>
              <a:rPr lang="en-US" dirty="0"/>
              <a:t>More cache is faster (up to a point)</a:t>
            </a:r>
          </a:p>
          <a:p>
            <a:pPr lvl="1"/>
            <a:r>
              <a:rPr lang="en-US" dirty="0"/>
              <a:t>Checking cache for data takes time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447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on Some Processors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690" y="1600200"/>
            <a:ext cx="719461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164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Determines </a:t>
            </a:r>
            <a:r>
              <a:rPr lang="en-US" dirty="0"/>
              <a:t>how a block from the main memory is placed in the cache </a:t>
            </a:r>
            <a:endParaRPr lang="en-US" dirty="0" smtClean="0"/>
          </a:p>
          <a:p>
            <a:r>
              <a:rPr lang="en-US" dirty="0" smtClean="0"/>
              <a:t>Mapping techniques;</a:t>
            </a:r>
          </a:p>
          <a:p>
            <a:pPr lvl="1"/>
            <a:r>
              <a:rPr lang="en-US" dirty="0" smtClean="0"/>
              <a:t>Direct</a:t>
            </a:r>
          </a:p>
          <a:p>
            <a:pPr lvl="1"/>
            <a:r>
              <a:rPr lang="en-US" dirty="0" smtClean="0"/>
              <a:t>Associative </a:t>
            </a:r>
            <a:endParaRPr lang="en-US" dirty="0"/>
          </a:p>
          <a:p>
            <a:pPr lvl="1"/>
            <a:r>
              <a:rPr lang="en-US" dirty="0" smtClean="0"/>
              <a:t>Set </a:t>
            </a:r>
            <a:r>
              <a:rPr lang="en-US" dirty="0"/>
              <a:t>associative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286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used as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0030" indent="-237744">
              <a:buFont typeface="Verdana"/>
              <a:buChar char="◦"/>
              <a:defRPr/>
            </a:pPr>
            <a:r>
              <a:rPr lang="en-GB" dirty="0"/>
              <a:t>Cache of 64kByte</a:t>
            </a:r>
          </a:p>
          <a:p>
            <a:pPr marL="240030" indent="-237744">
              <a:buFont typeface="Verdana"/>
              <a:buChar char="◦"/>
              <a:defRPr/>
            </a:pPr>
            <a:r>
              <a:rPr lang="en-GB" dirty="0"/>
              <a:t>Cache block of 4 bytes</a:t>
            </a:r>
          </a:p>
          <a:p>
            <a:pPr marL="486918" lvl="1">
              <a:buFont typeface="Wingdings 2"/>
              <a:buChar char=""/>
              <a:defRPr/>
            </a:pPr>
            <a:r>
              <a:rPr lang="en-GB" dirty="0"/>
              <a:t>i.e. cache is 16k (2</a:t>
            </a:r>
            <a:r>
              <a:rPr lang="en-GB" baseline="30000" dirty="0"/>
              <a:t>14</a:t>
            </a:r>
            <a:r>
              <a:rPr lang="en-GB" dirty="0"/>
              <a:t>) lines of 4 bytes</a:t>
            </a:r>
          </a:p>
          <a:p>
            <a:pPr marL="240030" indent="-237744">
              <a:buFont typeface="Verdana"/>
              <a:buChar char="◦"/>
              <a:defRPr/>
            </a:pPr>
            <a:r>
              <a:rPr lang="en-GB" dirty="0"/>
              <a:t>16MBytes main memory</a:t>
            </a:r>
          </a:p>
          <a:p>
            <a:pPr marL="240030" indent="-237744">
              <a:buFont typeface="Verdana"/>
              <a:buChar char="◦"/>
              <a:defRPr/>
            </a:pPr>
            <a:r>
              <a:rPr lang="en-GB" dirty="0"/>
              <a:t>24 bit address </a:t>
            </a:r>
          </a:p>
          <a:p>
            <a:pPr marL="486918" lvl="1">
              <a:buFont typeface="Wingdings 2"/>
              <a:buChar char=""/>
              <a:defRPr/>
            </a:pPr>
            <a:r>
              <a:rPr lang="en-GB" dirty="0"/>
              <a:t>(2</a:t>
            </a:r>
            <a:r>
              <a:rPr lang="en-GB" baseline="30000" dirty="0"/>
              <a:t>24</a:t>
            </a:r>
            <a:r>
              <a:rPr lang="en-GB" dirty="0"/>
              <a:t>=16M)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653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Characteristics of Computer Memory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External</a:t>
            </a:r>
          </a:p>
          <a:p>
            <a:r>
              <a:rPr lang="en-US" dirty="0" smtClean="0"/>
              <a:t>Capacity</a:t>
            </a:r>
          </a:p>
          <a:p>
            <a:pPr lvl="1"/>
            <a:r>
              <a:rPr lang="en-US" dirty="0" smtClean="0"/>
              <a:t>Number of words</a:t>
            </a:r>
          </a:p>
          <a:p>
            <a:pPr lvl="1"/>
            <a:r>
              <a:rPr lang="en-US" dirty="0" smtClean="0"/>
              <a:t>Number of bytes</a:t>
            </a:r>
          </a:p>
          <a:p>
            <a:r>
              <a:rPr lang="en-US" dirty="0" smtClean="0"/>
              <a:t>Unit of transfer</a:t>
            </a:r>
          </a:p>
          <a:p>
            <a:pPr lvl="1"/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method</a:t>
            </a:r>
          </a:p>
          <a:p>
            <a:pPr lvl="1"/>
            <a:r>
              <a:rPr lang="en-US" dirty="0" smtClean="0"/>
              <a:t>Sequential</a:t>
            </a:r>
          </a:p>
          <a:p>
            <a:pPr lvl="1"/>
            <a:r>
              <a:rPr lang="en-US" dirty="0" smtClean="0"/>
              <a:t>Direct</a:t>
            </a:r>
          </a:p>
          <a:p>
            <a:pPr lvl="1"/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Associative</a:t>
            </a:r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Access time</a:t>
            </a:r>
          </a:p>
          <a:p>
            <a:pPr lvl="1"/>
            <a:r>
              <a:rPr lang="en-US" dirty="0" smtClean="0"/>
              <a:t>Cycle time</a:t>
            </a:r>
          </a:p>
          <a:p>
            <a:pPr lvl="1"/>
            <a:r>
              <a:rPr lang="en-US" dirty="0" smtClean="0"/>
              <a:t>Transfer rate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573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block of main memory maps to only one cache line</a:t>
            </a:r>
          </a:p>
          <a:p>
            <a:r>
              <a:rPr lang="en-US" dirty="0" smtClean="0"/>
              <a:t>Address </a:t>
            </a:r>
            <a:r>
              <a:rPr lang="en-US" dirty="0"/>
              <a:t>is in two parts</a:t>
            </a:r>
          </a:p>
          <a:p>
            <a:pPr lvl="1"/>
            <a:r>
              <a:rPr lang="en-US" dirty="0"/>
              <a:t>Least Significant </a:t>
            </a:r>
            <a:r>
              <a:rPr lang="en-US" i="1" dirty="0"/>
              <a:t>w</a:t>
            </a:r>
            <a:r>
              <a:rPr lang="en-US" dirty="0"/>
              <a:t> bits identify unique word</a:t>
            </a:r>
          </a:p>
          <a:p>
            <a:pPr lvl="1"/>
            <a:r>
              <a:rPr lang="en-US" dirty="0"/>
              <a:t>Most Significant </a:t>
            </a:r>
            <a:r>
              <a:rPr lang="en-US" i="1" dirty="0"/>
              <a:t>s</a:t>
            </a:r>
            <a:r>
              <a:rPr lang="en-US" dirty="0"/>
              <a:t> bits specify one memory block</a:t>
            </a:r>
          </a:p>
          <a:p>
            <a:pPr lvl="2"/>
            <a:r>
              <a:rPr lang="en-US" dirty="0"/>
              <a:t>The MSBs are split into a cache line field </a:t>
            </a:r>
            <a:r>
              <a:rPr lang="en-US" i="1" dirty="0"/>
              <a:t>r</a:t>
            </a:r>
            <a:r>
              <a:rPr lang="en-US" dirty="0"/>
              <a:t> and a tag of </a:t>
            </a:r>
            <a:r>
              <a:rPr lang="en-US" i="1" dirty="0" smtClean="0"/>
              <a:t>s - r</a:t>
            </a:r>
            <a:r>
              <a:rPr lang="en-US" dirty="0" smtClean="0"/>
              <a:t> </a:t>
            </a:r>
            <a:r>
              <a:rPr lang="en-US" dirty="0"/>
              <a:t>(most significant)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180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Direct Mapping Address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24 bit address</a:t>
            </a:r>
          </a:p>
          <a:p>
            <a:r>
              <a:rPr lang="en-US" dirty="0"/>
              <a:t>2 bit word identifier (4 byte block)</a:t>
            </a:r>
          </a:p>
          <a:p>
            <a:r>
              <a:rPr lang="en-US" dirty="0"/>
              <a:t>22 bit block identifier</a:t>
            </a:r>
          </a:p>
          <a:p>
            <a:r>
              <a:rPr lang="en-US" dirty="0"/>
              <a:t>8 bit tag (=22-14)</a:t>
            </a:r>
          </a:p>
          <a:p>
            <a:r>
              <a:rPr lang="en-US" dirty="0"/>
              <a:t>14 bit slot or line</a:t>
            </a:r>
          </a:p>
          <a:p>
            <a:r>
              <a:rPr lang="en-US" dirty="0"/>
              <a:t>No two blocks in the same line have the same Tag field</a:t>
            </a:r>
          </a:p>
          <a:p>
            <a:r>
              <a:rPr lang="en-US" dirty="0"/>
              <a:t>Check contents of cache by finding line and checking Tag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981200"/>
            <a:ext cx="861218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>
              <a:latin typeface="Franklin Gothic Book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1000" y="1396425"/>
            <a:ext cx="16131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Tag  </a:t>
            </a:r>
            <a:r>
              <a:rPr lang="en-GB" sz="3200" i="1" dirty="0" smtClean="0">
                <a:latin typeface="Franklin Gothic Book" pitchFamily="34" charset="0"/>
              </a:rPr>
              <a:t>s - r</a:t>
            </a:r>
            <a:endParaRPr lang="en-GB" sz="3200" i="1" dirty="0">
              <a:latin typeface="Franklin Gothic Book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75100" y="1396425"/>
            <a:ext cx="24737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Line or Slot  </a:t>
            </a:r>
            <a:r>
              <a:rPr lang="en-GB" sz="3200" i="1" dirty="0">
                <a:latin typeface="Franklin Gothic Book" pitchFamily="34" charset="0"/>
              </a:rPr>
              <a:t>r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391400" y="1396425"/>
            <a:ext cx="1550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Word  </a:t>
            </a:r>
            <a:r>
              <a:rPr lang="en-GB" sz="3200" i="1" dirty="0">
                <a:latin typeface="Franklin Gothic Book" pitchFamily="34" charset="0"/>
              </a:rPr>
              <a:t>w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81534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432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974725" y="2174875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latin typeface="Franklin Gothic Book" pitchFamily="34" charset="0"/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632325" y="2098675"/>
            <a:ext cx="652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latin typeface="Franklin Gothic Book" pitchFamily="34" charset="0"/>
              </a:rPr>
              <a:t>14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366125" y="2098675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latin typeface="Franklin Gothic Book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23327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Mapping from Cache to Main Memory</a:t>
            </a:r>
            <a:endParaRPr lang="en-US" dirty="0"/>
          </a:p>
        </p:txBody>
      </p:sp>
      <p:pic>
        <p:nvPicPr>
          <p:cNvPr id="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06700"/>
            <a:ext cx="8229600" cy="43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519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Mapping Cache Line Table</a:t>
            </a:r>
            <a:endParaRPr lang="en-US" dirty="0"/>
          </a:p>
        </p:txBody>
      </p:sp>
      <p:graphicFrame>
        <p:nvGraphicFramePr>
          <p:cNvPr id="7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54326"/>
              </p:ext>
            </p:extLst>
          </p:nvPr>
        </p:nvGraphicFramePr>
        <p:xfrm>
          <a:off x="457200" y="1600200"/>
          <a:ext cx="8178800" cy="2787652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438400"/>
                <a:gridCol w="57404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Cache line</a:t>
                      </a:r>
                      <a:endParaRPr kumimoji="1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Main Memory blocks assigned</a:t>
                      </a:r>
                      <a:endParaRPr kumimoji="1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1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 m, 2m, 3m…2</a:t>
                      </a:r>
                      <a:r>
                        <a:rPr kumimoji="1" lang="en-GB" sz="2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-m</a:t>
                      </a:r>
                      <a:endParaRPr kumimoji="1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1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1,m+1, 2m+1…2</a:t>
                      </a:r>
                      <a:r>
                        <a:rPr kumimoji="1" lang="en-GB" sz="2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-m+1</a:t>
                      </a:r>
                      <a:endParaRPr kumimoji="1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1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endParaRPr kumimoji="1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m-1</a:t>
                      </a:r>
                      <a:endParaRPr kumimoji="1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808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m-1, 2m-1,3m-1…2</a:t>
                      </a:r>
                      <a:r>
                        <a:rPr kumimoji="1" lang="en-GB" sz="2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r>
                        <a:rPr kumimoji="1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</a:t>
                      </a:r>
                      <a:endParaRPr kumimoji="1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horzOverflow="overflow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450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Mapping Cache Organization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58004" y="1600200"/>
            <a:ext cx="702799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087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2286000" cy="3810000"/>
          </a:xfrm>
        </p:spPr>
        <p:txBody>
          <a:bodyPr/>
          <a:lstStyle/>
          <a:p>
            <a:pPr algn="l"/>
            <a:r>
              <a:rPr lang="en-US" dirty="0" smtClean="0"/>
              <a:t>Direct Mapping Example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7412" y="405040"/>
            <a:ext cx="5652188" cy="64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177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Mapping -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Steps </a:t>
            </a:r>
            <a:r>
              <a:rPr lang="en-US" dirty="0"/>
              <a:t>to calculate the number of bit for tag, line and word in main memory address </a:t>
            </a:r>
          </a:p>
          <a:p>
            <a:pPr marL="400050" lvl="1" indent="0">
              <a:buNone/>
            </a:pPr>
            <a:r>
              <a:rPr lang="en-US" dirty="0"/>
              <a:t>1.Find Bit-address </a:t>
            </a:r>
          </a:p>
          <a:p>
            <a:pPr marL="400050" lvl="1" indent="0">
              <a:buNone/>
            </a:pPr>
            <a:r>
              <a:rPr lang="en-US" dirty="0"/>
              <a:t>2.Find word, w </a:t>
            </a:r>
          </a:p>
          <a:p>
            <a:pPr marL="400050" lvl="1" indent="0">
              <a:buNone/>
            </a:pPr>
            <a:r>
              <a:rPr lang="en-US" dirty="0"/>
              <a:t>3.Find line, l </a:t>
            </a:r>
          </a:p>
          <a:p>
            <a:pPr marL="400050" lvl="1" indent="0">
              <a:buNone/>
            </a:pPr>
            <a:r>
              <a:rPr lang="en-US" dirty="0"/>
              <a:t>4.Find Tag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76062"/>
              </p:ext>
            </p:extLst>
          </p:nvPr>
        </p:nvGraphicFramePr>
        <p:xfrm>
          <a:off x="1295400" y="54864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24200" y="6324600"/>
            <a:ext cx="288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 address (length)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 rot="16200000">
            <a:off x="4225131" y="3615531"/>
            <a:ext cx="541337" cy="5029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32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Step 1</a:t>
            </a:r>
            <a:r>
              <a:rPr lang="en-US" sz="4000" dirty="0"/>
              <a:t>: Find Bit Address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If </a:t>
            </a:r>
            <a:r>
              <a:rPr lang="en-US" sz="2800" dirty="0"/>
              <a:t>bit-address is given, just use it 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bit-address is not given, use the capacity of main memory </a:t>
            </a:r>
          </a:p>
          <a:p>
            <a:r>
              <a:rPr lang="en-US" sz="2800" dirty="0" smtClean="0"/>
              <a:t>Example</a:t>
            </a:r>
            <a:r>
              <a:rPr lang="en-US" sz="2800" dirty="0"/>
              <a:t>: Capacity main memory = 16Mbytes </a:t>
            </a:r>
          </a:p>
          <a:p>
            <a:pPr lvl="1"/>
            <a:r>
              <a:rPr lang="en-US" sz="2400" dirty="0" smtClean="0"/>
              <a:t>16MB </a:t>
            </a:r>
            <a:r>
              <a:rPr lang="en-US" sz="2400" dirty="0"/>
              <a:t>= 2</a:t>
            </a:r>
            <a:r>
              <a:rPr lang="en-US" sz="2400" baseline="30000" dirty="0"/>
              <a:t>4</a:t>
            </a:r>
            <a:r>
              <a:rPr lang="en-US" sz="2400" dirty="0"/>
              <a:t>.2</a:t>
            </a:r>
            <a:r>
              <a:rPr lang="en-US" sz="2400" baseline="30000" dirty="0"/>
              <a:t>20 </a:t>
            </a:r>
            <a:r>
              <a:rPr lang="en-US" sz="2400" dirty="0"/>
              <a:t>= 2</a:t>
            </a:r>
            <a:r>
              <a:rPr lang="en-US" sz="2400" baseline="30000" dirty="0"/>
              <a:t>24</a:t>
            </a:r>
            <a:r>
              <a:rPr lang="en-US" sz="2400" dirty="0"/>
              <a:t> </a:t>
            </a:r>
          </a:p>
          <a:p>
            <a:r>
              <a:rPr lang="en-US" sz="2800" dirty="0"/>
              <a:t>Bit </a:t>
            </a:r>
            <a:r>
              <a:rPr lang="en-US" sz="2800" dirty="0" smtClean="0"/>
              <a:t>address (length) </a:t>
            </a:r>
            <a:r>
              <a:rPr lang="en-US" sz="2800" dirty="0"/>
              <a:t>= 24 </a:t>
            </a:r>
            <a:r>
              <a:rPr lang="en-US" sz="2800" dirty="0" smtClean="0"/>
              <a:t>bit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914400"/>
            <a:ext cx="35052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</a:t>
            </a:r>
          </a:p>
          <a:p>
            <a:r>
              <a:rPr lang="en-US" sz="2000" dirty="0"/>
              <a:t>◦ </a:t>
            </a:r>
            <a:r>
              <a:rPr lang="en-US" sz="2000" dirty="0" smtClean="0"/>
              <a:t>Cache </a:t>
            </a:r>
            <a:r>
              <a:rPr lang="en-US" sz="2000" dirty="0"/>
              <a:t>capacity= 64 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</a:t>
            </a:r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81700" y="4346089"/>
            <a:ext cx="2667000" cy="923330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Important to remember:</a:t>
            </a:r>
          </a:p>
          <a:p>
            <a:r>
              <a:rPr lang="en-US" b="1" dirty="0" smtClean="0"/>
              <a:t>1MB </a:t>
            </a:r>
            <a:r>
              <a:rPr lang="en-US" b="1" dirty="0"/>
              <a:t>= 2</a:t>
            </a:r>
            <a:r>
              <a:rPr lang="en-US" b="1" baseline="30000" dirty="0"/>
              <a:t>20 </a:t>
            </a:r>
          </a:p>
          <a:p>
            <a:r>
              <a:rPr lang="en-US" b="1" dirty="0" smtClean="0"/>
              <a:t>1KB </a:t>
            </a:r>
            <a:r>
              <a:rPr lang="en-US" b="1" dirty="0"/>
              <a:t>= 2</a:t>
            </a:r>
            <a:r>
              <a:rPr lang="en-US" b="1" baseline="30000" dirty="0"/>
              <a:t>10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79327"/>
              </p:ext>
            </p:extLst>
          </p:nvPr>
        </p:nvGraphicFramePr>
        <p:xfrm>
          <a:off x="762000" y="5105400"/>
          <a:ext cx="4648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18108" y="5638800"/>
            <a:ext cx="2272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(length)= </a:t>
            </a:r>
            <a:r>
              <a:rPr lang="en-US" sz="1600" b="1" dirty="0" smtClean="0">
                <a:solidFill>
                  <a:srgbClr val="FF0000"/>
                </a:solidFill>
              </a:rPr>
              <a:t>24 </a:t>
            </a:r>
            <a:r>
              <a:rPr lang="en-US" sz="1050" dirty="0" smtClean="0"/>
              <a:t>bit</a:t>
            </a:r>
            <a:endParaRPr lang="en-US" sz="1050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991821" y="3561382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54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Step 2 </a:t>
            </a:r>
            <a:r>
              <a:rPr lang="en-US" dirty="0" smtClean="0"/>
              <a:t>:</a:t>
            </a:r>
            <a:r>
              <a:rPr lang="en-US" dirty="0"/>
              <a:t>Find word, w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word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word is not given, use the block size or line size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Cache Block of </a:t>
            </a:r>
            <a:r>
              <a:rPr lang="en-US" dirty="0" smtClean="0"/>
              <a:t>4 Byte </a:t>
            </a:r>
            <a:endParaRPr lang="en-US" dirty="0"/>
          </a:p>
          <a:p>
            <a:pPr lvl="1"/>
            <a:r>
              <a:rPr lang="en-US" dirty="0" smtClean="0"/>
              <a:t>Cache </a:t>
            </a:r>
            <a:r>
              <a:rPr lang="en-US" dirty="0"/>
              <a:t>Block Size, 2</a:t>
            </a:r>
            <a:r>
              <a:rPr lang="en-US" baseline="30000" dirty="0"/>
              <a:t>w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/>
              <a:t>2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en-US" dirty="0"/>
              <a:t> </a:t>
            </a:r>
            <a:r>
              <a:rPr lang="en-US" dirty="0" smtClean="0"/>
              <a:t>4B </a:t>
            </a:r>
            <a:endParaRPr lang="en-US" dirty="0"/>
          </a:p>
          <a:p>
            <a:pPr lvl="1"/>
            <a:r>
              <a:rPr lang="en-US" dirty="0"/>
              <a:t>w = 2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457200"/>
            <a:ext cx="40386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</a:t>
            </a:r>
          </a:p>
          <a:p>
            <a:r>
              <a:rPr lang="en-US" sz="2000" dirty="0"/>
              <a:t>◦ </a:t>
            </a:r>
            <a:r>
              <a:rPr lang="en-US" sz="2000" dirty="0" smtClean="0"/>
              <a:t>Cache </a:t>
            </a:r>
            <a:r>
              <a:rPr lang="en-US" sz="2000" dirty="0"/>
              <a:t>capacity= 64 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</a:t>
            </a:r>
            <a:r>
              <a:rPr lang="en-US" sz="2000" dirty="0" smtClean="0"/>
              <a:t>16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48627"/>
              </p:ext>
            </p:extLst>
          </p:nvPr>
        </p:nvGraphicFramePr>
        <p:xfrm>
          <a:off x="2057400" y="4876800"/>
          <a:ext cx="4648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13508" y="5834390"/>
            <a:ext cx="2272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(length)= </a:t>
            </a:r>
            <a:r>
              <a:rPr lang="en-US" sz="1200" b="1" dirty="0" smtClean="0">
                <a:solidFill>
                  <a:srgbClr val="FF0000"/>
                </a:solidFill>
              </a:rPr>
              <a:t>24</a:t>
            </a:r>
            <a:r>
              <a:rPr lang="en-US" sz="1200" dirty="0" smtClean="0">
                <a:solidFill>
                  <a:srgbClr val="FF0000"/>
                </a:solidFill>
              </a:rPr>
              <a:t> bit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287221" y="3756972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16459"/>
      </p:ext>
    </p:extLst>
  </p:cSld>
  <p:clrMapOvr>
    <a:masterClrMapping/>
  </p:clrMapOvr>
  <p:transition spd="med">
    <p:pull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Step 3 </a:t>
            </a:r>
            <a:r>
              <a:rPr lang="en-US" dirty="0" smtClean="0"/>
              <a:t>:</a:t>
            </a:r>
            <a:r>
              <a:rPr lang="en-US" dirty="0"/>
              <a:t>Find </a:t>
            </a:r>
            <a:r>
              <a:rPr lang="en-US" dirty="0" smtClean="0"/>
              <a:t>lines, 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341437"/>
            <a:ext cx="8686800" cy="5380037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line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line is not given, 𝐶𝑎𝑐ℎ𝑒 𝑙𝑖𝑛𝑒=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 Cache size = 64KB, Cache Block capacity 4Byte </a:t>
            </a:r>
          </a:p>
          <a:p>
            <a:r>
              <a:rPr lang="en-US" dirty="0" smtClean="0"/>
              <a:t>𝐶𝑎𝑐</a:t>
            </a:r>
            <a:r>
              <a:rPr lang="en-US" dirty="0"/>
              <a:t>ℎ𝑒 𝑙𝑖𝑛𝑒=</a:t>
            </a:r>
            <a:r>
              <a:rPr lang="en-US" dirty="0" smtClean="0"/>
              <a:t>64k/4= 16 000 = 2</a:t>
            </a:r>
            <a:r>
              <a:rPr lang="en-US" baseline="30000" dirty="0" smtClean="0"/>
              <a:t>4</a:t>
            </a:r>
            <a:r>
              <a:rPr lang="en-US" dirty="0" smtClean="0"/>
              <a:t> x 2</a:t>
            </a:r>
            <a:r>
              <a:rPr lang="en-US" baseline="30000" dirty="0" smtClean="0"/>
              <a:t>10</a:t>
            </a:r>
            <a:r>
              <a:rPr lang="en-US" dirty="0" smtClean="0"/>
              <a:t>= </a:t>
            </a:r>
            <a:r>
              <a:rPr lang="en-US" dirty="0"/>
              <a:t>2</a:t>
            </a:r>
            <a:r>
              <a:rPr lang="en-US" baseline="30000" dirty="0"/>
              <a:t>14 </a:t>
            </a:r>
          </a:p>
          <a:p>
            <a:r>
              <a:rPr lang="en-US" dirty="0"/>
              <a:t>Cache line = 14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457200"/>
            <a:ext cx="40386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</a:t>
            </a:r>
          </a:p>
          <a:p>
            <a:r>
              <a:rPr lang="en-US" sz="2000" dirty="0"/>
              <a:t>◦ </a:t>
            </a:r>
            <a:r>
              <a:rPr lang="en-US" sz="2000" dirty="0" smtClean="0"/>
              <a:t>Cache </a:t>
            </a:r>
            <a:r>
              <a:rPr lang="en-US" sz="2000" dirty="0"/>
              <a:t>capacity= 64 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</a:t>
            </a:r>
            <a:r>
              <a:rPr lang="en-US" sz="2000" dirty="0" smtClean="0"/>
              <a:t>16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38749"/>
              </p:ext>
            </p:extLst>
          </p:nvPr>
        </p:nvGraphicFramePr>
        <p:xfrm>
          <a:off x="2057400" y="5394811"/>
          <a:ext cx="4648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13508" y="6352401"/>
            <a:ext cx="2272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(length)= </a:t>
            </a:r>
            <a:r>
              <a:rPr lang="en-US" sz="1200" b="1" dirty="0" smtClean="0">
                <a:solidFill>
                  <a:srgbClr val="FF0000"/>
                </a:solidFill>
              </a:rPr>
              <a:t>24</a:t>
            </a:r>
            <a:r>
              <a:rPr lang="en-US" sz="1200" dirty="0" smtClean="0">
                <a:solidFill>
                  <a:srgbClr val="FF0000"/>
                </a:solidFill>
              </a:rPr>
              <a:t> bit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287221" y="4274983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450" y="1905000"/>
            <a:ext cx="25717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1920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Characteristics of Computer Memory Systems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type</a:t>
            </a:r>
          </a:p>
          <a:p>
            <a:pPr lvl="1"/>
            <a:r>
              <a:rPr lang="en-US" dirty="0" smtClean="0"/>
              <a:t>Semiconductor</a:t>
            </a:r>
          </a:p>
          <a:p>
            <a:pPr lvl="1"/>
            <a:r>
              <a:rPr lang="en-US" dirty="0" smtClean="0"/>
              <a:t>Magnetic</a:t>
            </a:r>
          </a:p>
          <a:p>
            <a:pPr lvl="1"/>
            <a:r>
              <a:rPr lang="en-US" dirty="0" smtClean="0"/>
              <a:t>Optical</a:t>
            </a:r>
          </a:p>
          <a:p>
            <a:pPr lvl="1"/>
            <a:r>
              <a:rPr lang="en-US" dirty="0" smtClean="0"/>
              <a:t>Magneto-optical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characteristics</a:t>
            </a:r>
          </a:p>
          <a:p>
            <a:pPr lvl="1"/>
            <a:r>
              <a:rPr lang="en-US" dirty="0" smtClean="0"/>
              <a:t>Volatile/nonvolatile</a:t>
            </a:r>
          </a:p>
          <a:p>
            <a:pPr lvl="1"/>
            <a:r>
              <a:rPr lang="en-US" dirty="0" smtClean="0"/>
              <a:t>Erasable/</a:t>
            </a:r>
            <a:r>
              <a:rPr lang="en-US" dirty="0" err="1" smtClean="0"/>
              <a:t>nonerasable</a:t>
            </a:r>
            <a:endParaRPr lang="en-US" dirty="0" smtClean="0"/>
          </a:p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Memory modules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659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Step 4 </a:t>
            </a:r>
            <a:r>
              <a:rPr lang="en-US" dirty="0" smtClean="0"/>
              <a:t>:</a:t>
            </a:r>
            <a:r>
              <a:rPr lang="en-US" dirty="0"/>
              <a:t>Find </a:t>
            </a:r>
            <a:r>
              <a:rPr lang="en-US" dirty="0" smtClean="0"/>
              <a:t>tag, 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341437"/>
            <a:ext cx="8686800" cy="5380037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tag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tag is not given, </a:t>
            </a:r>
          </a:p>
          <a:p>
            <a:r>
              <a:rPr lang="en-US" dirty="0"/>
              <a:t>Tag = Bit address – word - line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Bit address = 24, word = 2, line = 14 </a:t>
            </a:r>
          </a:p>
          <a:p>
            <a:pPr lvl="1"/>
            <a:r>
              <a:rPr lang="sv-SE" dirty="0" smtClean="0"/>
              <a:t>Tag </a:t>
            </a:r>
            <a:r>
              <a:rPr lang="sv-SE" dirty="0"/>
              <a:t>= 24 – 2 – 14 = 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457200"/>
            <a:ext cx="40386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</a:t>
            </a:r>
          </a:p>
          <a:p>
            <a:r>
              <a:rPr lang="en-US" sz="2000" dirty="0"/>
              <a:t>◦ </a:t>
            </a:r>
            <a:r>
              <a:rPr lang="en-US" sz="2000" dirty="0" smtClean="0"/>
              <a:t>Cache </a:t>
            </a:r>
            <a:r>
              <a:rPr lang="en-US" sz="2000" dirty="0"/>
              <a:t>capacity= 64 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</a:t>
            </a:r>
            <a:r>
              <a:rPr lang="en-US" sz="2000" dirty="0" smtClean="0"/>
              <a:t>16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00728"/>
              </p:ext>
            </p:extLst>
          </p:nvPr>
        </p:nvGraphicFramePr>
        <p:xfrm>
          <a:off x="2057400" y="4404211"/>
          <a:ext cx="4648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13508" y="5361801"/>
            <a:ext cx="2272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(length)= </a:t>
            </a:r>
            <a:r>
              <a:rPr lang="en-US" sz="1200" b="1" dirty="0" smtClean="0">
                <a:solidFill>
                  <a:srgbClr val="FF0000"/>
                </a:solidFill>
              </a:rPr>
              <a:t>24</a:t>
            </a:r>
            <a:r>
              <a:rPr lang="en-US" sz="1200" dirty="0" smtClean="0">
                <a:solidFill>
                  <a:srgbClr val="FF0000"/>
                </a:solidFill>
              </a:rPr>
              <a:t> bit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287221" y="3284383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3759"/>
      </p:ext>
    </p:extLst>
  </p:cSld>
  <p:clrMapOvr>
    <a:masterClrMapping/>
  </p:clrMapOvr>
  <p:transition spd="med">
    <p:pull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Mapping </a:t>
            </a:r>
            <a:r>
              <a:rPr lang="en-US" dirty="0" smtClean="0"/>
              <a:t>Pros </a:t>
            </a:r>
            <a:r>
              <a:rPr lang="en-US" dirty="0"/>
              <a:t>&amp; </a:t>
            </a:r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8621"/>
            <a:ext cx="5334000" cy="4525963"/>
          </a:xfrm>
        </p:spPr>
        <p:txBody>
          <a:bodyPr/>
          <a:lstStyle/>
          <a:p>
            <a:r>
              <a:rPr lang="en-GB" dirty="0" smtClean="0"/>
              <a:t>Pros</a:t>
            </a:r>
          </a:p>
          <a:p>
            <a:pPr lvl="1"/>
            <a:r>
              <a:rPr lang="en-GB" dirty="0" smtClean="0"/>
              <a:t>Simple</a:t>
            </a:r>
            <a:endParaRPr lang="en-GB" dirty="0"/>
          </a:p>
          <a:p>
            <a:pPr lvl="1"/>
            <a:r>
              <a:rPr lang="en-GB" dirty="0"/>
              <a:t>Inexpensive</a:t>
            </a:r>
          </a:p>
          <a:p>
            <a:r>
              <a:rPr lang="en-GB" dirty="0" smtClean="0"/>
              <a:t>Cons</a:t>
            </a:r>
          </a:p>
          <a:p>
            <a:pPr lvl="1"/>
            <a:r>
              <a:rPr lang="en-GB" dirty="0" smtClean="0"/>
              <a:t>Fixed </a:t>
            </a:r>
            <a:r>
              <a:rPr lang="en-GB" dirty="0"/>
              <a:t>location for given block</a:t>
            </a:r>
          </a:p>
          <a:p>
            <a:pPr lvl="2"/>
            <a:r>
              <a:rPr lang="en-GB" dirty="0"/>
              <a:t>If a program accesses 2 blocks that map to the same line repeatedly, cache misses are very high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787" y="1994124"/>
            <a:ext cx="4037213" cy="311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971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Address length = (s + w) bits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addressable units = 2</a:t>
            </a:r>
            <a:r>
              <a:rPr lang="en-GB" baseline="30000" dirty="0"/>
              <a:t>s+w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Block size = line size = 2</a:t>
            </a:r>
            <a:r>
              <a:rPr lang="en-GB" baseline="30000" dirty="0"/>
              <a:t>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blocks in main memory = 2</a:t>
            </a:r>
            <a:r>
              <a:rPr lang="en-GB" baseline="30000" dirty="0"/>
              <a:t>s+w </a:t>
            </a:r>
            <a:r>
              <a:rPr lang="en-GB" dirty="0" smtClean="0"/>
              <a:t>/2</a:t>
            </a:r>
            <a:r>
              <a:rPr lang="en-GB" baseline="30000" dirty="0"/>
              <a:t>w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dirty="0" smtClean="0"/>
              <a:t>2</a:t>
            </a:r>
            <a:r>
              <a:rPr lang="en-GB" baseline="30000" dirty="0" smtClean="0"/>
              <a:t>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Number </a:t>
            </a:r>
            <a:r>
              <a:rPr lang="en-GB" dirty="0"/>
              <a:t>of lines in cache = m = 2</a:t>
            </a:r>
            <a:r>
              <a:rPr lang="en-GB" baseline="30000" dirty="0"/>
              <a:t>r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Size of tag = (s – r) bits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20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main memory block can load into any line of cache</a:t>
            </a:r>
          </a:p>
          <a:p>
            <a:r>
              <a:rPr lang="en-US" dirty="0"/>
              <a:t>Memory address is interpreted as tag and word</a:t>
            </a:r>
          </a:p>
          <a:p>
            <a:r>
              <a:rPr lang="en-US" dirty="0"/>
              <a:t>Tag uniquely identifies block of memory</a:t>
            </a:r>
          </a:p>
          <a:p>
            <a:r>
              <a:rPr lang="en-US" dirty="0"/>
              <a:t>Every line’s tag is examined for a match</a:t>
            </a:r>
          </a:p>
          <a:p>
            <a:r>
              <a:rPr lang="en-US" dirty="0"/>
              <a:t>Cache searching gets </a:t>
            </a:r>
            <a:r>
              <a:rPr lang="en-US" dirty="0" smtClean="0"/>
              <a:t>expensive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648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Associative Mapping from </a:t>
            </a:r>
            <a:r>
              <a:rPr lang="en-US" dirty="0" smtClean="0"/>
              <a:t>Cache </a:t>
            </a:r>
            <a:r>
              <a:rPr lang="en-US" dirty="0"/>
              <a:t>to Main Memory</a:t>
            </a:r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9025" y="2061278"/>
            <a:ext cx="7765950" cy="360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35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Fully Associative Cache Organization</a:t>
            </a:r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00364" y="1600200"/>
            <a:ext cx="75432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505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2286000" cy="3810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Associative Mapping Example</a:t>
            </a:r>
            <a:endParaRPr lang="en-US" sz="3600" dirty="0"/>
          </a:p>
        </p:txBody>
      </p:sp>
      <p:pic>
        <p:nvPicPr>
          <p:cNvPr id="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57200"/>
            <a:ext cx="5550718" cy="59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776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Associative Mapping Address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22 bit tag stored with each 32 bit block of data</a:t>
            </a:r>
          </a:p>
          <a:p>
            <a:r>
              <a:rPr lang="en-US" dirty="0"/>
              <a:t>Compare tag field with tag entry in cache to check for hit</a:t>
            </a:r>
          </a:p>
          <a:p>
            <a:r>
              <a:rPr lang="en-US" dirty="0"/>
              <a:t>Least significant 2 bits of address identify which 16 bit word is required from 32 bit data block</a:t>
            </a:r>
          </a:p>
          <a:p>
            <a:r>
              <a:rPr lang="en-US" dirty="0"/>
              <a:t>e.g.</a:t>
            </a:r>
          </a:p>
          <a:p>
            <a:pPr marL="0" indent="0">
              <a:buNone/>
            </a:pPr>
            <a:r>
              <a:rPr lang="en-US" dirty="0" smtClean="0"/>
              <a:t>	Address</a:t>
            </a:r>
            <a:r>
              <a:rPr lang="en-US" dirty="0"/>
              <a:t>	</a:t>
            </a:r>
            <a:r>
              <a:rPr lang="en-US" dirty="0" smtClean="0"/>
              <a:t>Tag</a:t>
            </a:r>
            <a:r>
              <a:rPr lang="en-US" dirty="0"/>
              <a:t>		Data	</a:t>
            </a:r>
            <a:r>
              <a:rPr lang="en-US" dirty="0" smtClean="0"/>
              <a:t>	Cache </a:t>
            </a:r>
            <a:r>
              <a:rPr lang="en-US" dirty="0"/>
              <a:t>line</a:t>
            </a:r>
          </a:p>
          <a:p>
            <a:pPr marL="0" indent="0">
              <a:buNone/>
            </a:pPr>
            <a:r>
              <a:rPr lang="en-US" dirty="0" smtClean="0"/>
              <a:t>	FFFFFC</a:t>
            </a:r>
            <a:r>
              <a:rPr lang="en-US" dirty="0"/>
              <a:t>		FFFFFC	</a:t>
            </a:r>
            <a:r>
              <a:rPr lang="en-US" dirty="0" smtClean="0"/>
              <a:t>	24682468</a:t>
            </a:r>
            <a:r>
              <a:rPr lang="en-US" dirty="0"/>
              <a:t>	3FFF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981200"/>
            <a:ext cx="861218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>
              <a:latin typeface="Franklin Gothic Book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711767" y="1399479"/>
            <a:ext cx="8773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Tag </a:t>
            </a:r>
            <a:endParaRPr lang="en-GB" sz="3200" i="1" dirty="0">
              <a:latin typeface="Franklin Gothic Book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391400" y="1396425"/>
            <a:ext cx="1550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Word  </a:t>
            </a:r>
            <a:r>
              <a:rPr lang="en-GB" sz="3200" i="1" dirty="0">
                <a:latin typeface="Franklin Gothic Book" pitchFamily="34" charset="0"/>
              </a:rPr>
              <a:t>w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543800" y="198425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817661" y="2110966"/>
            <a:ext cx="665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Franklin Gothic Book" pitchFamily="34" charset="0"/>
              </a:rPr>
              <a:t>22</a:t>
            </a:r>
            <a:endParaRPr lang="en-GB" sz="3200" dirty="0">
              <a:latin typeface="Franklin Gothic Book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115921" y="2098674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latin typeface="Franklin Gothic Book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124219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Associative Mapping -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1.Find </a:t>
            </a:r>
            <a:r>
              <a:rPr lang="en-US" dirty="0"/>
              <a:t>Bit-address </a:t>
            </a:r>
          </a:p>
          <a:p>
            <a:pPr marL="0" indent="0">
              <a:buNone/>
            </a:pPr>
            <a:r>
              <a:rPr lang="en-US" dirty="0"/>
              <a:t>2.Find word, w </a:t>
            </a:r>
          </a:p>
          <a:p>
            <a:pPr marL="0" indent="0">
              <a:buNone/>
            </a:pPr>
            <a:r>
              <a:rPr lang="en-US" dirty="0"/>
              <a:t>3.Find Tag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557936"/>
              </p:ext>
            </p:extLst>
          </p:nvPr>
        </p:nvGraphicFramePr>
        <p:xfrm>
          <a:off x="1295400" y="4267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4200" y="5105400"/>
            <a:ext cx="288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 address (length)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4225131" y="2396331"/>
            <a:ext cx="541337" cy="5029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9644"/>
      </p:ext>
    </p:extLst>
  </p:cSld>
  <p:clrMapOvr>
    <a:masterClrMapping/>
  </p:clrMapOvr>
  <p:transition spd="med">
    <p:pull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5613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Step 1: Find Bit Address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bit-address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bit-address is not given, use the capacity of main memory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Capacity main memory = 16MB </a:t>
            </a:r>
          </a:p>
          <a:p>
            <a:pPr lvl="1"/>
            <a:r>
              <a:rPr lang="en-US" dirty="0" smtClean="0"/>
              <a:t>16MB </a:t>
            </a:r>
            <a:r>
              <a:rPr lang="en-US" dirty="0"/>
              <a:t>= </a:t>
            </a:r>
            <a:r>
              <a:rPr lang="en-US" dirty="0" smtClean="0"/>
              <a:t>2</a:t>
            </a:r>
            <a:r>
              <a:rPr lang="en-US" baseline="30000" dirty="0" smtClean="0"/>
              <a:t>4 </a:t>
            </a:r>
            <a:r>
              <a:rPr lang="en-US" dirty="0" smtClean="0"/>
              <a:t>x 2</a:t>
            </a:r>
            <a:r>
              <a:rPr lang="en-US" baseline="30000" dirty="0" smtClean="0"/>
              <a:t>20</a:t>
            </a:r>
            <a:r>
              <a:rPr lang="en-US" dirty="0" smtClean="0"/>
              <a:t> </a:t>
            </a:r>
            <a:r>
              <a:rPr lang="en-US" dirty="0"/>
              <a:t>= 2</a:t>
            </a:r>
            <a:r>
              <a:rPr lang="en-US" baseline="30000" dirty="0"/>
              <a:t>24</a:t>
            </a:r>
            <a:r>
              <a:rPr lang="en-US" dirty="0"/>
              <a:t> </a:t>
            </a:r>
          </a:p>
          <a:p>
            <a:r>
              <a:rPr lang="en-US" dirty="0"/>
              <a:t>Bit address = 24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704671"/>
            <a:ext cx="3733800" cy="120032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Information given</a:t>
            </a:r>
            <a:r>
              <a:rPr lang="en-US" dirty="0"/>
              <a:t>: </a:t>
            </a:r>
          </a:p>
          <a:p>
            <a:r>
              <a:rPr lang="en-US" dirty="0"/>
              <a:t>◦Cache capacity= 64kByte </a:t>
            </a:r>
          </a:p>
          <a:p>
            <a:r>
              <a:rPr lang="en-US" dirty="0"/>
              <a:t>◦Cache block capacity = 4 Bytes </a:t>
            </a:r>
          </a:p>
          <a:p>
            <a:r>
              <a:rPr lang="en-US" dirty="0"/>
              <a:t>◦Main memory capacity = 16MBytes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81804"/>
              </p:ext>
            </p:extLst>
          </p:nvPr>
        </p:nvGraphicFramePr>
        <p:xfrm>
          <a:off x="1295400" y="534566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24200" y="6183868"/>
            <a:ext cx="288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 address (length) = </a:t>
            </a:r>
            <a:r>
              <a:rPr lang="en-US" sz="2400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225131" y="3474799"/>
            <a:ext cx="541337" cy="5029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058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767592"/>
              </p:ext>
            </p:extLst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Terminology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Capacity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Amount of information that can be contained in a memory unit (word</a:t>
                      </a:r>
                      <a:r>
                        <a:rPr lang="en-US" sz="2400" baseline="0" dirty="0" smtClean="0"/>
                        <a:t> / bytes)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Natural unit of organization in the memory. 1 byte or word</a:t>
                      </a:r>
                      <a:r>
                        <a:rPr lang="en-US" sz="2400" baseline="0" dirty="0" smtClean="0"/>
                        <a:t> = 8 bits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Addressable unit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Fundamental data element size that can be addressed in the memory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Unit of transfer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 of data elements transferred at a time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Bits – main memory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Word – secondary memory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Transfer 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Rate at which data is transferred to/from the memory device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05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5613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Step </a:t>
            </a:r>
            <a:r>
              <a:rPr lang="en-US" sz="4000" dirty="0" smtClean="0"/>
              <a:t>2: </a:t>
            </a:r>
            <a:r>
              <a:rPr lang="en-US" sz="4000" dirty="0"/>
              <a:t>Find </a:t>
            </a:r>
            <a:r>
              <a:rPr lang="en-US" sz="4000" dirty="0" smtClean="0"/>
              <a:t>word, 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word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word is not given, use the block size or line size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Cache Block of 4Byte </a:t>
            </a:r>
          </a:p>
          <a:p>
            <a:r>
              <a:rPr lang="en-US" dirty="0" smtClean="0"/>
              <a:t>Cache </a:t>
            </a:r>
            <a:r>
              <a:rPr lang="en-US" dirty="0"/>
              <a:t>Block Size, 2</a:t>
            </a:r>
            <a:r>
              <a:rPr lang="en-US" baseline="30000" dirty="0"/>
              <a:t>w</a:t>
            </a:r>
            <a:r>
              <a:rPr lang="en-US" dirty="0"/>
              <a:t> = </a:t>
            </a:r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= 4B</a:t>
            </a:r>
            <a:endParaRPr lang="en-US" dirty="0"/>
          </a:p>
          <a:p>
            <a:r>
              <a:rPr lang="en-US" dirty="0"/>
              <a:t>w = 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704671"/>
            <a:ext cx="3733800" cy="120032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Information given</a:t>
            </a:r>
            <a:r>
              <a:rPr lang="en-US" dirty="0"/>
              <a:t>: </a:t>
            </a:r>
          </a:p>
          <a:p>
            <a:r>
              <a:rPr lang="en-US" dirty="0"/>
              <a:t>◦Cache capacity= 64kByte </a:t>
            </a:r>
          </a:p>
          <a:p>
            <a:r>
              <a:rPr lang="en-US" dirty="0"/>
              <a:t>◦Cache block capacity = 4 Bytes </a:t>
            </a:r>
          </a:p>
          <a:p>
            <a:r>
              <a:rPr lang="en-US" dirty="0"/>
              <a:t>◦Main memory capacity = 16MBytes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415068"/>
              </p:ext>
            </p:extLst>
          </p:nvPr>
        </p:nvGraphicFramePr>
        <p:xfrm>
          <a:off x="1143000" y="4876800"/>
          <a:ext cx="60960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71800" y="6015335"/>
            <a:ext cx="288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 address (length) = </a:t>
            </a:r>
            <a:r>
              <a:rPr lang="en-US" sz="2400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072731" y="3306266"/>
            <a:ext cx="541337" cy="5029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75442"/>
      </p:ext>
    </p:extLst>
  </p:cSld>
  <p:clrMapOvr>
    <a:masterClrMapping/>
  </p:clrMapOvr>
  <p:transition spd="med">
    <p:pull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5613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Step 3</a:t>
            </a:r>
            <a:r>
              <a:rPr lang="en-US" sz="4000" dirty="0" smtClean="0"/>
              <a:t>: </a:t>
            </a:r>
            <a:r>
              <a:rPr lang="en-US" sz="4000" dirty="0"/>
              <a:t>Find </a:t>
            </a:r>
            <a:r>
              <a:rPr lang="en-US" sz="4000" dirty="0" smtClean="0"/>
              <a:t>tag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tag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tag is not given, </a:t>
            </a:r>
          </a:p>
          <a:p>
            <a:pPr marL="400050" lvl="1" indent="0">
              <a:buNone/>
            </a:pPr>
            <a:r>
              <a:rPr lang="en-US" dirty="0"/>
              <a:t>Tag = Bit address – word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Bit address = 24, word = 2 </a:t>
            </a:r>
          </a:p>
          <a:p>
            <a:pPr lvl="1"/>
            <a:r>
              <a:rPr lang="en-US" dirty="0" smtClean="0"/>
              <a:t>Tag </a:t>
            </a:r>
            <a:r>
              <a:rPr lang="en-US" dirty="0"/>
              <a:t>= 24 – 2 = 22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704671"/>
            <a:ext cx="3733800" cy="120032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Information given</a:t>
            </a:r>
            <a:r>
              <a:rPr lang="en-US" dirty="0"/>
              <a:t>: </a:t>
            </a:r>
          </a:p>
          <a:p>
            <a:r>
              <a:rPr lang="en-US" dirty="0"/>
              <a:t>◦Cache capacity= 64kByte </a:t>
            </a:r>
          </a:p>
          <a:p>
            <a:r>
              <a:rPr lang="en-US" dirty="0"/>
              <a:t>◦Cache block capacity = 4 Bytes </a:t>
            </a:r>
          </a:p>
          <a:p>
            <a:r>
              <a:rPr lang="en-US" dirty="0"/>
              <a:t>◦Main memory capacity = 16MBytes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321273"/>
              </p:ext>
            </p:extLst>
          </p:nvPr>
        </p:nvGraphicFramePr>
        <p:xfrm>
          <a:off x="1143000" y="4495800"/>
          <a:ext cx="60960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71800" y="5634335"/>
            <a:ext cx="288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 address (length) = </a:t>
            </a:r>
            <a:r>
              <a:rPr lang="en-US" sz="2400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4072731" y="2925266"/>
            <a:ext cx="541337" cy="5029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3646"/>
      </p:ext>
    </p:extLst>
  </p:cSld>
  <p:clrMapOvr>
    <a:masterClrMapping/>
  </p:clrMapOvr>
  <p:transition spd="med">
    <p:pull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Mapping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Address length = (s + w) bits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addressable units = 2</a:t>
            </a:r>
            <a:r>
              <a:rPr lang="en-GB" baseline="30000" dirty="0"/>
              <a:t>s+w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Block size = line size = 2</a:t>
            </a:r>
            <a:r>
              <a:rPr lang="en-GB" baseline="30000" dirty="0"/>
              <a:t>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blocks in main memory = 2</a:t>
            </a:r>
            <a:r>
              <a:rPr lang="en-GB" baseline="30000" dirty="0"/>
              <a:t>s+w </a:t>
            </a:r>
            <a:r>
              <a:rPr lang="en-GB" dirty="0" smtClean="0"/>
              <a:t>/2</a:t>
            </a:r>
            <a:r>
              <a:rPr lang="en-GB" baseline="30000" dirty="0"/>
              <a:t>w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dirty="0" smtClean="0"/>
              <a:t>2</a:t>
            </a:r>
            <a:r>
              <a:rPr lang="en-GB" baseline="30000" dirty="0" smtClean="0"/>
              <a:t>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Number </a:t>
            </a:r>
            <a:r>
              <a:rPr lang="en-GB" dirty="0"/>
              <a:t>of lines in cache </a:t>
            </a:r>
            <a:r>
              <a:rPr lang="en-GB"/>
              <a:t>= </a:t>
            </a:r>
            <a:r>
              <a:rPr lang="en-GB" smtClean="0"/>
              <a:t>undetermined</a:t>
            </a:r>
            <a:endParaRPr lang="en-GB" baseline="300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Size of tag = </a:t>
            </a:r>
            <a:r>
              <a:rPr lang="en-GB" dirty="0" smtClean="0"/>
              <a:t>s </a:t>
            </a:r>
            <a:r>
              <a:rPr lang="en-GB" dirty="0"/>
              <a:t>bits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29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Associative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</a:t>
            </a:r>
            <a:r>
              <a:rPr lang="en-US" dirty="0" smtClean="0"/>
              <a:t>xhibits </a:t>
            </a:r>
            <a:r>
              <a:rPr lang="en-US" dirty="0"/>
              <a:t>the strengths of both the direct and associative approaches while reducing their disadvantages </a:t>
            </a:r>
            <a:endParaRPr lang="en-US" dirty="0" smtClean="0"/>
          </a:p>
          <a:p>
            <a:r>
              <a:rPr lang="en-US" dirty="0" smtClean="0"/>
              <a:t>Cache </a:t>
            </a:r>
            <a:r>
              <a:rPr lang="en-US" dirty="0"/>
              <a:t>is divided into a number of sets</a:t>
            </a:r>
          </a:p>
          <a:p>
            <a:r>
              <a:rPr lang="en-US" dirty="0"/>
              <a:t>Each set contains a number of lines</a:t>
            </a:r>
          </a:p>
          <a:p>
            <a:r>
              <a:rPr lang="en-US" dirty="0"/>
              <a:t>A given block maps to any line in a given set</a:t>
            </a:r>
          </a:p>
          <a:p>
            <a:pPr lvl="1"/>
            <a:r>
              <a:rPr lang="en-US" dirty="0"/>
              <a:t>e.g. Block B can be in any line of set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e.g. 2 lines per set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ways </a:t>
            </a:r>
            <a:r>
              <a:rPr lang="en-US" dirty="0"/>
              <a:t>associative mapping</a:t>
            </a:r>
          </a:p>
          <a:p>
            <a:pPr lvl="1"/>
            <a:r>
              <a:rPr lang="en-US" dirty="0"/>
              <a:t>A given block can be in one of 2 lines in only one </a:t>
            </a:r>
            <a:r>
              <a:rPr lang="en-US" dirty="0" smtClean="0"/>
              <a:t>set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910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Associative Mapping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 bit set number</a:t>
            </a:r>
          </a:p>
          <a:p>
            <a:r>
              <a:rPr lang="en-US" dirty="0"/>
              <a:t>Block number in main memory is modulo 213 </a:t>
            </a:r>
          </a:p>
          <a:p>
            <a:r>
              <a:rPr lang="en-US" dirty="0"/>
              <a:t>000000, 00A000, 00B000, 00C000 … map to same set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43400"/>
      </p:ext>
    </p:extLst>
  </p:cSld>
  <p:clrMapOvr>
    <a:masterClrMapping/>
  </p:clrMapOvr>
  <p:transition spd="med">
    <p:pull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from Main Memory to Cache: </a:t>
            </a:r>
            <a:r>
              <a:rPr lang="en-US" i="1" dirty="0" smtClean="0"/>
              <a:t>v Associative</a:t>
            </a:r>
            <a:endParaRPr lang="en-US" i="1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22641" y="1600200"/>
            <a:ext cx="52987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279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from Main Memory to Cache: </a:t>
            </a:r>
            <a:r>
              <a:rPr lang="en-US" i="1" dirty="0" smtClean="0"/>
              <a:t>k-way Associative</a:t>
            </a:r>
            <a:endParaRPr lang="en-US" i="1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168266"/>
            <a:ext cx="8229600" cy="338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54289"/>
      </p:ext>
    </p:extLst>
  </p:cSld>
  <p:clrMapOvr>
    <a:masterClrMapping/>
  </p:clrMapOvr>
  <p:transition spd="med">
    <p:pull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k-way Set Associative Cache Organization</a:t>
            </a:r>
            <a:endParaRPr 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3314" y="1722437"/>
            <a:ext cx="645908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074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 Associative Mapping Address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set field to determine cache set to look in</a:t>
            </a:r>
          </a:p>
          <a:p>
            <a:r>
              <a:rPr lang="en-US" dirty="0"/>
              <a:t>Compare tag field to see if we have a hit</a:t>
            </a:r>
          </a:p>
          <a:p>
            <a:r>
              <a:rPr lang="en-US" dirty="0" err="1"/>
              <a:t>e.g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Address</a:t>
            </a:r>
            <a:r>
              <a:rPr lang="en-US" dirty="0"/>
              <a:t>	</a:t>
            </a:r>
            <a:r>
              <a:rPr lang="en-US" dirty="0" smtClean="0"/>
              <a:t>Tag</a:t>
            </a:r>
            <a:r>
              <a:rPr lang="en-US" dirty="0"/>
              <a:t>	Data		Set number</a:t>
            </a:r>
          </a:p>
          <a:p>
            <a:pPr marL="0" indent="0">
              <a:buNone/>
            </a:pPr>
            <a:r>
              <a:rPr lang="en-US" dirty="0" smtClean="0"/>
              <a:t>	1FF </a:t>
            </a:r>
            <a:r>
              <a:rPr lang="en-US" dirty="0"/>
              <a:t>7FFC	1FF	12345678	1FFF</a:t>
            </a:r>
          </a:p>
          <a:p>
            <a:pPr marL="0" indent="0">
              <a:buNone/>
            </a:pPr>
            <a:r>
              <a:rPr lang="en-US" dirty="0" smtClean="0"/>
              <a:t>	001 </a:t>
            </a:r>
            <a:r>
              <a:rPr lang="en-US" dirty="0"/>
              <a:t>7FFC	001	11223344	1FFF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2209800"/>
            <a:ext cx="861218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>
              <a:latin typeface="Franklin Gothic Book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48605" y="1638964"/>
            <a:ext cx="8773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Franklin Gothic Book" pitchFamily="34" charset="0"/>
              </a:rPr>
              <a:t>Tag </a:t>
            </a:r>
            <a:endParaRPr lang="en-GB" sz="3200" i="1" dirty="0">
              <a:latin typeface="Franklin Gothic Book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106299" y="1625025"/>
            <a:ext cx="7565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Franklin Gothic Book" pitchFamily="34" charset="0"/>
              </a:rPr>
              <a:t>Set</a:t>
            </a:r>
            <a:endParaRPr lang="en-GB" sz="3200" i="1" dirty="0">
              <a:latin typeface="Franklin Gothic Book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391400" y="1625025"/>
            <a:ext cx="1550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Word  </a:t>
            </a:r>
            <a:r>
              <a:rPr lang="en-GB" sz="3200" i="1" dirty="0">
                <a:latin typeface="Franklin Gothic Book" pitchFamily="34" charset="0"/>
              </a:rPr>
              <a:t>w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8153400" y="220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43200" y="220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974725" y="2403475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Franklin Gothic Book" pitchFamily="34" charset="0"/>
              </a:rPr>
              <a:t>9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153588" y="2327275"/>
            <a:ext cx="661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 smtClean="0">
                <a:latin typeface="Franklin Gothic Book" pitchFamily="34" charset="0"/>
              </a:rPr>
              <a:t>13</a:t>
            </a:r>
            <a:endParaRPr lang="en-GB" sz="3200" dirty="0">
              <a:latin typeface="Franklin Gothic Book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366125" y="2327275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latin typeface="Franklin Gothic Book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16087940"/>
      </p:ext>
    </p:extLst>
  </p:cSld>
  <p:clrMapOvr>
    <a:masterClrMapping/>
  </p:clrMapOvr>
  <p:transition spd="med">
    <p:pull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2286000" cy="3810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Two Way Set Associative Mapping Example</a:t>
            </a:r>
            <a:endParaRPr lang="en-US" sz="3600" dirty="0"/>
          </a:p>
        </p:txBody>
      </p:sp>
      <p:pic>
        <p:nvPicPr>
          <p:cNvPr id="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838200"/>
            <a:ext cx="6474868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448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(Cont.)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967710"/>
              </p:ext>
            </p:extLst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Terminology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 time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RAM</a:t>
                      </a:r>
                      <a:r>
                        <a:rPr lang="en-US" sz="2400" baseline="0" dirty="0" smtClean="0"/>
                        <a:t> – time to address unit and transfer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Secondary storage – time to position R/W head over the location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cycle time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 time taken before starting </a:t>
                      </a:r>
                      <a:r>
                        <a:rPr lang="en-US" sz="2400" baseline="0" dirty="0" smtClean="0"/>
                        <a:t>the next access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 technique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Method</a:t>
                      </a:r>
                      <a:r>
                        <a:rPr lang="en-US" sz="2400" baseline="0" dirty="0" smtClean="0"/>
                        <a:t> to access the memory’s content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075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Associative K-ways -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1.Find </a:t>
            </a:r>
            <a:r>
              <a:rPr lang="en-US" dirty="0"/>
              <a:t>Bit-address </a:t>
            </a:r>
          </a:p>
          <a:p>
            <a:pPr marL="0" indent="0">
              <a:buNone/>
            </a:pPr>
            <a:r>
              <a:rPr lang="en-US" dirty="0"/>
              <a:t>2.Find word, w </a:t>
            </a:r>
          </a:p>
          <a:p>
            <a:pPr marL="0" indent="0">
              <a:buNone/>
            </a:pPr>
            <a:r>
              <a:rPr lang="en-US" dirty="0"/>
              <a:t>3.Find set. If 2 ways, 2 lines per set. If 4 ways, 4 lines per set. </a:t>
            </a:r>
          </a:p>
          <a:p>
            <a:pPr marL="0" indent="0">
              <a:buNone/>
            </a:pPr>
            <a:r>
              <a:rPr lang="en-US" dirty="0"/>
              <a:t>4.Find Tag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79109"/>
              </p:ext>
            </p:extLst>
          </p:nvPr>
        </p:nvGraphicFramePr>
        <p:xfrm>
          <a:off x="2057400" y="5029200"/>
          <a:ext cx="4648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13508" y="5590401"/>
            <a:ext cx="22728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4287221" y="3512983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10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9426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Step 1</a:t>
            </a:r>
            <a:r>
              <a:rPr lang="en-US" dirty="0"/>
              <a:t>: </a:t>
            </a:r>
            <a:r>
              <a:rPr lang="en-US" sz="4000" dirty="0"/>
              <a:t>Find Bit Address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7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bit-address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bit-address is not given, use the capacity of main memory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Capacity main memory = 16MB </a:t>
            </a:r>
          </a:p>
          <a:p>
            <a:pPr lvl="1"/>
            <a:r>
              <a:rPr lang="en-US" dirty="0" smtClean="0"/>
              <a:t>16MB </a:t>
            </a:r>
            <a:r>
              <a:rPr lang="en-US" dirty="0"/>
              <a:t>= </a:t>
            </a:r>
            <a:r>
              <a:rPr lang="en-US" dirty="0" smtClean="0"/>
              <a:t>2</a:t>
            </a:r>
            <a:r>
              <a:rPr lang="en-US" baseline="30000" dirty="0" smtClean="0"/>
              <a:t>4</a:t>
            </a:r>
            <a:r>
              <a:rPr lang="en-US" dirty="0"/>
              <a:t> </a:t>
            </a:r>
            <a:r>
              <a:rPr lang="en-US" dirty="0" smtClean="0"/>
              <a:t>x 2</a:t>
            </a:r>
            <a:r>
              <a:rPr lang="en-US" baseline="30000" dirty="0"/>
              <a:t>20</a:t>
            </a:r>
            <a:r>
              <a:rPr lang="en-US" dirty="0" smtClean="0"/>
              <a:t> </a:t>
            </a:r>
            <a:r>
              <a:rPr lang="en-US" dirty="0"/>
              <a:t>= 2</a:t>
            </a:r>
            <a:r>
              <a:rPr lang="en-US" baseline="30000" dirty="0"/>
              <a:t>24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Bit address = 24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685800"/>
            <a:ext cx="39624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Information </a:t>
            </a:r>
            <a:r>
              <a:rPr lang="en-US" sz="2000" dirty="0"/>
              <a:t>given: </a:t>
            </a:r>
          </a:p>
          <a:p>
            <a:r>
              <a:rPr lang="en-US" sz="2000" dirty="0"/>
              <a:t>◦Cache capacity= 64kByte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16MBytes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78115"/>
              </p:ext>
            </p:extLst>
          </p:nvPr>
        </p:nvGraphicFramePr>
        <p:xfrm>
          <a:off x="2057400" y="5470267"/>
          <a:ext cx="4648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3508" y="6031468"/>
            <a:ext cx="22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 = </a:t>
            </a:r>
            <a:r>
              <a:rPr lang="en-US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4287221" y="3954050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788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9426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Step </a:t>
            </a:r>
            <a:r>
              <a:rPr lang="en-US" sz="4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: </a:t>
            </a:r>
            <a:r>
              <a:rPr lang="en-US" sz="4000" dirty="0"/>
              <a:t>Find </a:t>
            </a:r>
            <a:r>
              <a:rPr lang="en-US" sz="4000" dirty="0" smtClean="0"/>
              <a:t>Word,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word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word is not given, use the block size or line </a:t>
            </a:r>
            <a:r>
              <a:rPr lang="en-US" dirty="0" smtClean="0"/>
              <a:t>size.</a:t>
            </a:r>
            <a:endParaRPr lang="en-US" dirty="0"/>
          </a:p>
          <a:p>
            <a:pPr lvl="1"/>
            <a:r>
              <a:rPr lang="en-US" dirty="0" smtClean="0"/>
              <a:t>Example</a:t>
            </a:r>
            <a:r>
              <a:rPr lang="en-US" dirty="0"/>
              <a:t>: Cache Block of 4Byte </a:t>
            </a:r>
          </a:p>
          <a:p>
            <a:pPr lvl="1"/>
            <a:r>
              <a:rPr lang="en-US" dirty="0" smtClean="0"/>
              <a:t>Cache </a:t>
            </a:r>
            <a:r>
              <a:rPr lang="en-US" dirty="0"/>
              <a:t>Block Size, 2</a:t>
            </a:r>
            <a:r>
              <a:rPr lang="en-US" baseline="30000" dirty="0"/>
              <a:t>w</a:t>
            </a:r>
            <a:r>
              <a:rPr lang="en-US" dirty="0"/>
              <a:t> = </a:t>
            </a:r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= 4B </a:t>
            </a:r>
            <a:endParaRPr lang="en-US" dirty="0"/>
          </a:p>
          <a:p>
            <a:pPr lvl="1"/>
            <a:r>
              <a:rPr lang="en-US" dirty="0"/>
              <a:t>w = 2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685800"/>
            <a:ext cx="39624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Information </a:t>
            </a:r>
            <a:r>
              <a:rPr lang="en-US" sz="2000" dirty="0"/>
              <a:t>given: </a:t>
            </a:r>
          </a:p>
          <a:p>
            <a:r>
              <a:rPr lang="en-US" sz="2000" dirty="0"/>
              <a:t>◦Cache capacity= 64kByte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16MBytes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88866"/>
              </p:ext>
            </p:extLst>
          </p:nvPr>
        </p:nvGraphicFramePr>
        <p:xfrm>
          <a:off x="2057400" y="4876800"/>
          <a:ext cx="46482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3508" y="5726668"/>
            <a:ext cx="22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 = </a:t>
            </a:r>
            <a:r>
              <a:rPr lang="en-US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4287221" y="3649250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335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9426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Step 3</a:t>
            </a:r>
            <a:r>
              <a:rPr lang="en-US" dirty="0" smtClean="0"/>
              <a:t>: </a:t>
            </a:r>
            <a:r>
              <a:rPr lang="en-US" sz="4000" dirty="0"/>
              <a:t>Find </a:t>
            </a:r>
            <a:r>
              <a:rPr lang="en-US" sz="4000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set is given, just use it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set is not given, 𝑆𝑒𝑡</a:t>
            </a:r>
            <a:r>
              <a:rPr lang="en-US" dirty="0" smtClean="0"/>
              <a:t>=  </a:t>
            </a:r>
          </a:p>
          <a:p>
            <a:endParaRPr lang="en-US" dirty="0"/>
          </a:p>
          <a:p>
            <a:r>
              <a:rPr lang="en-US" dirty="0" smtClean="0"/>
              <a:t>Example</a:t>
            </a:r>
            <a:r>
              <a:rPr lang="en-US" dirty="0"/>
              <a:t>: If cache line is not given. </a:t>
            </a:r>
          </a:p>
          <a:p>
            <a:pPr marL="400050" lvl="1" indent="0">
              <a:buNone/>
            </a:pPr>
            <a:r>
              <a:rPr lang="en-US" dirty="0"/>
              <a:t>Cache size = 64KB, Cache Block of 4Byte </a:t>
            </a:r>
          </a:p>
          <a:p>
            <a:pPr lvl="1"/>
            <a:r>
              <a:rPr lang="en-US" dirty="0" smtClean="0"/>
              <a:t>𝑆𝑒𝑡= (64000/4)/2 = 8000 = 2</a:t>
            </a:r>
            <a:r>
              <a:rPr lang="en-US" baseline="30000" dirty="0" smtClean="0"/>
              <a:t>3</a:t>
            </a:r>
            <a:r>
              <a:rPr lang="en-US" dirty="0" smtClean="0"/>
              <a:t> X 2</a:t>
            </a:r>
            <a:r>
              <a:rPr lang="en-US" baseline="30000" dirty="0" smtClean="0"/>
              <a:t>10 = </a:t>
            </a:r>
            <a:r>
              <a:rPr lang="en-US" dirty="0" smtClean="0"/>
              <a:t> 2</a:t>
            </a:r>
            <a:r>
              <a:rPr lang="en-US" baseline="30000" dirty="0" smtClean="0"/>
              <a:t>13</a:t>
            </a:r>
          </a:p>
          <a:p>
            <a:pPr lvl="1"/>
            <a:r>
              <a:rPr lang="en-US" dirty="0"/>
              <a:t>Set = 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685800"/>
            <a:ext cx="39624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Information </a:t>
            </a:r>
            <a:r>
              <a:rPr lang="en-US" sz="2000" dirty="0"/>
              <a:t>given: </a:t>
            </a:r>
          </a:p>
          <a:p>
            <a:r>
              <a:rPr lang="en-US" sz="2000" dirty="0"/>
              <a:t>◦Cache capacity= 64kByte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16MBytes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67497"/>
              </p:ext>
            </p:extLst>
          </p:nvPr>
        </p:nvGraphicFramePr>
        <p:xfrm>
          <a:off x="2362200" y="5562600"/>
          <a:ext cx="46482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18308" y="6412468"/>
            <a:ext cx="22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 = </a:t>
            </a:r>
            <a:r>
              <a:rPr lang="en-US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4592021" y="4335050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352675"/>
            <a:ext cx="4191000" cy="12287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71600" y="4737556"/>
            <a:ext cx="2514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7030A0"/>
                </a:solidFill>
              </a:rPr>
              <a:t>(Cache capacity/block size) / </a:t>
            </a:r>
            <a:r>
              <a:rPr lang="en-US" sz="800" dirty="0" err="1" smtClean="0">
                <a:solidFill>
                  <a:srgbClr val="7030A0"/>
                </a:solidFill>
              </a:rPr>
              <a:t>num</a:t>
            </a:r>
            <a:r>
              <a:rPr lang="en-US" sz="800" dirty="0" smtClean="0">
                <a:solidFill>
                  <a:srgbClr val="7030A0"/>
                </a:solidFill>
              </a:rPr>
              <a:t> of line </a:t>
            </a:r>
            <a:r>
              <a:rPr lang="en-US" sz="800" dirty="0" err="1" smtClean="0">
                <a:solidFill>
                  <a:srgbClr val="7030A0"/>
                </a:solidFill>
              </a:rPr>
              <a:t>perset</a:t>
            </a:r>
            <a:endParaRPr lang="en-US" sz="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202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9426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Step </a:t>
            </a:r>
            <a:r>
              <a:rPr lang="en-US" sz="4000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: </a:t>
            </a:r>
            <a:r>
              <a:rPr lang="en-US" sz="4000" dirty="0"/>
              <a:t>Find </a:t>
            </a:r>
            <a:r>
              <a:rPr lang="en-US" sz="4000" dirty="0" smtClean="0"/>
              <a:t>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tag is given, just use it </a:t>
            </a:r>
          </a:p>
          <a:p>
            <a:r>
              <a:rPr lang="en-US" dirty="0" smtClean="0"/>
              <a:t>If </a:t>
            </a:r>
            <a:r>
              <a:rPr lang="en-US" dirty="0"/>
              <a:t>tag is not given, </a:t>
            </a:r>
          </a:p>
          <a:p>
            <a:r>
              <a:rPr lang="en-US" dirty="0">
                <a:solidFill>
                  <a:srgbClr val="7030A0"/>
                </a:solidFill>
              </a:rPr>
              <a:t>Tag = Bit address – word – set 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Bit address = 24, word = 2, set= 13 </a:t>
            </a:r>
          </a:p>
          <a:p>
            <a:pPr lvl="1"/>
            <a:r>
              <a:rPr lang="sv-SE" dirty="0" smtClean="0"/>
              <a:t>Tag </a:t>
            </a:r>
            <a:r>
              <a:rPr lang="sv-SE" dirty="0"/>
              <a:t>= 24 – 2 – 13 = 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685800"/>
            <a:ext cx="3962400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Information </a:t>
            </a:r>
            <a:r>
              <a:rPr lang="en-US" sz="2000" dirty="0"/>
              <a:t>given: </a:t>
            </a:r>
          </a:p>
          <a:p>
            <a:r>
              <a:rPr lang="en-US" sz="2000" dirty="0"/>
              <a:t>◦Cache capacity= 64kByte </a:t>
            </a:r>
          </a:p>
          <a:p>
            <a:r>
              <a:rPr lang="en-US" sz="2000" dirty="0"/>
              <a:t>◦Cache block capacity = 4 Bytes </a:t>
            </a:r>
          </a:p>
          <a:p>
            <a:r>
              <a:rPr lang="en-US" sz="2000" dirty="0"/>
              <a:t>◦Main memory capacity = 16MBytes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6862"/>
              </p:ext>
            </p:extLst>
          </p:nvPr>
        </p:nvGraphicFramePr>
        <p:xfrm>
          <a:off x="2362200" y="4724400"/>
          <a:ext cx="46482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2303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Tag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18308" y="5574268"/>
            <a:ext cx="22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Bit address (length) = </a:t>
            </a:r>
            <a:r>
              <a:rPr lang="en-US" b="1" dirty="0" smtClean="0">
                <a:solidFill>
                  <a:srgbClr val="FF0000"/>
                </a:solidFill>
              </a:rPr>
              <a:t>24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4592021" y="3496850"/>
            <a:ext cx="112361" cy="3962398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71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Associative Mapping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Address length = (s + w) bits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addressable units = 2</a:t>
            </a:r>
            <a:r>
              <a:rPr lang="en-GB" baseline="30000" dirty="0"/>
              <a:t>s+w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Block size = line size = 2</a:t>
            </a:r>
            <a:r>
              <a:rPr lang="en-GB" baseline="30000" dirty="0"/>
              <a:t>w</a:t>
            </a:r>
            <a:r>
              <a:rPr lang="en-GB" dirty="0"/>
              <a:t> words or bytes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Number of blocks in main memory = </a:t>
            </a:r>
            <a:r>
              <a:rPr lang="en-GB" dirty="0" smtClean="0"/>
              <a:t>2</a:t>
            </a:r>
            <a:r>
              <a:rPr lang="en-GB" baseline="30000" dirty="0"/>
              <a:t>d</a:t>
            </a:r>
            <a:endParaRPr lang="en-GB" baseline="30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Number of lines in set = k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Number of sets = v = </a:t>
            </a:r>
            <a:r>
              <a:rPr lang="en-GB" dirty="0"/>
              <a:t>2</a:t>
            </a:r>
            <a:r>
              <a:rPr lang="en-GB" baseline="30000" dirty="0"/>
              <a:t>d</a:t>
            </a:r>
            <a:endParaRPr lang="en-GB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Number </a:t>
            </a:r>
            <a:r>
              <a:rPr lang="en-GB" dirty="0"/>
              <a:t>of lines in cache = </a:t>
            </a:r>
            <a:r>
              <a:rPr lang="en-GB" dirty="0" err="1" smtClean="0"/>
              <a:t>kv</a:t>
            </a:r>
            <a:r>
              <a:rPr lang="en-GB" dirty="0" smtClean="0"/>
              <a:t> = k * </a:t>
            </a:r>
            <a:r>
              <a:rPr lang="en-GB" dirty="0"/>
              <a:t>2</a:t>
            </a:r>
            <a:r>
              <a:rPr lang="en-GB" baseline="30000" dirty="0"/>
              <a:t>d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Size of tag = </a:t>
            </a:r>
            <a:r>
              <a:rPr lang="en-GB" dirty="0" smtClean="0"/>
              <a:t>(s-d) </a:t>
            </a:r>
            <a:r>
              <a:rPr lang="en-GB" dirty="0"/>
              <a:t>bits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94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Assume a computer A has a memory with the capacity 128KB. The cache is capable of storing 512 bytes with 16 bytes on line of cache.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914400" lvl="1" indent="-571500">
              <a:buNone/>
            </a:pPr>
            <a:r>
              <a:rPr lang="en-US" dirty="0" smtClean="0">
                <a:latin typeface="Arial" panose="020B0604020202020204" pitchFamily="34" charset="0"/>
              </a:rPr>
              <a:t>(a) </a:t>
            </a:r>
            <a:r>
              <a:rPr lang="en-US" dirty="0" smtClean="0">
                <a:latin typeface="Calibri" panose="020F0502020204030204" pitchFamily="34" charset="0"/>
              </a:rPr>
              <a:t>Using </a:t>
            </a: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i="1" dirty="0">
                <a:latin typeface="Calibri" panose="020F0502020204030204" pitchFamily="34" charset="0"/>
              </a:rPr>
              <a:t>2-ways set associative mapping technique</a:t>
            </a:r>
            <a:r>
              <a:rPr lang="en-US" dirty="0">
                <a:latin typeface="Calibri" panose="020F0502020204030204" pitchFamily="34" charset="0"/>
              </a:rPr>
              <a:t>, show how the main memory address is divided into tag, set, and word/byte.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40005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857250" lvl="1" indent="-514350">
              <a:buNone/>
            </a:pPr>
            <a:r>
              <a:rPr lang="en-US" dirty="0" smtClean="0">
                <a:latin typeface="Calibri" panose="020F0502020204030204" pitchFamily="34" charset="0"/>
              </a:rPr>
              <a:t>(b) Using </a:t>
            </a: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i="1" dirty="0">
                <a:latin typeface="Calibri" panose="020F0502020204030204" pitchFamily="34" charset="0"/>
              </a:rPr>
              <a:t>4-ways set associative mapping technique</a:t>
            </a:r>
            <a:r>
              <a:rPr lang="en-US" dirty="0">
                <a:latin typeface="Calibri" panose="020F0502020204030204" pitchFamily="34" charset="0"/>
              </a:rPr>
              <a:t>, show how the main memory address is divided into tag, set, and word/byte.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286"/>
      </p:ext>
    </p:extLst>
  </p:cSld>
  <p:clrMapOvr>
    <a:masterClrMapping/>
  </p:clrMapOvr>
  <p:transition spd="med">
    <p:pull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/>
              <a:t>a computer has a memory with the capacity of 2MB. Suppose a cache has 32 lines and each cache line can store 8 bytes. </a:t>
            </a:r>
          </a:p>
          <a:p>
            <a:pPr marL="514350" indent="-514350">
              <a:buAutoNum type="alphaLcParenBoth"/>
            </a:pPr>
            <a:r>
              <a:rPr lang="en-US" dirty="0" smtClean="0"/>
              <a:t>Using </a:t>
            </a:r>
            <a:r>
              <a:rPr lang="en-US" dirty="0"/>
              <a:t>the </a:t>
            </a:r>
            <a:r>
              <a:rPr lang="en-US" i="1" dirty="0"/>
              <a:t>2-ways set associative mapping technique</a:t>
            </a:r>
            <a:r>
              <a:rPr lang="en-US" dirty="0"/>
              <a:t>, show how the main memory address is divided into tag, set, and word/byte.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LcParenBoth"/>
            </a:pPr>
            <a:r>
              <a:rPr lang="en-US" dirty="0" smtClean="0"/>
              <a:t>Using </a:t>
            </a:r>
            <a:r>
              <a:rPr lang="en-US" dirty="0"/>
              <a:t>the </a:t>
            </a:r>
            <a:r>
              <a:rPr lang="en-US" i="1" dirty="0"/>
              <a:t>4-ways set associative mapping technique</a:t>
            </a:r>
            <a:r>
              <a:rPr lang="en-US" dirty="0"/>
              <a:t>, show how the main memory address is divided into tag, set, and word/byte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36135"/>
      </p:ext>
    </p:extLst>
  </p:cSld>
  <p:clrMapOvr>
    <a:masterClrMapping/>
  </p:clrMapOvr>
  <p:transition spd="med">
    <p:pull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 and Set Associative Cache </a:t>
            </a:r>
            <a:r>
              <a:rPr lang="en-US" dirty="0" smtClean="0"/>
              <a:t> Performance </a:t>
            </a:r>
            <a:r>
              <a:rPr lang="en-US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up to at least 64kB for 2-way</a:t>
            </a:r>
          </a:p>
          <a:p>
            <a:r>
              <a:rPr lang="en-US" dirty="0"/>
              <a:t>Difference between 2-way and 4-way at 4kB much less than 4kB to 8kB</a:t>
            </a:r>
          </a:p>
          <a:p>
            <a:r>
              <a:rPr lang="en-US" dirty="0"/>
              <a:t>Cache complexity increases with associativity</a:t>
            </a:r>
          </a:p>
          <a:p>
            <a:r>
              <a:rPr lang="en-US" dirty="0"/>
              <a:t>Not justified against increasing cache to 8kB or 16kB</a:t>
            </a:r>
          </a:p>
          <a:p>
            <a:r>
              <a:rPr lang="en-US" dirty="0"/>
              <a:t>Above 32kB gives no improvement</a:t>
            </a:r>
          </a:p>
          <a:p>
            <a:r>
              <a:rPr lang="en-US" dirty="0"/>
              <a:t>(simulation results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618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Algorithm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585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</a:t>
            </a:r>
          </a:p>
          <a:p>
            <a:r>
              <a:rPr lang="en-US" dirty="0" smtClean="0"/>
              <a:t>Direct</a:t>
            </a:r>
          </a:p>
          <a:p>
            <a:r>
              <a:rPr lang="en-US" dirty="0" smtClean="0"/>
              <a:t>Random</a:t>
            </a:r>
          </a:p>
          <a:p>
            <a:r>
              <a:rPr lang="en-US" dirty="0" smtClean="0"/>
              <a:t>Associative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365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Replacement Algorithm: </a:t>
            </a:r>
            <a:br>
              <a:rPr lang="en-US" dirty="0" smtClean="0"/>
            </a:br>
            <a:r>
              <a:rPr lang="en-US" dirty="0" smtClean="0"/>
              <a:t>Direct Mapping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choice</a:t>
            </a:r>
          </a:p>
          <a:p>
            <a:r>
              <a:rPr lang="en-US" dirty="0"/>
              <a:t>Each block only maps to one line</a:t>
            </a:r>
          </a:p>
          <a:p>
            <a:r>
              <a:rPr lang="en-US" dirty="0"/>
              <a:t>Replace that line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50280"/>
      </p:ext>
    </p:extLst>
  </p:cSld>
  <p:clrMapOvr>
    <a:masterClrMapping/>
  </p:clrMapOvr>
  <p:transition spd="med">
    <p:pull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Replacement Algorithm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Associative </a:t>
            </a:r>
            <a:r>
              <a:rPr lang="en-US" dirty="0"/>
              <a:t>&amp; Set Associative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Hardware implemented algorithm (speed)</a:t>
            </a:r>
          </a:p>
          <a:p>
            <a:r>
              <a:rPr lang="en-US" dirty="0"/>
              <a:t>Least Recently used (LRU)</a:t>
            </a:r>
          </a:p>
          <a:p>
            <a:r>
              <a:rPr lang="en-US" dirty="0"/>
              <a:t>e.g. in 2 way set associative</a:t>
            </a:r>
          </a:p>
          <a:p>
            <a:pPr lvl="1"/>
            <a:r>
              <a:rPr lang="en-US" dirty="0"/>
              <a:t>Which of the 2 block is </a:t>
            </a:r>
            <a:r>
              <a:rPr lang="en-US" dirty="0" err="1"/>
              <a:t>lru</a:t>
            </a:r>
            <a:r>
              <a:rPr lang="en-US" dirty="0"/>
              <a:t>?</a:t>
            </a:r>
          </a:p>
          <a:p>
            <a:r>
              <a:rPr lang="en-US" dirty="0"/>
              <a:t>First in first out (FIFO)</a:t>
            </a:r>
          </a:p>
          <a:p>
            <a:pPr lvl="1"/>
            <a:r>
              <a:rPr lang="en-US" dirty="0"/>
              <a:t>replace block that has been in cache longest</a:t>
            </a:r>
          </a:p>
          <a:p>
            <a:r>
              <a:rPr lang="en-US" dirty="0"/>
              <a:t>Least frequently used</a:t>
            </a:r>
          </a:p>
          <a:p>
            <a:pPr lvl="1"/>
            <a:r>
              <a:rPr lang="en-US" dirty="0"/>
              <a:t>replace block which has had fewest hits</a:t>
            </a:r>
          </a:p>
          <a:p>
            <a:r>
              <a:rPr lang="en-US" dirty="0"/>
              <a:t>Random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40475"/>
            <a:ext cx="2895600" cy="365125"/>
          </a:xfrm>
        </p:spPr>
        <p:txBody>
          <a:bodyPr/>
          <a:lstStyle/>
          <a:p>
            <a:r>
              <a:rPr lang="en-US" dirty="0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34794"/>
      </p:ext>
    </p:extLst>
  </p:cSld>
  <p:clrMapOvr>
    <a:masterClrMapping/>
  </p:clrMapOvr>
  <p:transition spd="med">
    <p:pull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not overwrite a cache block unless main memory is up to date</a:t>
            </a:r>
          </a:p>
          <a:p>
            <a:r>
              <a:rPr lang="en-US" dirty="0"/>
              <a:t>Multiple CPUs may have individual caches</a:t>
            </a:r>
          </a:p>
          <a:p>
            <a:r>
              <a:rPr lang="en-US" dirty="0"/>
              <a:t>I/O may address main memory </a:t>
            </a:r>
            <a:r>
              <a:rPr lang="en-US" dirty="0" smtClean="0"/>
              <a:t>directly</a:t>
            </a:r>
          </a:p>
          <a:p>
            <a:r>
              <a:rPr lang="en-US" dirty="0" smtClean="0"/>
              <a:t>Techniques;</a:t>
            </a:r>
          </a:p>
          <a:p>
            <a:pPr lvl="1"/>
            <a:r>
              <a:rPr lang="en-US" dirty="0" smtClean="0"/>
              <a:t>Write through</a:t>
            </a:r>
          </a:p>
          <a:p>
            <a:pPr lvl="1"/>
            <a:r>
              <a:rPr lang="en-US" dirty="0" smtClean="0"/>
              <a:t>Write back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71498"/>
      </p:ext>
    </p:extLst>
  </p:cSld>
  <p:clrMapOvr>
    <a:masterClrMapping/>
  </p:clrMapOvr>
  <p:transition spd="med">
    <p:pull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writes go to main memory as well as cache</a:t>
            </a:r>
          </a:p>
          <a:p>
            <a:r>
              <a:rPr lang="en-US" dirty="0"/>
              <a:t>Multiple CPUs can monitor main memory traffic to keep local (to CPU) cache up to date</a:t>
            </a:r>
          </a:p>
          <a:p>
            <a:r>
              <a:rPr lang="en-US" dirty="0"/>
              <a:t>Lots of traffic</a:t>
            </a:r>
          </a:p>
          <a:p>
            <a:r>
              <a:rPr lang="en-US" dirty="0"/>
              <a:t>Slows down writes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469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initially made in cache only</a:t>
            </a:r>
          </a:p>
          <a:p>
            <a:r>
              <a:rPr lang="en-US" dirty="0"/>
              <a:t>Update bit for cache slot is set when update occurs</a:t>
            </a:r>
          </a:p>
          <a:p>
            <a:r>
              <a:rPr lang="en-US" dirty="0"/>
              <a:t>If block is to be replaced, write to main memory only if update bit is set</a:t>
            </a:r>
          </a:p>
          <a:p>
            <a:r>
              <a:rPr lang="en-US" dirty="0"/>
              <a:t>Other caches get out of sync</a:t>
            </a:r>
          </a:p>
          <a:p>
            <a:r>
              <a:rPr lang="en-US" dirty="0"/>
              <a:t>I/O must access main memory through cache</a:t>
            </a:r>
          </a:p>
          <a:p>
            <a:r>
              <a:rPr lang="en-US" dirty="0" smtClean="0"/>
              <a:t>% of </a:t>
            </a:r>
            <a:r>
              <a:rPr lang="en-US" dirty="0"/>
              <a:t>memory references are </a:t>
            </a:r>
            <a:r>
              <a:rPr lang="en-US" dirty="0" smtClean="0"/>
              <a:t>writes = 15%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45409"/>
      </p:ext>
    </p:extLst>
  </p:cSld>
  <p:clrMapOvr>
    <a:masterClrMapping/>
  </p:clrMapOvr>
  <p:transition spd="med">
    <p:pull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William Stallings, Computer Organization and Architecture: Designing for Performance, 8th. Edition, Prentice-Hall Inc., 2010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687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Method - Sequential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419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at the beginning and read through in order</a:t>
            </a:r>
          </a:p>
          <a:p>
            <a:r>
              <a:rPr lang="en-US" dirty="0"/>
              <a:t>Access time </a:t>
            </a:r>
            <a:r>
              <a:rPr lang="en-US" b="1" dirty="0"/>
              <a:t>depends</a:t>
            </a:r>
            <a:r>
              <a:rPr lang="en-US" dirty="0"/>
              <a:t> on location of data and previous </a:t>
            </a:r>
            <a:r>
              <a:rPr lang="en-US" dirty="0" smtClean="0"/>
              <a:t>location</a:t>
            </a:r>
          </a:p>
          <a:p>
            <a:r>
              <a:rPr lang="en-US" dirty="0" smtClean="0"/>
              <a:t>Example: tape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543579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81200" y="5435790"/>
            <a:ext cx="5715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700" y="5435790"/>
            <a:ext cx="1510921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38600" y="5435790"/>
            <a:ext cx="876869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543579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19800" y="5435790"/>
            <a:ext cx="762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81800" y="5435790"/>
            <a:ext cx="1592807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D7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9100" y="4508880"/>
            <a:ext cx="419100" cy="14603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T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838200" y="4242180"/>
            <a:ext cx="7467600" cy="93942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5969190"/>
            <a:ext cx="1143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81200" y="5969190"/>
            <a:ext cx="5715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52700" y="5969190"/>
            <a:ext cx="1510921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903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38600" y="5969190"/>
            <a:ext cx="876869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904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5969190"/>
            <a:ext cx="1143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905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19800" y="5969190"/>
            <a:ext cx="762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906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81800" y="5969190"/>
            <a:ext cx="1592807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907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18" y="0"/>
            <a:ext cx="9144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418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AFBA30A-6B13-4E32-BF20-B463B91D2667}" vid="{F37ECB26-DACF-461D-AA84-01208A67DCE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5268</TotalTime>
  <Words>3509</Words>
  <Application>Microsoft Office PowerPoint</Application>
  <PresentationFormat>On-screen Show (4:3)</PresentationFormat>
  <Paragraphs>885</Paragraphs>
  <Slides>85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85</vt:i4>
      </vt:variant>
    </vt:vector>
  </HeadingPairs>
  <TitlesOfParts>
    <vt:vector size="94" baseType="lpstr">
      <vt:lpstr>Arial</vt:lpstr>
      <vt:lpstr>Calibri</vt:lpstr>
      <vt:lpstr>Calibri Light</vt:lpstr>
      <vt:lpstr>Franklin Gothic Book</vt:lpstr>
      <vt:lpstr>Verdana</vt:lpstr>
      <vt:lpstr>Wingdings</vt:lpstr>
      <vt:lpstr>Wingdings 2</vt:lpstr>
      <vt:lpstr>Theme1</vt:lpstr>
      <vt:lpstr>Custom Design</vt:lpstr>
      <vt:lpstr>CHAPTER 10 MEMORY</vt:lpstr>
      <vt:lpstr>Limitation in Computer Performance</vt:lpstr>
      <vt:lpstr>Objective</vt:lpstr>
      <vt:lpstr>Key Characteristics of Computer Memory Systems</vt:lpstr>
      <vt:lpstr>Key Characteristics of Computer Memory Systems (Cont.)</vt:lpstr>
      <vt:lpstr>Terminology</vt:lpstr>
      <vt:lpstr>Terminology (Cont.)</vt:lpstr>
      <vt:lpstr>Access Method </vt:lpstr>
      <vt:lpstr>Access Method - Sequential </vt:lpstr>
      <vt:lpstr>Access Method - Direct</vt:lpstr>
      <vt:lpstr>Access Method – Direct (Cont.)</vt:lpstr>
      <vt:lpstr>Access Method - Random</vt:lpstr>
      <vt:lpstr>Access Method - Associative</vt:lpstr>
      <vt:lpstr>Memory Hierarchy</vt:lpstr>
      <vt:lpstr>Memory Hierarchy</vt:lpstr>
      <vt:lpstr>Memory Hierarchy - Basis</vt:lpstr>
      <vt:lpstr>Memory Hierarchy - Basis</vt:lpstr>
      <vt:lpstr>Memory Hierarchy - Characteristic</vt:lpstr>
      <vt:lpstr>Common Memory Parameters</vt:lpstr>
      <vt:lpstr>Hierarchy List</vt:lpstr>
      <vt:lpstr>Cache Memory</vt:lpstr>
      <vt:lpstr>Cache Memory</vt:lpstr>
      <vt:lpstr>Cache</vt:lpstr>
      <vt:lpstr>Cache and Main Memory – Single Cache</vt:lpstr>
      <vt:lpstr>Cache and Main Memory – Three-level Cache Organization</vt:lpstr>
      <vt:lpstr>Cache/Main Memory Structure</vt:lpstr>
      <vt:lpstr>Cache Operation - Overview</vt:lpstr>
      <vt:lpstr>Cache Read Operation</vt:lpstr>
      <vt:lpstr>Locality of Reference</vt:lpstr>
      <vt:lpstr>Typical Cache Organization</vt:lpstr>
      <vt:lpstr>Elements of Cache Design</vt:lpstr>
      <vt:lpstr>Cache Address</vt:lpstr>
      <vt:lpstr>PowerPoint Presentation</vt:lpstr>
      <vt:lpstr>Cache Address - Logical</vt:lpstr>
      <vt:lpstr>Cache Address - Physical</vt:lpstr>
      <vt:lpstr>Cache Size</vt:lpstr>
      <vt:lpstr>Cache Size on Some Processors</vt:lpstr>
      <vt:lpstr>Mapping Function</vt:lpstr>
      <vt:lpstr>To be used as sample</vt:lpstr>
      <vt:lpstr>Direct Mapping</vt:lpstr>
      <vt:lpstr>Direct Mapping Address Structure</vt:lpstr>
      <vt:lpstr>Direct Mapping from Cache to Main Memory</vt:lpstr>
      <vt:lpstr>Direct Mapping Cache Line Table</vt:lpstr>
      <vt:lpstr>Direct Mapping Cache Organization</vt:lpstr>
      <vt:lpstr>Direct Mapping Example</vt:lpstr>
      <vt:lpstr>Direct Mapping - Steps</vt:lpstr>
      <vt:lpstr>Step 1: Find Bit Address </vt:lpstr>
      <vt:lpstr>Step 2 :Find word, w  </vt:lpstr>
      <vt:lpstr>Step 3 :Find lines, r  </vt:lpstr>
      <vt:lpstr>Step 4 :Find tag, r  </vt:lpstr>
      <vt:lpstr>Direct Mapping Pros &amp; Cons</vt:lpstr>
      <vt:lpstr>Direct Mapping Summary</vt:lpstr>
      <vt:lpstr>Associative Mapping</vt:lpstr>
      <vt:lpstr>Associative Mapping from Cache to Main Memory</vt:lpstr>
      <vt:lpstr>Fully Associative Cache Organization</vt:lpstr>
      <vt:lpstr>Associative Mapping Example</vt:lpstr>
      <vt:lpstr>Associative Mapping Address Structure</vt:lpstr>
      <vt:lpstr>Associative Mapping - Steps </vt:lpstr>
      <vt:lpstr>Step 1: Find Bit Address </vt:lpstr>
      <vt:lpstr>Step 2: Find word, w</vt:lpstr>
      <vt:lpstr>Step 3: Find tag</vt:lpstr>
      <vt:lpstr>Associative Mapping Summary</vt:lpstr>
      <vt:lpstr>Set Associative Mapping</vt:lpstr>
      <vt:lpstr>Set Associative Mapping Example</vt:lpstr>
      <vt:lpstr>Mapping from Main Memory to Cache: v Associative</vt:lpstr>
      <vt:lpstr>Mapping from Main Memory to Cache: k-way Associative</vt:lpstr>
      <vt:lpstr>k-way Set Associative Cache Organization</vt:lpstr>
      <vt:lpstr>Set Associative Mapping Address Structure</vt:lpstr>
      <vt:lpstr>Two Way Set Associative Mapping Example</vt:lpstr>
      <vt:lpstr>Set Associative K-ways - Steps </vt:lpstr>
      <vt:lpstr>Step 1: Find Bit Address </vt:lpstr>
      <vt:lpstr>Step 2: Find Word, w</vt:lpstr>
      <vt:lpstr>Step 3: Find set</vt:lpstr>
      <vt:lpstr>Step 4: Find tag</vt:lpstr>
      <vt:lpstr>Set Associative Mapping Summary</vt:lpstr>
      <vt:lpstr>Exercise 1</vt:lpstr>
      <vt:lpstr>Exercise 2</vt:lpstr>
      <vt:lpstr>Direct and Set Associative Cache  Performance Differences</vt:lpstr>
      <vt:lpstr>Replacement Algorithm</vt:lpstr>
      <vt:lpstr>Replacement Algorithm:  Direct Mapping</vt:lpstr>
      <vt:lpstr>Replacement Algorithm:  Associative &amp; Set Associative</vt:lpstr>
      <vt:lpstr>Write Policy</vt:lpstr>
      <vt:lpstr>Write through</vt:lpstr>
      <vt:lpstr>Write back</vt:lpstr>
      <vt:lpstr>Additional Reference</vt:lpstr>
    </vt:vector>
  </TitlesOfParts>
  <Company>Universiti Tenaga Nasional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Eze Manzura Bte. Mohd Mahidin</cp:lastModifiedBy>
  <cp:revision>1198</cp:revision>
  <dcterms:created xsi:type="dcterms:W3CDTF">2013-04-30T07:52:16Z</dcterms:created>
  <dcterms:modified xsi:type="dcterms:W3CDTF">2017-08-29T00:39:06Z</dcterms:modified>
</cp:coreProperties>
</file>