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8" r:id="rId2"/>
    <p:sldId id="260" r:id="rId3"/>
    <p:sldId id="342" r:id="rId4"/>
    <p:sldId id="345" r:id="rId5"/>
    <p:sldId id="346" r:id="rId6"/>
    <p:sldId id="347" r:id="rId7"/>
    <p:sldId id="348" r:id="rId8"/>
    <p:sldId id="349" r:id="rId9"/>
    <p:sldId id="350" r:id="rId10"/>
    <p:sldId id="351" r:id="rId11"/>
    <p:sldId id="352" r:id="rId12"/>
    <p:sldId id="353" r:id="rId13"/>
    <p:sldId id="354" r:id="rId14"/>
    <p:sldId id="355" r:id="rId15"/>
    <p:sldId id="356" r:id="rId16"/>
    <p:sldId id="357" r:id="rId17"/>
    <p:sldId id="358" r:id="rId18"/>
    <p:sldId id="359" r:id="rId19"/>
    <p:sldId id="360" r:id="rId20"/>
    <p:sldId id="362" r:id="rId21"/>
    <p:sldId id="361" r:id="rId22"/>
    <p:sldId id="363" r:id="rId23"/>
    <p:sldId id="364" r:id="rId24"/>
    <p:sldId id="366" r:id="rId25"/>
    <p:sldId id="367" r:id="rId26"/>
    <p:sldId id="371" r:id="rId27"/>
    <p:sldId id="368" r:id="rId28"/>
    <p:sldId id="369" r:id="rId29"/>
    <p:sldId id="370" r:id="rId30"/>
    <p:sldId id="341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97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-2070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233D7F-54B2-4CB2-AF00-0E5C423B54AA}" type="datetimeFigureOut">
              <a:rPr lang="en-US" smtClean="0"/>
              <a:pPr/>
              <a:t>8/29/2017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366459-912A-49E6-A5DF-5199E63E42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9180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798FD6-871B-4784-A5D9-F37357925EF2}" type="datetimeFigureOut">
              <a:rPr lang="en-US" smtClean="0"/>
              <a:pPr/>
              <a:t>8/29/2017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7C646B-D3C8-4981-B60B-38C0287FD3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986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 descr="http://wpmu.org/wp-content/uploads/2012/02/keyboard-ball-big.jpg"/>
          <p:cNvPicPr>
            <a:picLocks noChangeAspect="1" noChangeArrowheads="1"/>
          </p:cNvPicPr>
          <p:nvPr userDrawn="1"/>
        </p:nvPicPr>
        <p:blipFill>
          <a:blip r:embed="rId2" cstate="print"/>
          <a:srcRect l="8571" r="3810"/>
          <a:stretch>
            <a:fillRect/>
          </a:stretch>
        </p:blipFill>
        <p:spPr bwMode="auto">
          <a:xfrm>
            <a:off x="6754091" y="4191000"/>
            <a:ext cx="2389908" cy="2095499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78025"/>
            <a:ext cx="7772400" cy="1470025"/>
          </a:xfrm>
        </p:spPr>
        <p:txBody>
          <a:bodyPr/>
          <a:lstStyle>
            <a:lvl1pPr algn="l">
              <a:defRPr b="1" cap="none" spc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3657600"/>
            <a:ext cx="6400800" cy="17526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marL="0" indent="0" algn="l">
              <a:buNone/>
              <a:defRPr sz="2400" b="1" cap="none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00" y="414337"/>
            <a:ext cx="1727869" cy="820738"/>
          </a:xfrm>
          <a:prstGeom prst="rect">
            <a:avLst/>
          </a:prstGeom>
        </p:spPr>
      </p:pic>
    </p:spTree>
  </p:cSld>
  <p:clrMapOvr>
    <a:masterClrMapping/>
  </p:clrMapOvr>
  <p:transition spd="med" advClick="0" advTm="5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3" presetClass="entr" presetSubtype="1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linds(horizontal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516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7772400" cy="1362075"/>
          </a:xfrm>
        </p:spPr>
        <p:txBody>
          <a:bodyPr anchor="t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>
            <a:lvl1pPr algn="l">
              <a:defRPr sz="4000" b="1" cap="none" spc="0">
                <a:ln/>
                <a:solidFill>
                  <a:schemeClr val="accent3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8" descr="https://si0.twimg.com/profile_images/2190168281/leaf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290912">
            <a:off x="5327431" y="3373512"/>
            <a:ext cx="3033857" cy="3033857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3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42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" grpId="0" uiExpand="1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" grpId="0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" grpId="0" uiExpand="1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3008313" cy="8255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09600"/>
            <a:ext cx="5111750" cy="5516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" grpId="0" build="p">
        <p:tmplLst>
          <p:tmpl lvl="1">
            <p:tnLst>
              <p:par>
                <p:cTn presetID="27" presetClass="entr" presetSubtype="0" fill="hold" nodeType="afterEffect">
                  <p:stCondLst>
                    <p:cond delay="0"/>
                  </p:stCondLst>
                  <p:iterate type="lt">
                    <p:tmPct val="5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discrete" valueType="clr">
                      <p:cBhvr override="childStyle">
                        <p:cTn dur="80"/>
                        <p:tgtEl>
                          <p:spTgt spid="4"/>
                        </p:tgtEl>
                        <p:attrNameLst>
                          <p:attrName>style.color</p:attrName>
                        </p:attrNameLst>
                      </p:cBhvr>
                      <p:tavLst>
                        <p:tav tm="0">
                          <p:val>
                            <p:clrVal>
                              <a:schemeClr val="accent2"/>
                            </p:clrVal>
                          </p:val>
                        </p:tav>
                        <p:tav tm="50000">
                          <p:val>
                            <p:clrVal>
                              <a:schemeClr val="hlink"/>
                            </p:clrVal>
                          </p:val>
                        </p:tav>
                      </p:tavLst>
                    </p:anim>
                    <p:anim calcmode="discrete" valueType="clr">
                      <p:cBhvr>
                        <p:cTn dur="80"/>
                        <p:tgtEl>
                          <p:spTgt spid="4"/>
                        </p:tgtEl>
                        <p:attrNameLst>
                          <p:attrName>fillcolor</p:attrName>
                        </p:attrNameLst>
                      </p:cBhvr>
                      <p:tavLst>
                        <p:tav tm="0">
                          <p:val>
                            <p:clrVal>
                              <a:schemeClr val="accent2"/>
                            </p:clrVal>
                          </p:val>
                        </p:tav>
                        <p:tav tm="50000">
                          <p:val>
                            <p:clrVal>
                              <a:schemeClr val="hlink"/>
                            </p:clrVal>
                          </p:val>
                        </p:tav>
                      </p:tavLst>
                    </p:anim>
                    <p:set>
                      <p:cBhvr>
                        <p:cTn dur="80"/>
                        <p:tgtEl>
                          <p:spTgt spid="4"/>
                        </p:tgtEl>
                        <p:attrNameLst>
                          <p:attrName>fill.type</p:attrName>
                        </p:attrNameLst>
                      </p:cBhvr>
                      <p:to>
                        <p:strVal val="solid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Systems and Networking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381000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5410200" y="0"/>
            <a:ext cx="3581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smtClean="0">
                <a:solidFill>
                  <a:schemeClr val="bg1"/>
                </a:solidFill>
                <a:latin typeface="Verdana" pitchFamily="34" charset="0"/>
              </a:rPr>
              <a:t>COMPUTER</a:t>
            </a:r>
            <a:r>
              <a:rPr lang="en-US" sz="1600" b="1" baseline="0" dirty="0" smtClean="0">
                <a:solidFill>
                  <a:schemeClr val="bg1"/>
                </a:solidFill>
                <a:latin typeface="Verdana" pitchFamily="34" charset="0"/>
              </a:rPr>
              <a:t> ORGANIZATION</a:t>
            </a:r>
            <a:endParaRPr lang="en-US" sz="1600" b="1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76200" y="11668"/>
            <a:ext cx="12859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  <a:latin typeface="Verdana" pitchFamily="34" charset="0"/>
              </a:rPr>
              <a:t>CMPD223</a:t>
            </a:r>
            <a:endParaRPr lang="en-US" sz="1600" b="1" dirty="0">
              <a:solidFill>
                <a:schemeClr val="bg1"/>
              </a:solidFill>
              <a:latin typeface="Verdan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pull/>
  </p:transition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0" smtClean="0"/>
              <a:t>Chapter 12: </a:t>
            </a:r>
            <a:br>
              <a:rPr lang="en-US" b="0" smtClean="0"/>
            </a:br>
            <a:r>
              <a:rPr lang="en-US" b="0" smtClean="0"/>
              <a:t>Concurrency</a:t>
            </a:r>
            <a:r>
              <a:rPr lang="en-US" b="0" dirty="0"/>
              <a:t>,</a:t>
            </a:r>
            <a:r>
              <a:rPr lang="en-US" b="0" smtClean="0"/>
              <a:t> </a:t>
            </a:r>
            <a:r>
              <a:rPr lang="en-US" b="0" dirty="0"/>
              <a:t>Deadlock and Starvation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CSNB153 COMPUTER SYSTEM</a:t>
            </a:r>
            <a:endParaRPr lang="en-US" sz="2800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						             COMPUTER SYSTEM</a:t>
            </a:r>
            <a:endParaRPr lang="en-US" dirty="0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CSNB153	</a:t>
            </a:r>
            <a:r>
              <a:rPr lang="en-US" dirty="0" smtClean="0"/>
              <a:t>						             COMPUTER SYSTEM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Techniques </a:t>
            </a:r>
            <a:r>
              <a:rPr lang="en-US" dirty="0"/>
              <a:t>related to each four:</a:t>
            </a:r>
          </a:p>
          <a:p>
            <a:pPr marL="0" indent="0">
              <a:buNone/>
            </a:pPr>
            <a:r>
              <a:rPr lang="en-US" dirty="0"/>
              <a:t>1. Mutual Exclusion (ME)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Cannot be disallowed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smtClean="0"/>
              <a:t>MUST </a:t>
            </a:r>
            <a:r>
              <a:rPr lang="en-US" dirty="0"/>
              <a:t>BE ALLOWED!!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If access to resources require ME, then </a:t>
            </a:r>
            <a:r>
              <a:rPr lang="en-US" dirty="0" smtClean="0"/>
              <a:t>ME must </a:t>
            </a:r>
            <a:r>
              <a:rPr lang="en-US" dirty="0"/>
              <a:t>be supported by the OS.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But deadlock still can occur (in </a:t>
            </a:r>
            <a:r>
              <a:rPr lang="en-US" dirty="0" smtClean="0"/>
              <a:t>some resources</a:t>
            </a:r>
            <a:r>
              <a:rPr lang="en-US" dirty="0"/>
              <a:t>):</a:t>
            </a:r>
          </a:p>
          <a:p>
            <a:pPr marL="800100" lvl="2" indent="0">
              <a:buNone/>
            </a:pPr>
            <a:r>
              <a:rPr lang="en-US" dirty="0"/>
              <a:t>E.g.. Files may allow multiple accesses for </a:t>
            </a:r>
            <a:r>
              <a:rPr lang="en-US" dirty="0" smtClean="0"/>
              <a:t>reads but </a:t>
            </a:r>
            <a:r>
              <a:rPr lang="en-US" dirty="0"/>
              <a:t>only exclusive for writes.</a:t>
            </a:r>
          </a:p>
          <a:p>
            <a:pPr lvl="2"/>
            <a:r>
              <a:rPr lang="en-US" dirty="0"/>
              <a:t>Deadlock can occur if more than one </a:t>
            </a:r>
            <a:r>
              <a:rPr lang="en-US" dirty="0" smtClean="0"/>
              <a:t>process requires </a:t>
            </a:r>
            <a:r>
              <a:rPr lang="en-US" dirty="0"/>
              <a:t>write permission.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Deadlock Prevention</a:t>
            </a:r>
            <a:r>
              <a:rPr lang="en-U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238495"/>
      </p:ext>
    </p:extLst>
  </p:cSld>
  <p:clrMapOvr>
    <a:masterClrMapping/>
  </p:clrMapOvr>
  <p:transition spd="med">
    <p:pull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CSNB153	</a:t>
            </a:r>
            <a:r>
              <a:rPr lang="en-US" dirty="0" smtClean="0"/>
              <a:t>						             COMPUTER SYSTEM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2</a:t>
            </a:r>
            <a:r>
              <a:rPr lang="en-US" dirty="0"/>
              <a:t>. Hold and Wait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Prevented by requiring that a process </a:t>
            </a:r>
            <a:r>
              <a:rPr lang="en-US" dirty="0" smtClean="0"/>
              <a:t>request all </a:t>
            </a:r>
            <a:r>
              <a:rPr lang="en-US" dirty="0"/>
              <a:t>of its required resources at one time </a:t>
            </a:r>
            <a:r>
              <a:rPr lang="en-US" dirty="0" smtClean="0"/>
              <a:t>and blocked </a:t>
            </a:r>
            <a:r>
              <a:rPr lang="en-US" dirty="0"/>
              <a:t>the process until all request can </a:t>
            </a:r>
            <a:r>
              <a:rPr lang="en-US" dirty="0" smtClean="0"/>
              <a:t>be granted </a:t>
            </a:r>
            <a:r>
              <a:rPr lang="en-US" dirty="0"/>
              <a:t>simultaneously.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This approach inefficient because:</a:t>
            </a:r>
          </a:p>
          <a:p>
            <a:pPr marL="800100" lvl="2" indent="0">
              <a:buNone/>
            </a:pPr>
            <a:r>
              <a:rPr lang="en-US" dirty="0" err="1"/>
              <a:t>i</a:t>
            </a:r>
            <a:r>
              <a:rPr lang="en-US" dirty="0"/>
              <a:t>. Process may be held up for along time </a:t>
            </a:r>
            <a:r>
              <a:rPr lang="en-US" dirty="0" smtClean="0"/>
              <a:t>waiting for </a:t>
            </a:r>
            <a:r>
              <a:rPr lang="en-US" dirty="0"/>
              <a:t>all of its resources to be filled, when in fact </a:t>
            </a:r>
            <a:r>
              <a:rPr lang="en-US" dirty="0" smtClean="0"/>
              <a:t>it could </a:t>
            </a:r>
            <a:r>
              <a:rPr lang="en-US" dirty="0"/>
              <a:t>have been proceeded with only some </a:t>
            </a:r>
            <a:r>
              <a:rPr lang="en-US" dirty="0" smtClean="0"/>
              <a:t>of the </a:t>
            </a:r>
            <a:r>
              <a:rPr lang="en-US" dirty="0"/>
              <a:t>resources.</a:t>
            </a:r>
          </a:p>
          <a:p>
            <a:pPr marL="800100" lvl="2" indent="0">
              <a:buNone/>
            </a:pPr>
            <a:r>
              <a:rPr lang="en-US" dirty="0"/>
              <a:t>ii. Resource allocated to a process may </a:t>
            </a:r>
            <a:r>
              <a:rPr lang="en-US" dirty="0" smtClean="0"/>
              <a:t>remain unused </a:t>
            </a:r>
            <a:r>
              <a:rPr lang="en-US" dirty="0"/>
              <a:t>for a considerable period. During </a:t>
            </a:r>
            <a:r>
              <a:rPr lang="en-US" dirty="0" smtClean="0"/>
              <a:t>which time </a:t>
            </a:r>
            <a:r>
              <a:rPr lang="en-US" dirty="0"/>
              <a:t>they are denied to other processes.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Deadlock Prevention</a:t>
            </a:r>
            <a:r>
              <a:rPr lang="en-U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350648"/>
      </p:ext>
    </p:extLst>
  </p:cSld>
  <p:clrMapOvr>
    <a:masterClrMapping/>
  </p:clrMapOvr>
  <p:transition spd="med">
    <p:pull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CSNB153	</a:t>
            </a:r>
            <a:r>
              <a:rPr lang="en-US" dirty="0" smtClean="0"/>
              <a:t>						             COMPUTER SYSTEM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00100" lvl="2" indent="0">
              <a:buNone/>
            </a:pPr>
            <a:r>
              <a:rPr lang="en-US" dirty="0" smtClean="0"/>
              <a:t>iii</a:t>
            </a:r>
            <a:r>
              <a:rPr lang="en-US" dirty="0"/>
              <a:t>. Process may not know in advance all of </a:t>
            </a:r>
            <a:r>
              <a:rPr lang="en-US" dirty="0" smtClean="0"/>
              <a:t>the resources </a:t>
            </a:r>
            <a:r>
              <a:rPr lang="en-US" dirty="0"/>
              <a:t>that it will require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Deadlock Prevention</a:t>
            </a:r>
            <a:r>
              <a:rPr lang="en-U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9526801"/>
      </p:ext>
    </p:extLst>
  </p:cSld>
  <p:clrMapOvr>
    <a:masterClrMapping/>
  </p:clrMapOvr>
  <p:transition spd="med">
    <p:pull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CSNB153	</a:t>
            </a:r>
            <a:r>
              <a:rPr lang="en-US" dirty="0" smtClean="0"/>
              <a:t>						             COMPUTER SYSTEM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3</a:t>
            </a:r>
            <a:r>
              <a:rPr lang="en-US" dirty="0"/>
              <a:t>. No Preemption</a:t>
            </a:r>
          </a:p>
          <a:p>
            <a:pPr lvl="1"/>
            <a:r>
              <a:rPr lang="en-US" dirty="0" smtClean="0"/>
              <a:t>Can </a:t>
            </a:r>
            <a:r>
              <a:rPr lang="en-US" dirty="0"/>
              <a:t>be prevented in several ways:</a:t>
            </a:r>
          </a:p>
          <a:p>
            <a:pPr marL="800100" lvl="2" indent="0">
              <a:buNone/>
            </a:pPr>
            <a:r>
              <a:rPr lang="en-US" dirty="0" err="1"/>
              <a:t>i</a:t>
            </a:r>
            <a:r>
              <a:rPr lang="en-US" dirty="0"/>
              <a:t>. If a process holding certain resources is </a:t>
            </a:r>
            <a:r>
              <a:rPr lang="en-US" dirty="0" smtClean="0"/>
              <a:t>denied a </a:t>
            </a:r>
            <a:r>
              <a:rPr lang="en-US" dirty="0"/>
              <a:t>further request, that process must release </a:t>
            </a:r>
            <a:r>
              <a:rPr lang="en-US" dirty="0" smtClean="0"/>
              <a:t>its original </a:t>
            </a:r>
            <a:r>
              <a:rPr lang="en-US" dirty="0"/>
              <a:t>resources and if necessary </a:t>
            </a:r>
            <a:r>
              <a:rPr lang="en-US" dirty="0" smtClean="0"/>
              <a:t>request again </a:t>
            </a:r>
            <a:r>
              <a:rPr lang="en-US" dirty="0"/>
              <a:t>with the additional resource.</a:t>
            </a:r>
          </a:p>
          <a:p>
            <a:pPr marL="800100" lvl="2" indent="0">
              <a:buNone/>
            </a:pPr>
            <a:r>
              <a:rPr lang="en-US" dirty="0"/>
              <a:t>ii. If a process request a resource that is </a:t>
            </a:r>
            <a:r>
              <a:rPr lang="en-US" dirty="0" smtClean="0"/>
              <a:t>currently held </a:t>
            </a:r>
            <a:r>
              <a:rPr lang="en-US" dirty="0"/>
              <a:t>by another process, the OS must </a:t>
            </a:r>
            <a:r>
              <a:rPr lang="en-US" dirty="0" smtClean="0"/>
              <a:t>preempt the </a:t>
            </a:r>
            <a:r>
              <a:rPr lang="en-US" dirty="0"/>
              <a:t>second process and require it to release </a:t>
            </a:r>
            <a:r>
              <a:rPr lang="en-US" dirty="0" smtClean="0"/>
              <a:t>its resource</a:t>
            </a:r>
            <a:r>
              <a:rPr lang="en-US" dirty="0"/>
              <a:t>.</a:t>
            </a:r>
          </a:p>
          <a:p>
            <a:pPr marL="800100" lvl="2" indent="0">
              <a:buNone/>
            </a:pPr>
            <a:r>
              <a:rPr lang="en-US" dirty="0"/>
              <a:t>– Practical only when applied to resources </a:t>
            </a:r>
            <a:r>
              <a:rPr lang="en-US" dirty="0" smtClean="0"/>
              <a:t>whose state </a:t>
            </a:r>
            <a:r>
              <a:rPr lang="en-US" dirty="0"/>
              <a:t>can be easily saved and restored </a:t>
            </a:r>
            <a:r>
              <a:rPr lang="en-US" smtClean="0"/>
              <a:t>later, e.g</a:t>
            </a:r>
            <a:r>
              <a:rPr lang="en-US" dirty="0"/>
              <a:t>. a processor.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Deadlock Prevention</a:t>
            </a:r>
            <a:r>
              <a:rPr lang="en-U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051293"/>
      </p:ext>
    </p:extLst>
  </p:cSld>
  <p:clrMapOvr>
    <a:masterClrMapping/>
  </p:clrMapOvr>
  <p:transition spd="med">
    <p:pull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CSNB153	</a:t>
            </a:r>
            <a:r>
              <a:rPr lang="en-US" dirty="0" smtClean="0"/>
              <a:t>						             COMPUTER SYSTEM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4</a:t>
            </a:r>
            <a:r>
              <a:rPr lang="en-US" dirty="0"/>
              <a:t>. Circular Wait</a:t>
            </a:r>
          </a:p>
          <a:p>
            <a:pPr lvl="1"/>
            <a:r>
              <a:rPr lang="en-US" dirty="0" smtClean="0"/>
              <a:t>Can </a:t>
            </a:r>
            <a:r>
              <a:rPr lang="en-US" dirty="0"/>
              <a:t>be prevented by defining a linear </a:t>
            </a:r>
            <a:r>
              <a:rPr lang="en-US" dirty="0" smtClean="0"/>
              <a:t>ordering resource </a:t>
            </a:r>
            <a:r>
              <a:rPr lang="en-US" dirty="0"/>
              <a:t>types.</a:t>
            </a:r>
          </a:p>
          <a:p>
            <a:pPr marL="800100" lvl="2" indent="0">
              <a:buNone/>
            </a:pPr>
            <a:r>
              <a:rPr lang="en-US" dirty="0"/>
              <a:t>– If a process has been allocated resources </a:t>
            </a:r>
            <a:r>
              <a:rPr lang="en-US" dirty="0" smtClean="0"/>
              <a:t>of type </a:t>
            </a:r>
            <a:r>
              <a:rPr lang="en-US" i="1" dirty="0"/>
              <a:t>R</a:t>
            </a:r>
            <a:r>
              <a:rPr lang="en-US" dirty="0"/>
              <a:t>, then it may subsequently request </a:t>
            </a:r>
            <a:r>
              <a:rPr lang="en-US" dirty="0" smtClean="0"/>
              <a:t>only those </a:t>
            </a:r>
            <a:r>
              <a:rPr lang="en-US" dirty="0"/>
              <a:t>resources of </a:t>
            </a:r>
            <a:r>
              <a:rPr lang="en-US" dirty="0" smtClean="0"/>
              <a:t>type following </a:t>
            </a:r>
            <a:r>
              <a:rPr lang="en-US" i="1" dirty="0"/>
              <a:t>R </a:t>
            </a:r>
            <a:r>
              <a:rPr lang="en-US" dirty="0"/>
              <a:t>in </a:t>
            </a:r>
            <a:r>
              <a:rPr lang="en-US" dirty="0" smtClean="0"/>
              <a:t>the ordering.</a:t>
            </a:r>
          </a:p>
          <a:p>
            <a:pPr marL="800100" lvl="2" indent="0">
              <a:buNone/>
            </a:pPr>
            <a:r>
              <a:rPr lang="en-US" dirty="0" smtClean="0"/>
              <a:t>- </a:t>
            </a:r>
            <a:r>
              <a:rPr lang="en-US" dirty="0"/>
              <a:t>E.g.</a:t>
            </a:r>
          </a:p>
          <a:p>
            <a:pPr marL="1257300" lvl="3" indent="0">
              <a:buNone/>
            </a:pPr>
            <a:r>
              <a:rPr lang="en-US" dirty="0" smtClean="0"/>
              <a:t> </a:t>
            </a:r>
            <a:r>
              <a:rPr lang="en-US" dirty="0"/>
              <a:t>Let us associate an index with a each </a:t>
            </a:r>
            <a:r>
              <a:rPr lang="en-US" dirty="0" smtClean="0"/>
              <a:t>resource type</a:t>
            </a:r>
            <a:r>
              <a:rPr lang="en-US" dirty="0"/>
              <a:t>. Then resource </a:t>
            </a:r>
            <a:r>
              <a:rPr lang="en-US" i="1" dirty="0"/>
              <a:t>Ra </a:t>
            </a:r>
            <a:r>
              <a:rPr lang="en-US" dirty="0"/>
              <a:t>precedes </a:t>
            </a:r>
            <a:r>
              <a:rPr lang="en-US" i="1" dirty="0" err="1"/>
              <a:t>Rc</a:t>
            </a:r>
            <a:r>
              <a:rPr lang="en-US" i="1" dirty="0"/>
              <a:t> </a:t>
            </a:r>
            <a:r>
              <a:rPr lang="en-US" dirty="0"/>
              <a:t>in </a:t>
            </a:r>
            <a:r>
              <a:rPr lang="en-US" dirty="0" smtClean="0"/>
              <a:t>the ordering </a:t>
            </a:r>
            <a:r>
              <a:rPr lang="en-US" dirty="0"/>
              <a:t>if </a:t>
            </a:r>
            <a:r>
              <a:rPr lang="en-US" i="1" dirty="0"/>
              <a:t>a&lt; c (using alphabetical order)</a:t>
            </a:r>
            <a:r>
              <a:rPr lang="en-US" dirty="0"/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Deadlock Prevention</a:t>
            </a:r>
            <a:r>
              <a:rPr lang="en-U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162134"/>
      </p:ext>
    </p:extLst>
  </p:cSld>
  <p:clrMapOvr>
    <a:masterClrMapping/>
  </p:clrMapOvr>
  <p:transition spd="med">
    <p:pull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CSNB153	</a:t>
            </a:r>
            <a:r>
              <a:rPr lang="en-US" dirty="0" smtClean="0"/>
              <a:t>						             COMPUTER SYSTEM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00100" lvl="2" indent="0">
              <a:buNone/>
            </a:pPr>
            <a:r>
              <a:rPr lang="en-US" dirty="0" smtClean="0"/>
              <a:t>– </a:t>
            </a:r>
            <a:r>
              <a:rPr lang="en-US" dirty="0"/>
              <a:t>Suppose that two processes, A and B, </a:t>
            </a:r>
            <a:r>
              <a:rPr lang="en-US" dirty="0" smtClean="0"/>
              <a:t>are deadlocked </a:t>
            </a:r>
            <a:r>
              <a:rPr lang="en-US" dirty="0"/>
              <a:t>because A has acquired </a:t>
            </a:r>
            <a:r>
              <a:rPr lang="en-US" i="1" dirty="0"/>
              <a:t>Ra </a:t>
            </a:r>
            <a:r>
              <a:rPr lang="en-US" dirty="0" smtClean="0"/>
              <a:t>and requested </a:t>
            </a:r>
            <a:r>
              <a:rPr lang="en-US" i="1" dirty="0" err="1"/>
              <a:t>Rc</a:t>
            </a:r>
            <a:r>
              <a:rPr lang="en-US" dirty="0"/>
              <a:t>, and B acquired </a:t>
            </a:r>
            <a:r>
              <a:rPr lang="en-US" i="1" dirty="0" err="1"/>
              <a:t>Rc</a:t>
            </a:r>
            <a:r>
              <a:rPr lang="en-US" i="1" dirty="0"/>
              <a:t> </a:t>
            </a:r>
            <a:r>
              <a:rPr lang="en-US" dirty="0"/>
              <a:t>and </a:t>
            </a:r>
            <a:r>
              <a:rPr lang="en-US" dirty="0" smtClean="0"/>
              <a:t>requested </a:t>
            </a:r>
            <a:r>
              <a:rPr lang="en-US" i="1" dirty="0" smtClean="0"/>
              <a:t>Ra</a:t>
            </a:r>
            <a:r>
              <a:rPr lang="en-US" dirty="0"/>
              <a:t>. This condition is impossible because </a:t>
            </a:r>
            <a:r>
              <a:rPr lang="en-US" dirty="0" smtClean="0"/>
              <a:t>it implies </a:t>
            </a:r>
            <a:r>
              <a:rPr lang="en-US" i="1" dirty="0"/>
              <a:t>a &lt; c </a:t>
            </a:r>
            <a:r>
              <a:rPr lang="en-US" dirty="0"/>
              <a:t>and </a:t>
            </a:r>
            <a:r>
              <a:rPr lang="en-US" i="1" dirty="0"/>
              <a:t>c &lt; a</a:t>
            </a:r>
          </a:p>
          <a:p>
            <a:pPr marL="800100" lvl="2" indent="0">
              <a:buNone/>
            </a:pPr>
            <a:r>
              <a:rPr lang="en-US" dirty="0" smtClean="0"/>
              <a:t>– </a:t>
            </a:r>
            <a:r>
              <a:rPr lang="en-US" dirty="0"/>
              <a:t>circular wait prevention may be </a:t>
            </a:r>
            <a:r>
              <a:rPr lang="en-US" dirty="0" smtClean="0"/>
              <a:t>inefficient because </a:t>
            </a:r>
            <a:r>
              <a:rPr lang="en-US" dirty="0"/>
              <a:t>it will slowing down process </a:t>
            </a:r>
            <a:r>
              <a:rPr lang="en-US" dirty="0" smtClean="0"/>
              <a:t>and denying </a:t>
            </a:r>
            <a:r>
              <a:rPr lang="en-US" dirty="0"/>
              <a:t>resource access unnecessarily.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Deadlock Prevention</a:t>
            </a:r>
            <a:r>
              <a:rPr lang="en-US" dirty="0" smtClean="0"/>
              <a:t>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789976"/>
      </p:ext>
    </p:extLst>
  </p:cSld>
  <p:clrMapOvr>
    <a:masterClrMapping/>
  </p:clrMapOvr>
  <p:transition spd="med">
    <p:pull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CSNB153	</a:t>
            </a:r>
            <a:r>
              <a:rPr lang="en-US" dirty="0" smtClean="0"/>
              <a:t>						             COMPUTER SYSTEM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Allow </a:t>
            </a:r>
            <a:r>
              <a:rPr lang="en-US" dirty="0"/>
              <a:t>the 3 policy conditions but </a:t>
            </a:r>
            <a:r>
              <a:rPr lang="en-US" dirty="0" smtClean="0"/>
              <a:t>make judicious </a:t>
            </a:r>
            <a:r>
              <a:rPr lang="en-US" dirty="0"/>
              <a:t>choices to assure that the </a:t>
            </a:r>
            <a:r>
              <a:rPr lang="en-US" dirty="0" smtClean="0"/>
              <a:t>deadlock point </a:t>
            </a:r>
            <a:r>
              <a:rPr lang="en-US" dirty="0"/>
              <a:t>is never </a:t>
            </a:r>
            <a:r>
              <a:rPr lang="en-US" dirty="0" smtClean="0"/>
              <a:t>reached.</a:t>
            </a:r>
            <a:endParaRPr lang="en-US" dirty="0"/>
          </a:p>
          <a:p>
            <a:r>
              <a:rPr lang="en-US" dirty="0"/>
              <a:t>Allows more concurrency than </a:t>
            </a:r>
            <a:r>
              <a:rPr lang="en-US" dirty="0" smtClean="0"/>
              <a:t>prevention.</a:t>
            </a:r>
            <a:endParaRPr lang="en-US" dirty="0"/>
          </a:p>
          <a:p>
            <a:r>
              <a:rPr lang="en-US" dirty="0" smtClean="0"/>
              <a:t>A </a:t>
            </a:r>
            <a:r>
              <a:rPr lang="en-US" dirty="0"/>
              <a:t>decision is made dynamically whether </a:t>
            </a:r>
            <a:r>
              <a:rPr lang="en-US" dirty="0" smtClean="0"/>
              <a:t>the current </a:t>
            </a:r>
            <a:r>
              <a:rPr lang="en-US" dirty="0"/>
              <a:t>resource allocation request will, </a:t>
            </a:r>
            <a:r>
              <a:rPr lang="en-US" dirty="0" smtClean="0"/>
              <a:t>if granted</a:t>
            </a:r>
            <a:r>
              <a:rPr lang="en-US" dirty="0"/>
              <a:t>, potentially lead to a deadlock</a:t>
            </a:r>
          </a:p>
          <a:p>
            <a:r>
              <a:rPr lang="en-US" dirty="0"/>
              <a:t>Requires knowledge of future process request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Deadlock </a:t>
            </a:r>
            <a:r>
              <a:rPr lang="en-US" dirty="0" smtClean="0"/>
              <a:t>Avoidance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606065"/>
      </p:ext>
    </p:extLst>
  </p:cSld>
  <p:clrMapOvr>
    <a:masterClrMapping/>
  </p:clrMapOvr>
  <p:transition spd="med">
    <p:pull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CSNB153	</a:t>
            </a:r>
            <a:r>
              <a:rPr lang="en-US" dirty="0" smtClean="0"/>
              <a:t>						             COMPUTER SYSTEM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Two </a:t>
            </a:r>
            <a:r>
              <a:rPr lang="en-US" dirty="0"/>
              <a:t>approaches of deadlock avoidance:</a:t>
            </a:r>
          </a:p>
          <a:p>
            <a:pPr lvl="1" indent="-344488">
              <a:buNone/>
            </a:pPr>
            <a:r>
              <a:rPr lang="en-US" dirty="0"/>
              <a:t>1. Do not start a process if its demands </a:t>
            </a:r>
            <a:r>
              <a:rPr lang="en-US" dirty="0" smtClean="0"/>
              <a:t>might lead </a:t>
            </a:r>
            <a:r>
              <a:rPr lang="en-US" dirty="0"/>
              <a:t>to </a:t>
            </a:r>
            <a:r>
              <a:rPr lang="en-US" dirty="0" smtClean="0"/>
              <a:t> deadlock</a:t>
            </a:r>
            <a:endParaRPr lang="en-US" dirty="0"/>
          </a:p>
          <a:p>
            <a:pPr marL="796925" lvl="1" indent="-396875">
              <a:buNone/>
            </a:pPr>
            <a:r>
              <a:rPr lang="en-US" dirty="0"/>
              <a:t>2. Do not grant an incremental resource </a:t>
            </a:r>
            <a:r>
              <a:rPr lang="en-US" dirty="0" smtClean="0"/>
              <a:t>request to </a:t>
            </a:r>
            <a:r>
              <a:rPr lang="en-US" dirty="0"/>
              <a:t>a process if this allocation might lead </a:t>
            </a:r>
            <a:r>
              <a:rPr lang="en-US" dirty="0" smtClean="0"/>
              <a:t>to deadlock.</a:t>
            </a:r>
            <a:endParaRPr lang="en-US" dirty="0"/>
          </a:p>
          <a:p>
            <a:r>
              <a:rPr lang="en-US" dirty="0"/>
              <a:t>In both cases: maximum requirements of </a:t>
            </a:r>
            <a:r>
              <a:rPr lang="en-US" dirty="0" smtClean="0"/>
              <a:t>each resource </a:t>
            </a:r>
            <a:r>
              <a:rPr lang="en-US" dirty="0"/>
              <a:t>must be stated in </a:t>
            </a:r>
            <a:r>
              <a:rPr lang="en-US" dirty="0" smtClean="0"/>
              <a:t>advance.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Deadlock Avoidance</a:t>
            </a:r>
            <a:r>
              <a:rPr lang="en-U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166484"/>
      </p:ext>
    </p:extLst>
  </p:cSld>
  <p:clrMapOvr>
    <a:masterClrMapping/>
  </p:clrMapOvr>
  <p:transition spd="med">
    <p:pull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CSNB153	</a:t>
            </a:r>
            <a:r>
              <a:rPr lang="en-US" dirty="0" smtClean="0"/>
              <a:t>						             COMPUTER SYSTEM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Advantage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Does not necessarily preempt and </a:t>
            </a:r>
            <a:r>
              <a:rPr lang="en-US" dirty="0" smtClean="0"/>
              <a:t>rollback processes </a:t>
            </a:r>
            <a:r>
              <a:rPr lang="en-US" dirty="0"/>
              <a:t>compared to deadlock detection.</a:t>
            </a:r>
          </a:p>
          <a:p>
            <a:pPr lvl="1"/>
            <a:r>
              <a:rPr lang="en-US" dirty="0"/>
              <a:t>But has a number of restrictions:</a:t>
            </a:r>
          </a:p>
          <a:p>
            <a:pPr lvl="2"/>
            <a:r>
              <a:rPr lang="en-US" dirty="0"/>
              <a:t>Maximum resource requirement must be </a:t>
            </a:r>
            <a:r>
              <a:rPr lang="en-US" dirty="0" smtClean="0"/>
              <a:t>stated in </a:t>
            </a:r>
            <a:r>
              <a:rPr lang="en-US" dirty="0"/>
              <a:t>advance</a:t>
            </a:r>
          </a:p>
          <a:p>
            <a:pPr lvl="1"/>
            <a:r>
              <a:rPr lang="en-US" dirty="0"/>
              <a:t>Processes under consideration must </a:t>
            </a:r>
            <a:r>
              <a:rPr lang="en-US" dirty="0" smtClean="0"/>
              <a:t>be independent</a:t>
            </a:r>
            <a:r>
              <a:rPr lang="en-US" dirty="0"/>
              <a:t>; no synchronization </a:t>
            </a:r>
            <a:r>
              <a:rPr lang="en-US" dirty="0" smtClean="0"/>
              <a:t>requirements.</a:t>
            </a:r>
            <a:endParaRPr lang="en-US" dirty="0"/>
          </a:p>
          <a:p>
            <a:pPr lvl="1"/>
            <a:r>
              <a:rPr lang="en-US" dirty="0"/>
              <a:t>There must be a fixed number of resources </a:t>
            </a:r>
            <a:r>
              <a:rPr lang="en-US" dirty="0" smtClean="0"/>
              <a:t>to allocate</a:t>
            </a:r>
            <a:endParaRPr lang="en-US" dirty="0"/>
          </a:p>
          <a:p>
            <a:pPr lvl="1"/>
            <a:r>
              <a:rPr lang="en-US" dirty="0"/>
              <a:t>No process may exit while holding resources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Deadlock Avoidance</a:t>
            </a:r>
            <a:r>
              <a:rPr lang="en-U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587990"/>
      </p:ext>
    </p:extLst>
  </p:cSld>
  <p:clrMapOvr>
    <a:masterClrMapping/>
  </p:clrMapOvr>
  <p:transition spd="med">
    <p:pull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CSNB153	</a:t>
            </a:r>
            <a:r>
              <a:rPr lang="en-US" dirty="0" smtClean="0"/>
              <a:t>						             COMPUTER SYSTEM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 </a:t>
            </a:r>
            <a:r>
              <a:rPr lang="en-US" dirty="0"/>
              <a:t>not limit resource access or </a:t>
            </a:r>
            <a:r>
              <a:rPr lang="en-US" dirty="0" smtClean="0"/>
              <a:t>restrict process </a:t>
            </a:r>
            <a:r>
              <a:rPr lang="en-US" dirty="0"/>
              <a:t>actions.</a:t>
            </a:r>
          </a:p>
          <a:p>
            <a:r>
              <a:rPr lang="en-US" dirty="0"/>
              <a:t>Resource access are granted to </a:t>
            </a:r>
            <a:r>
              <a:rPr lang="en-US" dirty="0" smtClean="0"/>
              <a:t>process whenever </a:t>
            </a:r>
            <a:r>
              <a:rPr lang="en-US" dirty="0"/>
              <a:t>possible.</a:t>
            </a:r>
          </a:p>
          <a:p>
            <a:r>
              <a:rPr lang="en-US" dirty="0" smtClean="0"/>
              <a:t>OS </a:t>
            </a:r>
            <a:r>
              <a:rPr lang="en-US" dirty="0"/>
              <a:t>will periodically </a:t>
            </a:r>
            <a:r>
              <a:rPr lang="en-US" dirty="0" smtClean="0"/>
              <a:t>performs:</a:t>
            </a:r>
          </a:p>
          <a:p>
            <a:pPr lvl="1"/>
            <a:r>
              <a:rPr lang="en-US" dirty="0" smtClean="0"/>
              <a:t>an </a:t>
            </a:r>
            <a:r>
              <a:rPr lang="en-US" dirty="0"/>
              <a:t>algorithm to check if deadlock present</a:t>
            </a:r>
          </a:p>
          <a:p>
            <a:pPr lvl="1"/>
            <a:r>
              <a:rPr lang="en-US" dirty="0"/>
              <a:t>an algorithm to recover from deadlock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Deadlock </a:t>
            </a:r>
            <a:r>
              <a:rPr lang="en-US" dirty="0" smtClean="0"/>
              <a:t>Detection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058212"/>
      </p:ext>
    </p:extLst>
  </p:cSld>
  <p:clrMapOvr>
    <a:masterClrMapping/>
  </p:clrMapOvr>
  <p:transition spd="med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CSNB153	</a:t>
            </a:r>
            <a:r>
              <a:rPr lang="en-US" dirty="0" smtClean="0"/>
              <a:t>						</a:t>
            </a:r>
            <a:r>
              <a:rPr lang="en-US" dirty="0"/>
              <a:t>  </a:t>
            </a:r>
            <a:r>
              <a:rPr lang="en-US" dirty="0" smtClean="0"/>
              <a:t>          COMPUTER SYSTEM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Permanent </a:t>
            </a:r>
            <a:r>
              <a:rPr lang="en-US" dirty="0"/>
              <a:t>blocking of a set of processes </a:t>
            </a:r>
            <a:r>
              <a:rPr lang="en-US" dirty="0" smtClean="0"/>
              <a:t>that either </a:t>
            </a:r>
            <a:r>
              <a:rPr lang="en-US" dirty="0"/>
              <a:t>compete for system resources </a:t>
            </a:r>
            <a:r>
              <a:rPr lang="en-US" dirty="0" smtClean="0"/>
              <a:t>or communicate </a:t>
            </a:r>
            <a:r>
              <a:rPr lang="en-US" dirty="0"/>
              <a:t>with each other</a:t>
            </a:r>
          </a:p>
          <a:p>
            <a:r>
              <a:rPr lang="en-US" dirty="0"/>
              <a:t>No efficient solution in general case</a:t>
            </a:r>
          </a:p>
          <a:p>
            <a:r>
              <a:rPr lang="en-US" dirty="0" smtClean="0"/>
              <a:t>Involve </a:t>
            </a:r>
            <a:r>
              <a:rPr lang="en-US" dirty="0"/>
              <a:t>conflicting needs for resources by </a:t>
            </a:r>
            <a:r>
              <a:rPr lang="en-US" dirty="0" smtClean="0"/>
              <a:t>two or </a:t>
            </a:r>
            <a:r>
              <a:rPr lang="en-US" dirty="0"/>
              <a:t>more processes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Deadlock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8058044"/>
      </p:ext>
    </p:extLst>
  </p:cSld>
  <p:clrMapOvr>
    <a:masterClrMapping/>
  </p:clrMapOvr>
  <p:transition spd="med">
    <p:pull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CSNB153	</a:t>
            </a:r>
            <a:r>
              <a:rPr lang="en-US" dirty="0" smtClean="0"/>
              <a:t>						             COMPUTER SYSTEM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 </a:t>
            </a:r>
            <a:r>
              <a:rPr lang="en-US" dirty="0"/>
              <a:t>deadlock check can be performed </a:t>
            </a:r>
            <a:r>
              <a:rPr lang="en-US" dirty="0" smtClean="0"/>
              <a:t>at every </a:t>
            </a:r>
            <a:r>
              <a:rPr lang="en-US" dirty="0"/>
              <a:t>resource request.</a:t>
            </a:r>
          </a:p>
          <a:p>
            <a:r>
              <a:rPr lang="en-US" dirty="0"/>
              <a:t>Checking at each resource request has </a:t>
            </a:r>
            <a:r>
              <a:rPr lang="en-US" dirty="0" smtClean="0"/>
              <a:t>two advantages</a:t>
            </a:r>
            <a:r>
              <a:rPr lang="en-US" dirty="0"/>
              <a:t>:</a:t>
            </a:r>
          </a:p>
          <a:p>
            <a:pPr marL="400050" lvl="1" indent="0">
              <a:buNone/>
            </a:pPr>
            <a:r>
              <a:rPr lang="en-US" dirty="0" err="1" smtClean="0"/>
              <a:t>i</a:t>
            </a:r>
            <a:r>
              <a:rPr lang="en-US" dirty="0" smtClean="0"/>
              <a:t>. </a:t>
            </a:r>
            <a:r>
              <a:rPr lang="en-US" dirty="0"/>
              <a:t>Leads to early detection</a:t>
            </a:r>
          </a:p>
          <a:p>
            <a:pPr marL="400050" lvl="1" indent="0">
              <a:buNone/>
            </a:pPr>
            <a:r>
              <a:rPr lang="en-US" dirty="0" smtClean="0"/>
              <a:t>ii</a:t>
            </a:r>
            <a:r>
              <a:rPr lang="en-US" dirty="0"/>
              <a:t>. Algorithm is simple</a:t>
            </a:r>
          </a:p>
          <a:p>
            <a:pPr marL="800100" lvl="2" indent="0">
              <a:buNone/>
            </a:pPr>
            <a:r>
              <a:rPr lang="en-US" dirty="0"/>
              <a:t>– because it is based on </a:t>
            </a:r>
            <a:r>
              <a:rPr lang="en-US" dirty="0" smtClean="0"/>
              <a:t>incremental changes </a:t>
            </a:r>
            <a:r>
              <a:rPr lang="en-US" dirty="0"/>
              <a:t>to the state of the system.</a:t>
            </a:r>
          </a:p>
          <a:p>
            <a:r>
              <a:rPr lang="en-US" dirty="0"/>
              <a:t>But such frequent checks will consume </a:t>
            </a:r>
            <a:r>
              <a:rPr lang="en-US" dirty="0" smtClean="0"/>
              <a:t>CPU time</a:t>
            </a:r>
            <a:r>
              <a:rPr lang="en-US" dirty="0"/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Deadlock Detection</a:t>
            </a:r>
            <a:r>
              <a:rPr lang="en-U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5918150"/>
      </p:ext>
    </p:extLst>
  </p:cSld>
  <p:clrMapOvr>
    <a:masterClrMapping/>
  </p:clrMapOvr>
  <p:transition spd="med">
    <p:pull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CSNB153	</a:t>
            </a:r>
            <a:r>
              <a:rPr lang="en-US" dirty="0" smtClean="0"/>
              <a:t>						             COMPUTER SYSTEM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Needed </a:t>
            </a:r>
            <a:r>
              <a:rPr lang="en-US" dirty="0"/>
              <a:t>when deadlock is detected.</a:t>
            </a:r>
          </a:p>
          <a:p>
            <a:r>
              <a:rPr lang="en-US" dirty="0"/>
              <a:t>The following approaches are possible:</a:t>
            </a:r>
          </a:p>
          <a:p>
            <a:pPr marL="400050" lvl="1" indent="0">
              <a:buNone/>
            </a:pPr>
            <a:r>
              <a:rPr lang="en-US" dirty="0"/>
              <a:t>1. Abort all deadlocked processes (one of </a:t>
            </a:r>
            <a:r>
              <a:rPr lang="en-US" dirty="0" smtClean="0"/>
              <a:t>the most </a:t>
            </a:r>
            <a:r>
              <a:rPr lang="en-US" dirty="0"/>
              <a:t>common solution adopted in OS</a:t>
            </a:r>
            <a:r>
              <a:rPr lang="en-US" dirty="0" smtClean="0"/>
              <a:t>).</a:t>
            </a:r>
            <a:endParaRPr lang="en-US" dirty="0"/>
          </a:p>
          <a:p>
            <a:pPr marL="400050" lvl="1" indent="0">
              <a:buNone/>
            </a:pPr>
            <a:r>
              <a:rPr lang="en-US" dirty="0" smtClean="0"/>
              <a:t>2</a:t>
            </a:r>
            <a:r>
              <a:rPr lang="en-US" dirty="0"/>
              <a:t>. Back up each deadlocked process to </a:t>
            </a:r>
            <a:r>
              <a:rPr lang="en-US" dirty="0" smtClean="0"/>
              <a:t>some previously </a:t>
            </a:r>
            <a:r>
              <a:rPr lang="en-US" dirty="0"/>
              <a:t>defined checkpoint, and restart </a:t>
            </a:r>
            <a:r>
              <a:rPr lang="en-US" dirty="0" smtClean="0"/>
              <a:t>all process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Deadlock Detection </a:t>
            </a:r>
            <a:r>
              <a:rPr lang="en-US" dirty="0" smtClean="0"/>
              <a:t>Recovery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301982"/>
      </p:ext>
    </p:extLst>
  </p:cSld>
  <p:clrMapOvr>
    <a:masterClrMapping/>
  </p:clrMapOvr>
  <p:transition spd="med">
    <p:pull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CSNB153	</a:t>
            </a:r>
            <a:r>
              <a:rPr lang="en-US" dirty="0" smtClean="0"/>
              <a:t>						             COMPUTER SYSTEM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00050" lvl="1" indent="0">
              <a:buNone/>
            </a:pPr>
            <a:r>
              <a:rPr lang="en-US" dirty="0" smtClean="0"/>
              <a:t>3</a:t>
            </a:r>
            <a:r>
              <a:rPr lang="en-US" dirty="0"/>
              <a:t>. Successively abort deadlock processes </a:t>
            </a:r>
            <a:r>
              <a:rPr lang="en-US" dirty="0" smtClean="0"/>
              <a:t>until deadlock </a:t>
            </a:r>
            <a:r>
              <a:rPr lang="en-US" dirty="0"/>
              <a:t>no longer exists</a:t>
            </a:r>
          </a:p>
          <a:p>
            <a:pPr lvl="1"/>
            <a:r>
              <a:rPr lang="en-US" dirty="0"/>
              <a:t>After each abortion, need to </a:t>
            </a:r>
            <a:r>
              <a:rPr lang="en-US" dirty="0" smtClean="0"/>
              <a:t>re-invoke the deadlock </a:t>
            </a:r>
            <a:r>
              <a:rPr lang="en-US" dirty="0"/>
              <a:t>detection algorithm to see </a:t>
            </a:r>
            <a:r>
              <a:rPr lang="en-US" dirty="0" smtClean="0"/>
              <a:t>either deadlock </a:t>
            </a:r>
            <a:r>
              <a:rPr lang="en-US" dirty="0"/>
              <a:t>still exists or not.</a:t>
            </a:r>
          </a:p>
          <a:p>
            <a:pPr marL="400050" lvl="1" indent="0">
              <a:buNone/>
            </a:pPr>
            <a:r>
              <a:rPr lang="en-US" dirty="0" smtClean="0"/>
              <a:t>4</a:t>
            </a:r>
            <a:r>
              <a:rPr lang="en-US" dirty="0"/>
              <a:t>. Successively preempt some resources </a:t>
            </a:r>
            <a:r>
              <a:rPr lang="en-US" dirty="0" smtClean="0"/>
              <a:t>from processes </a:t>
            </a:r>
            <a:r>
              <a:rPr lang="en-US" dirty="0"/>
              <a:t>and give them to other </a:t>
            </a:r>
            <a:r>
              <a:rPr lang="en-US" dirty="0" smtClean="0"/>
              <a:t>processes until </a:t>
            </a:r>
            <a:r>
              <a:rPr lang="en-US" dirty="0"/>
              <a:t>deadlock no longer exists</a:t>
            </a:r>
          </a:p>
          <a:p>
            <a:pPr lvl="1"/>
            <a:r>
              <a:rPr lang="en-US" dirty="0"/>
              <a:t>a process that has a resource preempted </a:t>
            </a:r>
            <a:r>
              <a:rPr lang="en-US" dirty="0" smtClean="0"/>
              <a:t>must be </a:t>
            </a:r>
            <a:r>
              <a:rPr lang="en-US" dirty="0"/>
              <a:t>rolled back prior to its acquisition of </a:t>
            </a:r>
            <a:r>
              <a:rPr lang="en-US" dirty="0" smtClean="0"/>
              <a:t>that resource</a:t>
            </a:r>
            <a:r>
              <a:rPr lang="en-US" dirty="0"/>
              <a:t>.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Deadlock Detection </a:t>
            </a:r>
            <a:r>
              <a:rPr lang="en-US" dirty="0" smtClean="0"/>
              <a:t>Recovery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2987267"/>
      </p:ext>
    </p:extLst>
  </p:cSld>
  <p:clrMapOvr>
    <a:masterClrMapping/>
  </p:clrMapOvr>
  <p:transition spd="med">
    <p:pull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CSNB153	</a:t>
            </a:r>
            <a:r>
              <a:rPr lang="en-US" dirty="0" smtClean="0"/>
              <a:t>						             COMPUTER SYSTEM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</a:t>
            </a:r>
            <a:r>
              <a:rPr lang="en-US" dirty="0"/>
              <a:t>approaches 3 and 4: a victim </a:t>
            </a:r>
            <a:r>
              <a:rPr lang="en-US" dirty="0" smtClean="0"/>
              <a:t>process needs </a:t>
            </a:r>
            <a:r>
              <a:rPr lang="en-US" dirty="0"/>
              <a:t>to be selected according to:</a:t>
            </a:r>
          </a:p>
          <a:p>
            <a:pPr lvl="1"/>
            <a:r>
              <a:rPr lang="en-US" dirty="0"/>
              <a:t>Least amount of processor time consumed </a:t>
            </a:r>
            <a:r>
              <a:rPr lang="en-US" dirty="0" smtClean="0"/>
              <a:t>so far</a:t>
            </a:r>
            <a:endParaRPr lang="en-US" dirty="0"/>
          </a:p>
          <a:p>
            <a:pPr lvl="1"/>
            <a:r>
              <a:rPr lang="en-US" dirty="0"/>
              <a:t>Least number of lines of output produced so far</a:t>
            </a:r>
          </a:p>
          <a:p>
            <a:pPr lvl="1"/>
            <a:r>
              <a:rPr lang="en-US" dirty="0" smtClean="0"/>
              <a:t>Most </a:t>
            </a:r>
            <a:r>
              <a:rPr lang="en-US" dirty="0"/>
              <a:t>estimated time remaining</a:t>
            </a:r>
          </a:p>
          <a:p>
            <a:pPr lvl="1"/>
            <a:r>
              <a:rPr lang="en-US" dirty="0"/>
              <a:t>Least total resources allocated so far</a:t>
            </a:r>
          </a:p>
          <a:p>
            <a:pPr lvl="1"/>
            <a:r>
              <a:rPr lang="en-US" dirty="0"/>
              <a:t>Lowest priority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D</a:t>
            </a:r>
            <a:r>
              <a:rPr lang="en-US" dirty="0"/>
              <a:t>eadlock Detection Recovery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147262"/>
      </p:ext>
    </p:extLst>
  </p:cSld>
  <p:clrMapOvr>
    <a:masterClrMapping/>
  </p:clrMapOvr>
  <p:transition spd="med">
    <p:pull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CSNB153	</a:t>
            </a:r>
            <a:r>
              <a:rPr lang="en-US" dirty="0" smtClean="0"/>
              <a:t>						             COMPUTER SYSTEM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Combine </a:t>
            </a:r>
            <a:r>
              <a:rPr lang="en-US" dirty="0"/>
              <a:t>the previous approaches into </a:t>
            </a:r>
            <a:r>
              <a:rPr lang="en-US" dirty="0" smtClean="0"/>
              <a:t>the following </a:t>
            </a:r>
            <a:r>
              <a:rPr lang="en-US" dirty="0"/>
              <a:t>way:</a:t>
            </a:r>
          </a:p>
          <a:p>
            <a:pPr lvl="1"/>
            <a:r>
              <a:rPr lang="en-US" dirty="0"/>
              <a:t>Group resources into a number of </a:t>
            </a:r>
            <a:r>
              <a:rPr lang="en-US" dirty="0" smtClean="0"/>
              <a:t>different resource classes.</a:t>
            </a:r>
            <a:endParaRPr lang="en-US" dirty="0"/>
          </a:p>
          <a:p>
            <a:pPr lvl="1"/>
            <a:r>
              <a:rPr lang="en-US" dirty="0"/>
              <a:t>Use the linear ordering strategy (prevention </a:t>
            </a:r>
            <a:r>
              <a:rPr lang="en-US" dirty="0" smtClean="0"/>
              <a:t>of circular </a:t>
            </a:r>
            <a:r>
              <a:rPr lang="en-US" dirty="0"/>
              <a:t>wait) to prevent deadlock </a:t>
            </a:r>
            <a:r>
              <a:rPr lang="en-US" dirty="0" smtClean="0"/>
              <a:t>between resource </a:t>
            </a:r>
            <a:r>
              <a:rPr lang="en-US" dirty="0"/>
              <a:t>classes</a:t>
            </a:r>
          </a:p>
          <a:p>
            <a:pPr lvl="1"/>
            <a:r>
              <a:rPr lang="en-US" dirty="0"/>
              <a:t>Within a resource class, use the algorithm that </a:t>
            </a:r>
            <a:r>
              <a:rPr lang="en-US" dirty="0" smtClean="0"/>
              <a:t>is most </a:t>
            </a:r>
            <a:r>
              <a:rPr lang="en-US" dirty="0"/>
              <a:t>appropriate for that class.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Integrated Deadlock </a:t>
            </a:r>
            <a:r>
              <a:rPr lang="en-US" dirty="0" smtClean="0"/>
              <a:t>Strategy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863547"/>
      </p:ext>
    </p:extLst>
  </p:cSld>
  <p:clrMapOvr>
    <a:masterClrMapping/>
  </p:clrMapOvr>
  <p:transition spd="med">
    <p:pull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CSNB153	</a:t>
            </a:r>
            <a:r>
              <a:rPr lang="en-US" dirty="0" smtClean="0"/>
              <a:t>						             COMPUTER SYSTEM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Example </a:t>
            </a:r>
            <a:r>
              <a:rPr lang="en-US" dirty="0"/>
              <a:t>of resource classes:</a:t>
            </a:r>
          </a:p>
          <a:p>
            <a:pPr lvl="1"/>
            <a:r>
              <a:rPr lang="en-US" dirty="0"/>
              <a:t>Swappable space</a:t>
            </a:r>
          </a:p>
          <a:p>
            <a:pPr lvl="2"/>
            <a:r>
              <a:rPr lang="en-US" dirty="0"/>
              <a:t>Blocks of memory on secondary storage for use </a:t>
            </a:r>
            <a:r>
              <a:rPr lang="en-US" dirty="0" smtClean="0"/>
              <a:t>in swapping </a:t>
            </a:r>
            <a:r>
              <a:rPr lang="en-US" dirty="0"/>
              <a:t>processes.</a:t>
            </a:r>
          </a:p>
          <a:p>
            <a:pPr lvl="1"/>
            <a:r>
              <a:rPr lang="en-US" dirty="0" smtClean="0"/>
              <a:t>Process </a:t>
            </a:r>
            <a:r>
              <a:rPr lang="en-US" dirty="0"/>
              <a:t>resources</a:t>
            </a:r>
          </a:p>
          <a:p>
            <a:pPr lvl="2"/>
            <a:r>
              <a:rPr lang="en-US" dirty="0"/>
              <a:t>Assignable devices, such as tape drives and files</a:t>
            </a:r>
          </a:p>
          <a:p>
            <a:pPr lvl="1"/>
            <a:r>
              <a:rPr lang="en-US" dirty="0"/>
              <a:t>Main memory</a:t>
            </a:r>
          </a:p>
          <a:p>
            <a:pPr lvl="2"/>
            <a:r>
              <a:rPr lang="en-US" dirty="0"/>
              <a:t>Assignable to processes in pages and segments</a:t>
            </a:r>
          </a:p>
          <a:p>
            <a:pPr lvl="1"/>
            <a:r>
              <a:rPr lang="en-US" dirty="0"/>
              <a:t>Internal resources</a:t>
            </a:r>
          </a:p>
          <a:p>
            <a:pPr lvl="2"/>
            <a:r>
              <a:rPr lang="en-US" dirty="0"/>
              <a:t>Such as I/O channels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Integrated Deadlock </a:t>
            </a:r>
            <a:r>
              <a:rPr lang="en-US" dirty="0" smtClean="0"/>
              <a:t>Strategy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4656"/>
      </p:ext>
    </p:extLst>
  </p:cSld>
  <p:clrMapOvr>
    <a:masterClrMapping/>
  </p:clrMapOvr>
  <p:transition spd="med">
    <p:pull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CSNB153	</a:t>
            </a:r>
            <a:r>
              <a:rPr lang="en-US" dirty="0" smtClean="0"/>
              <a:t>						             COMPUTER SYSTEM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is </a:t>
            </a:r>
            <a:r>
              <a:rPr lang="en-US" dirty="0"/>
              <a:t>the name given to the </a:t>
            </a:r>
            <a:r>
              <a:rPr lang="en-US" dirty="0" smtClean="0"/>
              <a:t>indefinite postponement </a:t>
            </a:r>
            <a:r>
              <a:rPr lang="en-US" dirty="0"/>
              <a:t>of a process because it requires some resource before it can run, but the </a:t>
            </a:r>
            <a:r>
              <a:rPr lang="en-US" dirty="0">
                <a:solidFill>
                  <a:srgbClr val="FF0000"/>
                </a:solidFill>
              </a:rPr>
              <a:t>resource, though available for allocation, is never allocated to this process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Starvation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178901"/>
      </p:ext>
    </p:extLst>
  </p:cSld>
  <p:clrMapOvr>
    <a:masterClrMapping/>
  </p:clrMapOvr>
  <p:transition spd="med">
    <p:pull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CSNB153	</a:t>
            </a:r>
            <a:r>
              <a:rPr lang="en-US" dirty="0" smtClean="0"/>
              <a:t>						             COMPUTER SYSTEM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Starvation </a:t>
            </a:r>
            <a:r>
              <a:rPr lang="en-US" dirty="0"/>
              <a:t>is caused by failure to allocate some resource to a process, so to find the causes we must inspect the policies which the system uses in handling resources. Here are some possibilities. </a:t>
            </a:r>
            <a:endParaRPr lang="en-US" dirty="0" smtClean="0"/>
          </a:p>
          <a:p>
            <a:pPr marL="400050" lvl="1" indent="0">
              <a:buNone/>
            </a:pPr>
            <a:r>
              <a:rPr lang="en-US" dirty="0" smtClean="0"/>
              <a:t>• </a:t>
            </a:r>
            <a:r>
              <a:rPr lang="en-US" dirty="0"/>
              <a:t>Processes hand on resources to other processes without control. </a:t>
            </a:r>
            <a:r>
              <a:rPr lang="en-US" dirty="0" smtClean="0"/>
              <a:t>If processes queue for a resource, and the resource is always handed on to the next process in the queue, it is essential that every process awaiting the resource must be placed in the queue.</a:t>
            </a:r>
          </a:p>
          <a:p>
            <a:pPr marL="400050" lvl="1" indent="0">
              <a:buNone/>
            </a:pPr>
            <a:r>
              <a:rPr lang="en-US" dirty="0" smtClean="0"/>
              <a:t> • Processes' priorities are strictly enforced. If a process of worse priority requires a resource in competition with a constant stream of processes of better priority, it might wait for ever.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CAUSES OF STARVATION</a:t>
            </a:r>
          </a:p>
        </p:txBody>
      </p:sp>
    </p:spTree>
    <p:extLst>
      <p:ext uri="{BB962C8B-B14F-4D97-AF65-F5344CB8AC3E}">
        <p14:creationId xmlns:p14="http://schemas.microsoft.com/office/powerpoint/2010/main" val="1006398346"/>
      </p:ext>
    </p:extLst>
  </p:cSld>
  <p:clrMapOvr>
    <a:masterClrMapping/>
  </p:clrMapOvr>
  <p:transition spd="med">
    <p:pull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CSNB153	</a:t>
            </a:r>
            <a:r>
              <a:rPr lang="en-US" dirty="0" smtClean="0"/>
              <a:t>						             COMPUTER SYSTEM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00050" lvl="1" indent="0">
              <a:buNone/>
            </a:pPr>
            <a:r>
              <a:rPr lang="en-US" dirty="0"/>
              <a:t>• "Random" selection is used. If processes awaiting service are not queued, but </a:t>
            </a:r>
            <a:r>
              <a:rPr lang="en-US" dirty="0" smtClean="0"/>
              <a:t>a random </a:t>
            </a:r>
            <a:r>
              <a:rPr lang="en-US" dirty="0"/>
              <a:t>process is selected whenever the resource becomes available, it is possible for some processes to wait for a very long time. </a:t>
            </a:r>
          </a:p>
          <a:p>
            <a:pPr marL="400050" lvl="1" indent="0">
              <a:buNone/>
            </a:pPr>
            <a:r>
              <a:rPr lang="en-US" dirty="0"/>
              <a:t>• Not enough resources. This is commonly the real problem, so far as physical resources are concerned, though as its solution costs money it might be a hard one to solve.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893473"/>
      </p:ext>
    </p:extLst>
  </p:cSld>
  <p:clrMapOvr>
    <a:masterClrMapping/>
  </p:clrMapOvr>
  <p:transition spd="med">
    <p:pull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CSNB153	</a:t>
            </a:r>
            <a:r>
              <a:rPr lang="en-US" dirty="0" smtClean="0"/>
              <a:t>						             COMPUTER SYSTEM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There must be an independent manager for each resource, which must manage all allocations of its resource; this will guarantee that processes don't just pass resources around between themselves without making them available for general allocation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• Strict priorities should not be enforced. A poor priority should be regarded as a weak claim, but not an </a:t>
            </a:r>
            <a:r>
              <a:rPr lang="en-US" dirty="0" smtClean="0"/>
              <a:t>over ridable </a:t>
            </a:r>
            <a:r>
              <a:rPr lang="en-US" dirty="0"/>
              <a:t>claim. </a:t>
            </a:r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Avoid random selections, uncontrolled competition, etc.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Provide more resources. This is the only satisfactory </a:t>
            </a:r>
            <a:r>
              <a:rPr lang="en-US" dirty="0" smtClean="0"/>
              <a:t>solution.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REMEDIES. </a:t>
            </a:r>
          </a:p>
        </p:txBody>
      </p:sp>
    </p:spTree>
    <p:extLst>
      <p:ext uri="{BB962C8B-B14F-4D97-AF65-F5344CB8AC3E}">
        <p14:creationId xmlns:p14="http://schemas.microsoft.com/office/powerpoint/2010/main" val="3646262147"/>
      </p:ext>
    </p:extLst>
  </p:cSld>
  <p:clrMapOvr>
    <a:masterClrMapping/>
  </p:clrMapOvr>
  <p:transition spd="med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						             COMPUTER SYSTEM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7712" y="3200400"/>
            <a:ext cx="7768576" cy="29464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7712" y="1143000"/>
            <a:ext cx="7768576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2360037"/>
      </p:ext>
    </p:extLst>
  </p:cSld>
  <p:clrMapOvr>
    <a:masterClrMapping/>
  </p:clrMapOvr>
  <p:transition spd="med">
    <p:pull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24125"/>
            <a:ext cx="7772400" cy="1362075"/>
          </a:xfrm>
        </p:spPr>
        <p:txBody>
          <a:bodyPr/>
          <a:lstStyle/>
          <a:p>
            <a:pPr algn="ctr"/>
            <a:r>
              <a:rPr lang="en-US" dirty="0" smtClean="0"/>
              <a:t>END…..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CSNB153	</a:t>
            </a:r>
            <a:r>
              <a:rPr lang="en-US" dirty="0" smtClean="0"/>
              <a:t>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3758278"/>
      </p:ext>
    </p:extLst>
  </p:cSld>
  <p:clrMapOvr>
    <a:masterClrMapping/>
  </p:clrMapOvr>
  <p:transition spd="med" advClick="0" advTm="3000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CSNB153	</a:t>
            </a:r>
            <a:r>
              <a:rPr lang="en-US" dirty="0" smtClean="0"/>
              <a:t>						             COMPUTER SYSTEM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</a:t>
            </a:r>
            <a:r>
              <a:rPr lang="en-US" dirty="0"/>
              <a:t>two processes that compete </a:t>
            </a:r>
            <a:r>
              <a:rPr lang="en-US" dirty="0" smtClean="0"/>
              <a:t>for exclusive </a:t>
            </a:r>
            <a:r>
              <a:rPr lang="en-US" dirty="0"/>
              <a:t>access to disk file D and tape drive T.</a:t>
            </a:r>
          </a:p>
          <a:p>
            <a:r>
              <a:rPr lang="en-US" dirty="0"/>
              <a:t>The program operations shown in figure </a:t>
            </a:r>
            <a:r>
              <a:rPr lang="en-US" dirty="0" smtClean="0"/>
              <a:t>6.4 below.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 Deadlock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0" y="4114799"/>
            <a:ext cx="4648200" cy="212372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514600" y="3962400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Process P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5486400" y="3956229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Process Q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531898258"/>
      </p:ext>
    </p:extLst>
  </p:cSld>
  <p:clrMapOvr>
    <a:masterClrMapping/>
  </p:clrMapOvr>
  <p:transition spd="med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CSNB153	</a:t>
            </a:r>
            <a:r>
              <a:rPr lang="en-US" dirty="0" smtClean="0"/>
              <a:t>						             COMPUTER SYSTEM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Four </a:t>
            </a:r>
            <a:r>
              <a:rPr lang="en-US" dirty="0"/>
              <a:t>conditions of policy must be present </a:t>
            </a:r>
            <a:r>
              <a:rPr lang="en-US" dirty="0" smtClean="0"/>
              <a:t>for a </a:t>
            </a:r>
            <a:r>
              <a:rPr lang="en-US" dirty="0"/>
              <a:t>deadlock to be possible:</a:t>
            </a:r>
          </a:p>
          <a:p>
            <a:pPr marL="400050" lvl="1" indent="0">
              <a:buNone/>
            </a:pPr>
            <a:r>
              <a:rPr lang="en-US" dirty="0"/>
              <a:t>1. Mutual exclusion</a:t>
            </a:r>
          </a:p>
          <a:p>
            <a:pPr marL="400050" lvl="1" indent="0">
              <a:buNone/>
            </a:pPr>
            <a:r>
              <a:rPr lang="en-US" dirty="0"/>
              <a:t>2. Hold and wait</a:t>
            </a:r>
          </a:p>
          <a:p>
            <a:pPr marL="400050" lvl="1" indent="0">
              <a:buNone/>
            </a:pPr>
            <a:r>
              <a:rPr lang="en-US" dirty="0" smtClean="0"/>
              <a:t>3</a:t>
            </a:r>
            <a:r>
              <a:rPr lang="en-US" dirty="0"/>
              <a:t>. No preemption</a:t>
            </a:r>
          </a:p>
          <a:p>
            <a:pPr marL="400050" lvl="1" indent="0">
              <a:buNone/>
            </a:pPr>
            <a:r>
              <a:rPr lang="en-US" dirty="0"/>
              <a:t>4. Circular wait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Conditions for </a:t>
            </a:r>
            <a:r>
              <a:rPr lang="en-US" dirty="0" smtClean="0"/>
              <a:t>Deadlock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22911"/>
      </p:ext>
    </p:extLst>
  </p:cSld>
  <p:clrMapOvr>
    <a:masterClrMapping/>
  </p:clrMapOvr>
  <p:transition spd="med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CSNB153	</a:t>
            </a:r>
            <a:r>
              <a:rPr lang="en-US" dirty="0" smtClean="0"/>
              <a:t>						             COMPUTER SYSTEM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1</a:t>
            </a:r>
            <a:r>
              <a:rPr lang="en-US" dirty="0"/>
              <a:t>. Mutual exclusion</a:t>
            </a:r>
          </a:p>
          <a:p>
            <a:pPr marL="400050" lvl="1" indent="0">
              <a:buNone/>
            </a:pPr>
            <a:r>
              <a:rPr lang="en-US" dirty="0"/>
              <a:t>Only one process at a time can use a </a:t>
            </a:r>
            <a:r>
              <a:rPr lang="en-US" dirty="0" smtClean="0"/>
              <a:t>resource</a:t>
            </a:r>
          </a:p>
          <a:p>
            <a:pPr marL="400050" lvl="1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2. Hold-and-wait</a:t>
            </a:r>
          </a:p>
          <a:p>
            <a:pPr marL="400050" lvl="1" indent="0">
              <a:buNone/>
            </a:pPr>
            <a:r>
              <a:rPr lang="en-US" dirty="0"/>
              <a:t>A process holding at least one resource </a:t>
            </a:r>
            <a:r>
              <a:rPr lang="en-US" dirty="0" smtClean="0"/>
              <a:t>and waiting </a:t>
            </a:r>
            <a:r>
              <a:rPr lang="en-US" dirty="0"/>
              <a:t>to acquire additional resources held </a:t>
            </a:r>
            <a:r>
              <a:rPr lang="en-US" dirty="0" smtClean="0"/>
              <a:t>by other processes.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Conditions for </a:t>
            </a:r>
            <a:r>
              <a:rPr lang="en-US" dirty="0" smtClean="0"/>
              <a:t>Deadlock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1113210"/>
      </p:ext>
    </p:extLst>
  </p:cSld>
  <p:clrMapOvr>
    <a:masterClrMapping/>
  </p:clrMapOvr>
  <p:transition spd="med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CSNB153	</a:t>
            </a:r>
            <a:r>
              <a:rPr lang="en-US" dirty="0" smtClean="0"/>
              <a:t>						             COMPUTER SYSTEM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3</a:t>
            </a:r>
            <a:r>
              <a:rPr lang="en-US" dirty="0"/>
              <a:t>. No preemption</a:t>
            </a:r>
          </a:p>
          <a:p>
            <a:pPr marL="400050" lvl="1" indent="0">
              <a:buNone/>
            </a:pPr>
            <a:r>
              <a:rPr lang="en-US" dirty="0"/>
              <a:t>A resource can be released only voluntarily </a:t>
            </a:r>
            <a:r>
              <a:rPr lang="en-US" dirty="0" smtClean="0"/>
              <a:t>by the </a:t>
            </a:r>
            <a:r>
              <a:rPr lang="en-US" dirty="0"/>
              <a:t>process holding it after that process </a:t>
            </a:r>
            <a:r>
              <a:rPr lang="en-US" dirty="0" smtClean="0"/>
              <a:t>has completed </a:t>
            </a:r>
            <a:r>
              <a:rPr lang="en-US" dirty="0"/>
              <a:t>its task</a:t>
            </a:r>
            <a:r>
              <a:rPr lang="en-US" dirty="0" smtClean="0"/>
              <a:t>.</a:t>
            </a:r>
          </a:p>
          <a:p>
            <a:pPr marL="400050" lvl="1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4</a:t>
            </a:r>
            <a:r>
              <a:rPr lang="en-US" dirty="0"/>
              <a:t>. Circular </a:t>
            </a:r>
            <a:r>
              <a:rPr lang="en-US" dirty="0" smtClean="0"/>
              <a:t>Wait</a:t>
            </a:r>
          </a:p>
          <a:p>
            <a:pPr marL="400050" lvl="1" indent="0">
              <a:buNone/>
            </a:pPr>
            <a:r>
              <a:rPr lang="en-US" dirty="0" smtClean="0"/>
              <a:t>A </a:t>
            </a:r>
            <a:r>
              <a:rPr lang="en-US" dirty="0"/>
              <a:t>closed chain of processes exists, such </a:t>
            </a:r>
            <a:r>
              <a:rPr lang="en-US" dirty="0" smtClean="0"/>
              <a:t>that each </a:t>
            </a:r>
            <a:r>
              <a:rPr lang="en-US" dirty="0"/>
              <a:t>process holds at least once </a:t>
            </a:r>
            <a:r>
              <a:rPr lang="en-US" dirty="0" smtClean="0"/>
              <a:t>resources needed </a:t>
            </a:r>
            <a:r>
              <a:rPr lang="en-US" dirty="0"/>
              <a:t>by the next process in the </a:t>
            </a:r>
            <a:r>
              <a:rPr lang="en-US" dirty="0" smtClean="0"/>
              <a:t>chain. P0 </a:t>
            </a:r>
            <a:r>
              <a:rPr lang="en-US" dirty="0"/>
              <a:t>is waiting for P1, P1 is waiting for a </a:t>
            </a:r>
            <a:r>
              <a:rPr lang="en-US" dirty="0" smtClean="0"/>
              <a:t>resource that </a:t>
            </a:r>
            <a:r>
              <a:rPr lang="en-US" dirty="0"/>
              <a:t>is held by </a:t>
            </a:r>
            <a:r>
              <a:rPr lang="en-US" dirty="0" err="1"/>
              <a:t>Pn</a:t>
            </a:r>
            <a:r>
              <a:rPr lang="en-US" dirty="0"/>
              <a:t> and </a:t>
            </a:r>
            <a:r>
              <a:rPr lang="en-US" dirty="0" err="1"/>
              <a:t>Pn</a:t>
            </a:r>
            <a:r>
              <a:rPr lang="en-US" dirty="0"/>
              <a:t> is waiting for </a:t>
            </a:r>
            <a:r>
              <a:rPr lang="en-US" dirty="0" smtClean="0"/>
              <a:t>resource that </a:t>
            </a:r>
            <a:r>
              <a:rPr lang="en-US" dirty="0"/>
              <a:t>is held by P0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Conditions for </a:t>
            </a:r>
            <a:r>
              <a:rPr lang="en-US" dirty="0" smtClean="0"/>
              <a:t>Deadlock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79006"/>
      </p:ext>
    </p:extLst>
  </p:cSld>
  <p:clrMapOvr>
    <a:masterClrMapping/>
  </p:clrMapOvr>
  <p:transition spd="med"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CSNB153	</a:t>
            </a:r>
            <a:r>
              <a:rPr lang="en-US" dirty="0" smtClean="0"/>
              <a:t>						             COMPUTER SYSTEM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</a:t>
            </a:r>
            <a:r>
              <a:rPr lang="en-US" dirty="0"/>
              <a:t>most important approaches that </a:t>
            </a:r>
            <a:r>
              <a:rPr lang="en-US" dirty="0" smtClean="0"/>
              <a:t>have been </a:t>
            </a:r>
            <a:r>
              <a:rPr lang="en-US" dirty="0"/>
              <a:t>developed:</a:t>
            </a:r>
          </a:p>
          <a:p>
            <a:pPr marL="400050" lvl="1" indent="0">
              <a:buNone/>
            </a:pPr>
            <a:r>
              <a:rPr lang="en-US" dirty="0"/>
              <a:t>1. Deadlock Prevention</a:t>
            </a:r>
          </a:p>
          <a:p>
            <a:pPr lvl="2"/>
            <a:r>
              <a:rPr lang="en-US" dirty="0"/>
              <a:t>Prevent deadlock by adopting a policy </a:t>
            </a:r>
            <a:r>
              <a:rPr lang="en-US" dirty="0" smtClean="0"/>
              <a:t>that eliminates </a:t>
            </a:r>
            <a:r>
              <a:rPr lang="en-US" dirty="0"/>
              <a:t>one of the conditions</a:t>
            </a:r>
          </a:p>
          <a:p>
            <a:pPr marL="400050" lvl="1" indent="0">
              <a:buNone/>
            </a:pPr>
            <a:r>
              <a:rPr lang="en-US" dirty="0" smtClean="0"/>
              <a:t>2</a:t>
            </a:r>
            <a:r>
              <a:rPr lang="en-US" dirty="0"/>
              <a:t>. Deadlock Avoidance</a:t>
            </a:r>
          </a:p>
          <a:p>
            <a:pPr lvl="2"/>
            <a:r>
              <a:rPr lang="en-US" dirty="0"/>
              <a:t>Avoid deadlock by making the </a:t>
            </a:r>
            <a:r>
              <a:rPr lang="en-US" dirty="0" smtClean="0"/>
              <a:t>appropriate dynamic </a:t>
            </a:r>
            <a:r>
              <a:rPr lang="en-US" dirty="0"/>
              <a:t>choices based on the current state </a:t>
            </a:r>
            <a:r>
              <a:rPr lang="en-US" dirty="0" smtClean="0"/>
              <a:t>of resource </a:t>
            </a:r>
            <a:r>
              <a:rPr lang="en-US" dirty="0"/>
              <a:t>allocation.</a:t>
            </a:r>
          </a:p>
          <a:p>
            <a:pPr marL="400050" lvl="1" indent="0">
              <a:buNone/>
            </a:pPr>
            <a:r>
              <a:rPr lang="en-US" dirty="0"/>
              <a:t>3. Deadlock Detection</a:t>
            </a:r>
          </a:p>
          <a:p>
            <a:pPr lvl="2"/>
            <a:r>
              <a:rPr lang="en-US" dirty="0"/>
              <a:t>Attempt to detect the presence of </a:t>
            </a:r>
            <a:r>
              <a:rPr lang="en-US" dirty="0" smtClean="0"/>
              <a:t>deadlock and </a:t>
            </a:r>
            <a:r>
              <a:rPr lang="en-US" dirty="0"/>
              <a:t>take action to recover.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Approaches for </a:t>
            </a:r>
            <a:r>
              <a:rPr lang="en-US" dirty="0" smtClean="0"/>
              <a:t>Deadlock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246026"/>
      </p:ext>
    </p:extLst>
  </p:cSld>
  <p:clrMapOvr>
    <a:masterClrMapping/>
  </p:clrMapOvr>
  <p:transition spd="med">
    <p:pul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CSNB153	</a:t>
            </a:r>
            <a:r>
              <a:rPr lang="en-US" dirty="0" smtClean="0"/>
              <a:t>						             COMPUTER SYSTEM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 </a:t>
            </a:r>
            <a:r>
              <a:rPr lang="en-US" dirty="0"/>
              <a:t>design a system in such a way that </a:t>
            </a:r>
            <a:r>
              <a:rPr lang="en-US" dirty="0" smtClean="0"/>
              <a:t>the possibility </a:t>
            </a:r>
            <a:r>
              <a:rPr lang="en-US" dirty="0"/>
              <a:t>of deadlock is excluded.</a:t>
            </a:r>
          </a:p>
          <a:p>
            <a:r>
              <a:rPr lang="en-US" dirty="0"/>
              <a:t>Method falling into two classes:</a:t>
            </a:r>
          </a:p>
          <a:p>
            <a:pPr marL="914400" lvl="1" indent="-514350">
              <a:buAutoNum type="arabicPeriod"/>
            </a:pPr>
            <a:r>
              <a:rPr lang="en-US" dirty="0" smtClean="0"/>
              <a:t>Indirect method</a:t>
            </a:r>
          </a:p>
          <a:p>
            <a:pPr marL="800100" lvl="2" indent="0">
              <a:buNone/>
            </a:pPr>
            <a:r>
              <a:rPr lang="en-US" dirty="0" smtClean="0"/>
              <a:t>– </a:t>
            </a:r>
            <a:r>
              <a:rPr lang="en-US" dirty="0"/>
              <a:t>to prevent the occurrence of one of the </a:t>
            </a:r>
            <a:r>
              <a:rPr lang="en-US" dirty="0" smtClean="0"/>
              <a:t>three necessary </a:t>
            </a:r>
            <a:r>
              <a:rPr lang="en-US" dirty="0"/>
              <a:t>condition listed previously.</a:t>
            </a:r>
          </a:p>
          <a:p>
            <a:pPr marL="400050" lvl="1" indent="0">
              <a:buNone/>
            </a:pPr>
            <a:r>
              <a:rPr lang="en-US" dirty="0"/>
              <a:t>2. Direct method</a:t>
            </a:r>
          </a:p>
          <a:p>
            <a:pPr marL="800100" lvl="2" indent="0">
              <a:buNone/>
            </a:pPr>
            <a:r>
              <a:rPr lang="en-US" dirty="0"/>
              <a:t>– to prevent the occurrence of circular wait.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Deadlock </a:t>
            </a:r>
            <a:r>
              <a:rPr lang="en-US" dirty="0" smtClean="0"/>
              <a:t>Prevention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9241827"/>
      </p:ext>
    </p:extLst>
  </p:cSld>
  <p:clrMapOvr>
    <a:masterClrMapping/>
  </p:clrMapOvr>
  <p:transition spd="med">
    <p:pull/>
  </p:transition>
</p:sld>
</file>

<file path=ppt/theme/theme1.xml><?xml version="1.0" encoding="utf-8"?>
<a:theme xmlns:a="http://schemas.openxmlformats.org/drawingml/2006/main" name="Office Them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14283</TotalTime>
  <Words>1730</Words>
  <Application>Microsoft Office PowerPoint</Application>
  <PresentationFormat>On-screen Show (4:3)</PresentationFormat>
  <Paragraphs>214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Calibri</vt:lpstr>
      <vt:lpstr>Verdana</vt:lpstr>
      <vt:lpstr>Wingdings</vt:lpstr>
      <vt:lpstr>Office Theme</vt:lpstr>
      <vt:lpstr>Chapter 12:  Concurrency, Deadlock and Starvation</vt:lpstr>
      <vt:lpstr>Deadlock</vt:lpstr>
      <vt:lpstr>PowerPoint Presentation</vt:lpstr>
      <vt:lpstr>Example Deadlock</vt:lpstr>
      <vt:lpstr>Conditions for Deadlock</vt:lpstr>
      <vt:lpstr>Conditions for Deadlock</vt:lpstr>
      <vt:lpstr>Conditions for Deadlock</vt:lpstr>
      <vt:lpstr>Approaches for Deadlock</vt:lpstr>
      <vt:lpstr>Deadlock Prevention</vt:lpstr>
      <vt:lpstr>Deadlock Prevention…</vt:lpstr>
      <vt:lpstr>Deadlock Prevention…</vt:lpstr>
      <vt:lpstr>Deadlock Prevention…</vt:lpstr>
      <vt:lpstr>Deadlock Prevention…</vt:lpstr>
      <vt:lpstr>Deadlock Prevention…</vt:lpstr>
      <vt:lpstr>Deadlock Prevention...</vt:lpstr>
      <vt:lpstr>Deadlock Avoidance</vt:lpstr>
      <vt:lpstr>Deadlock Avoidance…</vt:lpstr>
      <vt:lpstr>Deadlock Avoidance…</vt:lpstr>
      <vt:lpstr>Deadlock Detection</vt:lpstr>
      <vt:lpstr>Deadlock Detection…</vt:lpstr>
      <vt:lpstr>Deadlock Detection Recovery</vt:lpstr>
      <vt:lpstr>Deadlock Detection Recovery</vt:lpstr>
      <vt:lpstr>Deadlock Detection Recovery </vt:lpstr>
      <vt:lpstr>Integrated Deadlock Strategy</vt:lpstr>
      <vt:lpstr>Integrated Deadlock Strategy</vt:lpstr>
      <vt:lpstr>Starvation</vt:lpstr>
      <vt:lpstr>CAUSES OF STARVATION</vt:lpstr>
      <vt:lpstr>PowerPoint Presentation</vt:lpstr>
      <vt:lpstr>REMEDIES. </vt:lpstr>
      <vt:lpstr>END…..</vt:lpstr>
    </vt:vector>
  </TitlesOfParts>
  <Company>Universiti Tenaga Nasional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shakirah</dc:creator>
  <cp:lastModifiedBy>Eze Manzura Bte. Mohd Mahidin</cp:lastModifiedBy>
  <cp:revision>1468</cp:revision>
  <dcterms:created xsi:type="dcterms:W3CDTF">2013-04-30T07:52:16Z</dcterms:created>
  <dcterms:modified xsi:type="dcterms:W3CDTF">2017-08-29T00:40:03Z</dcterms:modified>
</cp:coreProperties>
</file>