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12" r:id="rId49"/>
    <p:sldId id="308" r:id="rId50"/>
    <p:sldId id="309" r:id="rId51"/>
    <p:sldId id="311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ze Manzura Bte. Mohd Mahidin" initials="EMBMM" lastIdx="1" clrIdx="0">
    <p:extLst>
      <p:ext uri="{19B8F6BF-5375-455C-9EA6-DF929625EA0E}">
        <p15:presenceInfo xmlns:p15="http://schemas.microsoft.com/office/powerpoint/2012/main" userId="S-1-5-21-1392728455-1294815660-1236795852-3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9T14:54:23.701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4D9984-06E8-466F-ACAB-2414ED0289E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B268EB-CBD7-433F-AF7A-5CC3018C208C}">
      <dgm:prSet phldrT="[Text]"/>
      <dgm:spPr/>
      <dgm:t>
        <a:bodyPr/>
        <a:lstStyle/>
        <a:p>
          <a:r>
            <a:rPr lang="en-US" dirty="0" smtClean="0"/>
            <a:t>Memory Management</a:t>
          </a:r>
          <a:endParaRPr lang="en-US" dirty="0"/>
        </a:p>
      </dgm:t>
    </dgm:pt>
    <dgm:pt modelId="{BA0E0D41-E1C5-4FB7-8F0D-19832364FF7E}" type="parTrans" cxnId="{0A45423B-29B5-4253-BAA1-4868213DFE10}">
      <dgm:prSet/>
      <dgm:spPr/>
      <dgm:t>
        <a:bodyPr/>
        <a:lstStyle/>
        <a:p>
          <a:endParaRPr lang="en-US"/>
        </a:p>
      </dgm:t>
    </dgm:pt>
    <dgm:pt modelId="{90F25B24-547F-484E-91D8-E777B693EF6D}" type="sibTrans" cxnId="{0A45423B-29B5-4253-BAA1-4868213DFE10}">
      <dgm:prSet custT="1"/>
      <dgm:spPr/>
      <dgm:t>
        <a:bodyPr/>
        <a:lstStyle/>
        <a:p>
          <a:r>
            <a:rPr lang="en-US" sz="1500" dirty="0" smtClean="0"/>
            <a:t>Process</a:t>
          </a:r>
          <a:endParaRPr lang="en-US" sz="1500" dirty="0"/>
        </a:p>
      </dgm:t>
    </dgm:pt>
    <dgm:pt modelId="{47911448-87D2-46A5-B186-1D18DEAE16B4}">
      <dgm:prSet phldrT="[Text]" phldr="1"/>
      <dgm:spPr/>
      <dgm:t>
        <a:bodyPr/>
        <a:lstStyle/>
        <a:p>
          <a:endParaRPr lang="en-US"/>
        </a:p>
      </dgm:t>
    </dgm:pt>
    <dgm:pt modelId="{A430FEF7-8CFA-439A-B094-409813F89449}" type="parTrans" cxnId="{FBB2FC9C-C033-4750-8F2E-7F6BEC47A71D}">
      <dgm:prSet/>
      <dgm:spPr/>
      <dgm:t>
        <a:bodyPr/>
        <a:lstStyle/>
        <a:p>
          <a:endParaRPr lang="en-US"/>
        </a:p>
      </dgm:t>
    </dgm:pt>
    <dgm:pt modelId="{26E349BD-07E6-4632-9D34-82C2C9390C63}" type="sibTrans" cxnId="{FBB2FC9C-C033-4750-8F2E-7F6BEC47A71D}">
      <dgm:prSet/>
      <dgm:spPr/>
      <dgm:t>
        <a:bodyPr/>
        <a:lstStyle/>
        <a:p>
          <a:endParaRPr lang="en-US"/>
        </a:p>
      </dgm:t>
    </dgm:pt>
    <dgm:pt modelId="{DAD3C611-9B44-42D3-AB4A-50FB539857EE}">
      <dgm:prSet phldrT="[Text]"/>
      <dgm:spPr/>
      <dgm:t>
        <a:bodyPr/>
        <a:lstStyle/>
        <a:p>
          <a:r>
            <a:rPr lang="en-US" dirty="0" smtClean="0"/>
            <a:t>Information Protection and Security</a:t>
          </a:r>
          <a:endParaRPr lang="en-US" dirty="0"/>
        </a:p>
      </dgm:t>
    </dgm:pt>
    <dgm:pt modelId="{2CCD638E-9D91-413E-BC67-7E73325CAF6E}" type="parTrans" cxnId="{CAB00C36-19E8-4318-9438-35865EAC6734}">
      <dgm:prSet/>
      <dgm:spPr/>
      <dgm:t>
        <a:bodyPr/>
        <a:lstStyle/>
        <a:p>
          <a:endParaRPr lang="en-US"/>
        </a:p>
      </dgm:t>
    </dgm:pt>
    <dgm:pt modelId="{2339BA27-1DB5-4EF3-A7E2-5F43811CD0FF}" type="sibTrans" cxnId="{CAB00C36-19E8-4318-9438-35865EAC6734}">
      <dgm:prSet/>
      <dgm:spPr/>
      <dgm:t>
        <a:bodyPr/>
        <a:lstStyle/>
        <a:p>
          <a:r>
            <a:rPr lang="en-US" dirty="0" smtClean="0"/>
            <a:t>Scheduling and resource management</a:t>
          </a:r>
          <a:endParaRPr lang="en-US" dirty="0"/>
        </a:p>
      </dgm:t>
    </dgm:pt>
    <dgm:pt modelId="{5F454DFE-746A-443B-BADF-D4C722E144EB}">
      <dgm:prSet phldrT="[Text]" phldr="1"/>
      <dgm:spPr/>
      <dgm:t>
        <a:bodyPr/>
        <a:lstStyle/>
        <a:p>
          <a:endParaRPr lang="en-US"/>
        </a:p>
      </dgm:t>
    </dgm:pt>
    <dgm:pt modelId="{4ACBC776-C6A2-4406-A84A-5207EB5E2BF0}" type="parTrans" cxnId="{E32AD7B8-6B37-43E9-80C4-D6510D7B639D}">
      <dgm:prSet/>
      <dgm:spPr/>
      <dgm:t>
        <a:bodyPr/>
        <a:lstStyle/>
        <a:p>
          <a:endParaRPr lang="en-US"/>
        </a:p>
      </dgm:t>
    </dgm:pt>
    <dgm:pt modelId="{87B88F0A-4FF1-427B-88E9-3EA87C8C11C1}" type="sibTrans" cxnId="{E32AD7B8-6B37-43E9-80C4-D6510D7B639D}">
      <dgm:prSet/>
      <dgm:spPr/>
      <dgm:t>
        <a:bodyPr/>
        <a:lstStyle/>
        <a:p>
          <a:endParaRPr lang="en-US"/>
        </a:p>
      </dgm:t>
    </dgm:pt>
    <dgm:pt modelId="{A218BC5B-48EB-4755-8474-6F6D5868DDFB}">
      <dgm:prSet phldrT="[Text]"/>
      <dgm:spPr/>
      <dgm:t>
        <a:bodyPr/>
        <a:lstStyle/>
        <a:p>
          <a:r>
            <a:rPr lang="en-US" dirty="0" smtClean="0"/>
            <a:t>System Structure</a:t>
          </a:r>
          <a:endParaRPr lang="en-US" dirty="0"/>
        </a:p>
      </dgm:t>
    </dgm:pt>
    <dgm:pt modelId="{39AEF0C8-B8CC-494E-8086-A581BD135184}" type="parTrans" cxnId="{C10A04A8-5BC6-4AFF-B944-879E83F3CE86}">
      <dgm:prSet/>
      <dgm:spPr/>
      <dgm:t>
        <a:bodyPr/>
        <a:lstStyle/>
        <a:p>
          <a:endParaRPr lang="en-US"/>
        </a:p>
      </dgm:t>
    </dgm:pt>
    <dgm:pt modelId="{0A7665B8-4E0F-4EB0-B127-1BED4051EDB4}" type="sibTrans" cxnId="{C10A04A8-5BC6-4AFF-B944-879E83F3CE86}">
      <dgm:prSet/>
      <dgm:spPr/>
      <dgm:t>
        <a:bodyPr/>
        <a:lstStyle/>
        <a:p>
          <a:endParaRPr lang="en-US"/>
        </a:p>
      </dgm:t>
    </dgm:pt>
    <dgm:pt modelId="{CC2B95EC-2DF6-4048-83CD-CE338D9C8EEA}">
      <dgm:prSet phldrT="[Text]" phldr="1"/>
      <dgm:spPr/>
      <dgm:t>
        <a:bodyPr/>
        <a:lstStyle/>
        <a:p>
          <a:endParaRPr lang="en-US" dirty="0"/>
        </a:p>
      </dgm:t>
    </dgm:pt>
    <dgm:pt modelId="{4CEBCDAF-5CAB-4D91-A0D4-09217822D39B}" type="parTrans" cxnId="{095319DD-FFA7-46CC-8B6E-87132AC37E0F}">
      <dgm:prSet/>
      <dgm:spPr/>
      <dgm:t>
        <a:bodyPr/>
        <a:lstStyle/>
        <a:p>
          <a:endParaRPr lang="en-US"/>
        </a:p>
      </dgm:t>
    </dgm:pt>
    <dgm:pt modelId="{4588D306-FF1E-4D64-B58D-7F0B56F9E79B}" type="sibTrans" cxnId="{095319DD-FFA7-46CC-8B6E-87132AC37E0F}">
      <dgm:prSet/>
      <dgm:spPr/>
      <dgm:t>
        <a:bodyPr/>
        <a:lstStyle/>
        <a:p>
          <a:endParaRPr lang="en-US"/>
        </a:p>
      </dgm:t>
    </dgm:pt>
    <dgm:pt modelId="{3E5F6FF1-5E25-4E9A-A51A-A736F9BBDDC7}" type="pres">
      <dgm:prSet presAssocID="{7F4D9984-06E8-466F-ACAB-2414ED0289E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1C60D0E-8173-48EB-A97C-EAACF99D6070}" type="pres">
      <dgm:prSet presAssocID="{11B268EB-CBD7-433F-AF7A-5CC3018C208C}" presName="composite" presStyleCnt="0"/>
      <dgm:spPr/>
    </dgm:pt>
    <dgm:pt modelId="{A88B4DBF-285F-468A-97E4-8149F4A88BD3}" type="pres">
      <dgm:prSet presAssocID="{11B268EB-CBD7-433F-AF7A-5CC3018C208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7DF22-EF22-4A51-BE65-9C2D8B0FB6C6}" type="pres">
      <dgm:prSet presAssocID="{11B268EB-CBD7-433F-AF7A-5CC3018C208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860CC-6B0B-403F-91EB-78818B5C8A6A}" type="pres">
      <dgm:prSet presAssocID="{11B268EB-CBD7-433F-AF7A-5CC3018C208C}" presName="BalanceSpacing" presStyleCnt="0"/>
      <dgm:spPr/>
    </dgm:pt>
    <dgm:pt modelId="{F6D2B63B-2EB6-45C9-A1B6-C1A2045A1BA0}" type="pres">
      <dgm:prSet presAssocID="{11B268EB-CBD7-433F-AF7A-5CC3018C208C}" presName="BalanceSpacing1" presStyleCnt="0"/>
      <dgm:spPr/>
    </dgm:pt>
    <dgm:pt modelId="{1767D7E5-AF98-47CE-BED7-7EFEA9988E77}" type="pres">
      <dgm:prSet presAssocID="{90F25B24-547F-484E-91D8-E777B693EF6D}" presName="Accent1Text" presStyleLbl="node1" presStyleIdx="1" presStyleCnt="6"/>
      <dgm:spPr/>
      <dgm:t>
        <a:bodyPr/>
        <a:lstStyle/>
        <a:p>
          <a:endParaRPr lang="en-US"/>
        </a:p>
      </dgm:t>
    </dgm:pt>
    <dgm:pt modelId="{655FE885-455B-46D6-87C3-2771CAA7EEC2}" type="pres">
      <dgm:prSet presAssocID="{90F25B24-547F-484E-91D8-E777B693EF6D}" presName="spaceBetweenRectangles" presStyleCnt="0"/>
      <dgm:spPr/>
    </dgm:pt>
    <dgm:pt modelId="{6AEC93C9-B09B-480F-B017-38F4CC18668C}" type="pres">
      <dgm:prSet presAssocID="{DAD3C611-9B44-42D3-AB4A-50FB539857EE}" presName="composite" presStyleCnt="0"/>
      <dgm:spPr/>
    </dgm:pt>
    <dgm:pt modelId="{3EC69A91-186F-45D2-8E66-148DFD895C2F}" type="pres">
      <dgm:prSet presAssocID="{DAD3C611-9B44-42D3-AB4A-50FB539857E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C488C-5C5C-425C-95A8-0023C54882AB}" type="pres">
      <dgm:prSet presAssocID="{DAD3C611-9B44-42D3-AB4A-50FB539857E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4F46A-1E76-4068-8AA3-09CA7D051A19}" type="pres">
      <dgm:prSet presAssocID="{DAD3C611-9B44-42D3-AB4A-50FB539857EE}" presName="BalanceSpacing" presStyleCnt="0"/>
      <dgm:spPr/>
    </dgm:pt>
    <dgm:pt modelId="{7F95E742-0C35-4325-9AF5-9245FBB027CE}" type="pres">
      <dgm:prSet presAssocID="{DAD3C611-9B44-42D3-AB4A-50FB539857EE}" presName="BalanceSpacing1" presStyleCnt="0"/>
      <dgm:spPr/>
    </dgm:pt>
    <dgm:pt modelId="{4931956E-2896-4F58-B79D-8D2CFC851CEE}" type="pres">
      <dgm:prSet presAssocID="{2339BA27-1DB5-4EF3-A7E2-5F43811CD0FF}" presName="Accent1Text" presStyleLbl="node1" presStyleIdx="3" presStyleCnt="6"/>
      <dgm:spPr/>
      <dgm:t>
        <a:bodyPr/>
        <a:lstStyle/>
        <a:p>
          <a:endParaRPr lang="en-US"/>
        </a:p>
      </dgm:t>
    </dgm:pt>
    <dgm:pt modelId="{16A0C75E-C588-4D5A-824E-763372EF3CBA}" type="pres">
      <dgm:prSet presAssocID="{2339BA27-1DB5-4EF3-A7E2-5F43811CD0FF}" presName="spaceBetweenRectangles" presStyleCnt="0"/>
      <dgm:spPr/>
    </dgm:pt>
    <dgm:pt modelId="{CBB6C653-ED5F-4DB0-8BF5-71B1544E7D28}" type="pres">
      <dgm:prSet presAssocID="{A218BC5B-48EB-4755-8474-6F6D5868DDFB}" presName="composite" presStyleCnt="0"/>
      <dgm:spPr/>
    </dgm:pt>
    <dgm:pt modelId="{046C21D3-B995-4268-BA30-32C1318A4F11}" type="pres">
      <dgm:prSet presAssocID="{A218BC5B-48EB-4755-8474-6F6D5868DDF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3AE9B-F334-4EC1-9398-734C73DE7FA7}" type="pres">
      <dgm:prSet presAssocID="{A218BC5B-48EB-4755-8474-6F6D5868DDF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E86C0-4971-4B4F-B560-3ED645189B4D}" type="pres">
      <dgm:prSet presAssocID="{A218BC5B-48EB-4755-8474-6F6D5868DDFB}" presName="BalanceSpacing" presStyleCnt="0"/>
      <dgm:spPr/>
    </dgm:pt>
    <dgm:pt modelId="{726F6E07-3943-48A2-90D6-EBB862FE29A9}" type="pres">
      <dgm:prSet presAssocID="{A218BC5B-48EB-4755-8474-6F6D5868DDFB}" presName="BalanceSpacing1" presStyleCnt="0"/>
      <dgm:spPr/>
    </dgm:pt>
    <dgm:pt modelId="{45624934-8883-49C0-BA49-0723264ECC18}" type="pres">
      <dgm:prSet presAssocID="{0A7665B8-4E0F-4EB0-B127-1BED4051EDB4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1022E539-A5DE-4AC5-8243-5CFE340A7101}" type="presOf" srcId="{0A7665B8-4E0F-4EB0-B127-1BED4051EDB4}" destId="{45624934-8883-49C0-BA49-0723264ECC18}" srcOrd="0" destOrd="0" presId="urn:microsoft.com/office/officeart/2008/layout/AlternatingHexagons"/>
    <dgm:cxn modelId="{F1B833EC-D29A-4B38-AC51-A083B180285A}" type="presOf" srcId="{2339BA27-1DB5-4EF3-A7E2-5F43811CD0FF}" destId="{4931956E-2896-4F58-B79D-8D2CFC851CEE}" srcOrd="0" destOrd="0" presId="urn:microsoft.com/office/officeart/2008/layout/AlternatingHexagons"/>
    <dgm:cxn modelId="{C10A04A8-5BC6-4AFF-B944-879E83F3CE86}" srcId="{7F4D9984-06E8-466F-ACAB-2414ED0289E4}" destId="{A218BC5B-48EB-4755-8474-6F6D5868DDFB}" srcOrd="2" destOrd="0" parTransId="{39AEF0C8-B8CC-494E-8086-A581BD135184}" sibTransId="{0A7665B8-4E0F-4EB0-B127-1BED4051EDB4}"/>
    <dgm:cxn modelId="{C3BB0E64-F787-4698-A7AA-76DFE616F460}" type="presOf" srcId="{7F4D9984-06E8-466F-ACAB-2414ED0289E4}" destId="{3E5F6FF1-5E25-4E9A-A51A-A736F9BBDDC7}" srcOrd="0" destOrd="0" presId="urn:microsoft.com/office/officeart/2008/layout/AlternatingHexagons"/>
    <dgm:cxn modelId="{1EB15A8A-E3E0-496D-ACFE-D8F9A712F22C}" type="presOf" srcId="{90F25B24-547F-484E-91D8-E777B693EF6D}" destId="{1767D7E5-AF98-47CE-BED7-7EFEA9988E77}" srcOrd="0" destOrd="0" presId="urn:microsoft.com/office/officeart/2008/layout/AlternatingHexagons"/>
    <dgm:cxn modelId="{56B241AA-C787-4E69-8336-115E688439DA}" type="presOf" srcId="{5F454DFE-746A-443B-BADF-D4C722E144EB}" destId="{B1FC488C-5C5C-425C-95A8-0023C54882AB}" srcOrd="0" destOrd="0" presId="urn:microsoft.com/office/officeart/2008/layout/AlternatingHexagons"/>
    <dgm:cxn modelId="{ED2ABA54-63E5-481F-A891-71F4A63C230A}" type="presOf" srcId="{DAD3C611-9B44-42D3-AB4A-50FB539857EE}" destId="{3EC69A91-186F-45D2-8E66-148DFD895C2F}" srcOrd="0" destOrd="0" presId="urn:microsoft.com/office/officeart/2008/layout/AlternatingHexagons"/>
    <dgm:cxn modelId="{33CFAA15-5F8D-4FFF-BFC5-6EDA3E7C205B}" type="presOf" srcId="{47911448-87D2-46A5-B186-1D18DEAE16B4}" destId="{3017DF22-EF22-4A51-BE65-9C2D8B0FB6C6}" srcOrd="0" destOrd="0" presId="urn:microsoft.com/office/officeart/2008/layout/AlternatingHexagons"/>
    <dgm:cxn modelId="{CAB00C36-19E8-4318-9438-35865EAC6734}" srcId="{7F4D9984-06E8-466F-ACAB-2414ED0289E4}" destId="{DAD3C611-9B44-42D3-AB4A-50FB539857EE}" srcOrd="1" destOrd="0" parTransId="{2CCD638E-9D91-413E-BC67-7E73325CAF6E}" sibTransId="{2339BA27-1DB5-4EF3-A7E2-5F43811CD0FF}"/>
    <dgm:cxn modelId="{51B0EFAE-3E5C-4B3D-BB82-C2B93A54CC81}" type="presOf" srcId="{11B268EB-CBD7-433F-AF7A-5CC3018C208C}" destId="{A88B4DBF-285F-468A-97E4-8149F4A88BD3}" srcOrd="0" destOrd="0" presId="urn:microsoft.com/office/officeart/2008/layout/AlternatingHexagons"/>
    <dgm:cxn modelId="{6F3FBE7F-6B01-47ED-A9A8-F8833FE931EE}" type="presOf" srcId="{CC2B95EC-2DF6-4048-83CD-CE338D9C8EEA}" destId="{7613AE9B-F334-4EC1-9398-734C73DE7FA7}" srcOrd="0" destOrd="0" presId="urn:microsoft.com/office/officeart/2008/layout/AlternatingHexagons"/>
    <dgm:cxn modelId="{FBB2FC9C-C033-4750-8F2E-7F6BEC47A71D}" srcId="{11B268EB-CBD7-433F-AF7A-5CC3018C208C}" destId="{47911448-87D2-46A5-B186-1D18DEAE16B4}" srcOrd="0" destOrd="0" parTransId="{A430FEF7-8CFA-439A-B094-409813F89449}" sibTransId="{26E349BD-07E6-4632-9D34-82C2C9390C63}"/>
    <dgm:cxn modelId="{0A45423B-29B5-4253-BAA1-4868213DFE10}" srcId="{7F4D9984-06E8-466F-ACAB-2414ED0289E4}" destId="{11B268EB-CBD7-433F-AF7A-5CC3018C208C}" srcOrd="0" destOrd="0" parTransId="{BA0E0D41-E1C5-4FB7-8F0D-19832364FF7E}" sibTransId="{90F25B24-547F-484E-91D8-E777B693EF6D}"/>
    <dgm:cxn modelId="{E32AD7B8-6B37-43E9-80C4-D6510D7B639D}" srcId="{DAD3C611-9B44-42D3-AB4A-50FB539857EE}" destId="{5F454DFE-746A-443B-BADF-D4C722E144EB}" srcOrd="0" destOrd="0" parTransId="{4ACBC776-C6A2-4406-A84A-5207EB5E2BF0}" sibTransId="{87B88F0A-4FF1-427B-88E9-3EA87C8C11C1}"/>
    <dgm:cxn modelId="{D3576D8E-94FA-4707-92F2-BE08BBB3DD30}" type="presOf" srcId="{A218BC5B-48EB-4755-8474-6F6D5868DDFB}" destId="{046C21D3-B995-4268-BA30-32C1318A4F11}" srcOrd="0" destOrd="0" presId="urn:microsoft.com/office/officeart/2008/layout/AlternatingHexagons"/>
    <dgm:cxn modelId="{095319DD-FFA7-46CC-8B6E-87132AC37E0F}" srcId="{A218BC5B-48EB-4755-8474-6F6D5868DDFB}" destId="{CC2B95EC-2DF6-4048-83CD-CE338D9C8EEA}" srcOrd="0" destOrd="0" parTransId="{4CEBCDAF-5CAB-4D91-A0D4-09217822D39B}" sibTransId="{4588D306-FF1E-4D64-B58D-7F0B56F9E79B}"/>
    <dgm:cxn modelId="{D0A959A8-4A8A-4423-BA13-887637D75A2C}" type="presParOf" srcId="{3E5F6FF1-5E25-4E9A-A51A-A736F9BBDDC7}" destId="{11C60D0E-8173-48EB-A97C-EAACF99D6070}" srcOrd="0" destOrd="0" presId="urn:microsoft.com/office/officeart/2008/layout/AlternatingHexagons"/>
    <dgm:cxn modelId="{4EE81BD2-245E-4EDB-BEFC-C8417C95D4B8}" type="presParOf" srcId="{11C60D0E-8173-48EB-A97C-EAACF99D6070}" destId="{A88B4DBF-285F-468A-97E4-8149F4A88BD3}" srcOrd="0" destOrd="0" presId="urn:microsoft.com/office/officeart/2008/layout/AlternatingHexagons"/>
    <dgm:cxn modelId="{186F9036-9B91-4782-B741-7A6A6BFBDF96}" type="presParOf" srcId="{11C60D0E-8173-48EB-A97C-EAACF99D6070}" destId="{3017DF22-EF22-4A51-BE65-9C2D8B0FB6C6}" srcOrd="1" destOrd="0" presId="urn:microsoft.com/office/officeart/2008/layout/AlternatingHexagons"/>
    <dgm:cxn modelId="{24AFDE65-C687-410F-9136-BB3E486D5AE6}" type="presParOf" srcId="{11C60D0E-8173-48EB-A97C-EAACF99D6070}" destId="{CFE860CC-6B0B-403F-91EB-78818B5C8A6A}" srcOrd="2" destOrd="0" presId="urn:microsoft.com/office/officeart/2008/layout/AlternatingHexagons"/>
    <dgm:cxn modelId="{98B0C29C-C21A-436F-AB23-074A5769B6F6}" type="presParOf" srcId="{11C60D0E-8173-48EB-A97C-EAACF99D6070}" destId="{F6D2B63B-2EB6-45C9-A1B6-C1A2045A1BA0}" srcOrd="3" destOrd="0" presId="urn:microsoft.com/office/officeart/2008/layout/AlternatingHexagons"/>
    <dgm:cxn modelId="{CDDBAF3A-30C4-4EDD-ACD9-2889BB5AE951}" type="presParOf" srcId="{11C60D0E-8173-48EB-A97C-EAACF99D6070}" destId="{1767D7E5-AF98-47CE-BED7-7EFEA9988E77}" srcOrd="4" destOrd="0" presId="urn:microsoft.com/office/officeart/2008/layout/AlternatingHexagons"/>
    <dgm:cxn modelId="{E7396F7F-DA93-413D-A611-72ACB80D9843}" type="presParOf" srcId="{3E5F6FF1-5E25-4E9A-A51A-A736F9BBDDC7}" destId="{655FE885-455B-46D6-87C3-2771CAA7EEC2}" srcOrd="1" destOrd="0" presId="urn:microsoft.com/office/officeart/2008/layout/AlternatingHexagons"/>
    <dgm:cxn modelId="{E310C0C6-86A9-42C4-80A5-0E689116E8A3}" type="presParOf" srcId="{3E5F6FF1-5E25-4E9A-A51A-A736F9BBDDC7}" destId="{6AEC93C9-B09B-480F-B017-38F4CC18668C}" srcOrd="2" destOrd="0" presId="urn:microsoft.com/office/officeart/2008/layout/AlternatingHexagons"/>
    <dgm:cxn modelId="{A385CB08-7CE0-43AF-B18E-A7F1DF515606}" type="presParOf" srcId="{6AEC93C9-B09B-480F-B017-38F4CC18668C}" destId="{3EC69A91-186F-45D2-8E66-148DFD895C2F}" srcOrd="0" destOrd="0" presId="urn:microsoft.com/office/officeart/2008/layout/AlternatingHexagons"/>
    <dgm:cxn modelId="{F0B66E51-557D-43B4-9220-C1A2324BB5D4}" type="presParOf" srcId="{6AEC93C9-B09B-480F-B017-38F4CC18668C}" destId="{B1FC488C-5C5C-425C-95A8-0023C54882AB}" srcOrd="1" destOrd="0" presId="urn:microsoft.com/office/officeart/2008/layout/AlternatingHexagons"/>
    <dgm:cxn modelId="{77582A2D-CFF6-4481-8E15-19AE51B85BE4}" type="presParOf" srcId="{6AEC93C9-B09B-480F-B017-38F4CC18668C}" destId="{7814F46A-1E76-4068-8AA3-09CA7D051A19}" srcOrd="2" destOrd="0" presId="urn:microsoft.com/office/officeart/2008/layout/AlternatingHexagons"/>
    <dgm:cxn modelId="{0ABFF53C-6FAD-44CE-B15E-29B06CD9B660}" type="presParOf" srcId="{6AEC93C9-B09B-480F-B017-38F4CC18668C}" destId="{7F95E742-0C35-4325-9AF5-9245FBB027CE}" srcOrd="3" destOrd="0" presId="urn:microsoft.com/office/officeart/2008/layout/AlternatingHexagons"/>
    <dgm:cxn modelId="{BA47F5D8-0F01-4509-8861-FFF8FE58595C}" type="presParOf" srcId="{6AEC93C9-B09B-480F-B017-38F4CC18668C}" destId="{4931956E-2896-4F58-B79D-8D2CFC851CEE}" srcOrd="4" destOrd="0" presId="urn:microsoft.com/office/officeart/2008/layout/AlternatingHexagons"/>
    <dgm:cxn modelId="{9BB99572-E8AE-4F89-AE36-9533ED7F0774}" type="presParOf" srcId="{3E5F6FF1-5E25-4E9A-A51A-A736F9BBDDC7}" destId="{16A0C75E-C588-4D5A-824E-763372EF3CBA}" srcOrd="3" destOrd="0" presId="urn:microsoft.com/office/officeart/2008/layout/AlternatingHexagons"/>
    <dgm:cxn modelId="{7CA1FA4B-F775-43C1-A82A-0D5234345151}" type="presParOf" srcId="{3E5F6FF1-5E25-4E9A-A51A-A736F9BBDDC7}" destId="{CBB6C653-ED5F-4DB0-8BF5-71B1544E7D28}" srcOrd="4" destOrd="0" presId="urn:microsoft.com/office/officeart/2008/layout/AlternatingHexagons"/>
    <dgm:cxn modelId="{2F46BE22-D7EB-4C14-84F6-C815ABF02E42}" type="presParOf" srcId="{CBB6C653-ED5F-4DB0-8BF5-71B1544E7D28}" destId="{046C21D3-B995-4268-BA30-32C1318A4F11}" srcOrd="0" destOrd="0" presId="urn:microsoft.com/office/officeart/2008/layout/AlternatingHexagons"/>
    <dgm:cxn modelId="{71C2BF71-5AF4-43B3-811C-3487A5610FE6}" type="presParOf" srcId="{CBB6C653-ED5F-4DB0-8BF5-71B1544E7D28}" destId="{7613AE9B-F334-4EC1-9398-734C73DE7FA7}" srcOrd="1" destOrd="0" presId="urn:microsoft.com/office/officeart/2008/layout/AlternatingHexagons"/>
    <dgm:cxn modelId="{D051BDE3-6423-4C14-B1E1-232C90045DE4}" type="presParOf" srcId="{CBB6C653-ED5F-4DB0-8BF5-71B1544E7D28}" destId="{076E86C0-4971-4B4F-B560-3ED645189B4D}" srcOrd="2" destOrd="0" presId="urn:microsoft.com/office/officeart/2008/layout/AlternatingHexagons"/>
    <dgm:cxn modelId="{61009914-5662-40F3-855B-A103224EA713}" type="presParOf" srcId="{CBB6C653-ED5F-4DB0-8BF5-71B1544E7D28}" destId="{726F6E07-3943-48A2-90D6-EBB862FE29A9}" srcOrd="3" destOrd="0" presId="urn:microsoft.com/office/officeart/2008/layout/AlternatingHexagons"/>
    <dgm:cxn modelId="{B90B39CA-6AEF-4F9E-8C3C-3ABE9C15BDB0}" type="presParOf" srcId="{CBB6C653-ED5F-4DB0-8BF5-71B1544E7D28}" destId="{45624934-8883-49C0-BA49-0723264ECC1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B4DBF-285F-468A-97E4-8149F4A88BD3}">
      <dsp:nvSpPr>
        <dsp:cNvPr id="0" name=""/>
        <dsp:cNvSpPr/>
      </dsp:nvSpPr>
      <dsp:spPr>
        <a:xfrm rot="5400000">
          <a:off x="3154723" y="113589"/>
          <a:ext cx="1729268" cy="150446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Memory Management</a:t>
          </a:r>
          <a:endParaRPr lang="en-US" sz="1300" kern="1200" dirty="0"/>
        </a:p>
      </dsp:txBody>
      <dsp:txXfrm rot="-5400000">
        <a:off x="3501570" y="270665"/>
        <a:ext cx="1035573" cy="1190312"/>
      </dsp:txXfrm>
    </dsp:sp>
    <dsp:sp modelId="{3017DF22-EF22-4A51-BE65-9C2D8B0FB6C6}">
      <dsp:nvSpPr>
        <dsp:cNvPr id="0" name=""/>
        <dsp:cNvSpPr/>
      </dsp:nvSpPr>
      <dsp:spPr>
        <a:xfrm>
          <a:off x="4817242" y="347040"/>
          <a:ext cx="1929864" cy="103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817242" y="347040"/>
        <a:ext cx="1929864" cy="1037561"/>
      </dsp:txXfrm>
    </dsp:sp>
    <dsp:sp modelId="{1767D7E5-AF98-47CE-BED7-7EFEA9988E77}">
      <dsp:nvSpPr>
        <dsp:cNvPr id="0" name=""/>
        <dsp:cNvSpPr/>
      </dsp:nvSpPr>
      <dsp:spPr>
        <a:xfrm rot="5400000">
          <a:off x="1529902" y="113589"/>
          <a:ext cx="1729268" cy="150446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Process</a:t>
          </a:r>
          <a:endParaRPr lang="en-US" sz="1500" kern="1200" dirty="0"/>
        </a:p>
      </dsp:txBody>
      <dsp:txXfrm rot="-5400000">
        <a:off x="1876749" y="270665"/>
        <a:ext cx="1035573" cy="1190312"/>
      </dsp:txXfrm>
    </dsp:sp>
    <dsp:sp modelId="{3EC69A91-186F-45D2-8E66-148DFD895C2F}">
      <dsp:nvSpPr>
        <dsp:cNvPr id="0" name=""/>
        <dsp:cNvSpPr/>
      </dsp:nvSpPr>
      <dsp:spPr>
        <a:xfrm rot="5400000">
          <a:off x="2339200" y="1581393"/>
          <a:ext cx="1729268" cy="150446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Information Protection and Security</a:t>
          </a:r>
          <a:endParaRPr lang="en-US" sz="1300" kern="1200" dirty="0"/>
        </a:p>
      </dsp:txBody>
      <dsp:txXfrm rot="-5400000">
        <a:off x="2686047" y="1738469"/>
        <a:ext cx="1035573" cy="1190312"/>
      </dsp:txXfrm>
    </dsp:sp>
    <dsp:sp modelId="{B1FC488C-5C5C-425C-95A8-0023C54882AB}">
      <dsp:nvSpPr>
        <dsp:cNvPr id="0" name=""/>
        <dsp:cNvSpPr/>
      </dsp:nvSpPr>
      <dsp:spPr>
        <a:xfrm>
          <a:off x="521738" y="1814844"/>
          <a:ext cx="1867610" cy="103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21738" y="1814844"/>
        <a:ext cx="1867610" cy="1037561"/>
      </dsp:txXfrm>
    </dsp:sp>
    <dsp:sp modelId="{4931956E-2896-4F58-B79D-8D2CFC851CEE}">
      <dsp:nvSpPr>
        <dsp:cNvPr id="0" name=""/>
        <dsp:cNvSpPr/>
      </dsp:nvSpPr>
      <dsp:spPr>
        <a:xfrm rot="5400000">
          <a:off x="3964021" y="1581393"/>
          <a:ext cx="1729268" cy="150446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Scheduling and resource management</a:t>
          </a:r>
          <a:endParaRPr lang="en-US" sz="1500" kern="1200" dirty="0"/>
        </a:p>
      </dsp:txBody>
      <dsp:txXfrm rot="-5400000">
        <a:off x="4310868" y="1738469"/>
        <a:ext cx="1035573" cy="1190312"/>
      </dsp:txXfrm>
    </dsp:sp>
    <dsp:sp modelId="{046C21D3-B995-4268-BA30-32C1318A4F11}">
      <dsp:nvSpPr>
        <dsp:cNvPr id="0" name=""/>
        <dsp:cNvSpPr/>
      </dsp:nvSpPr>
      <dsp:spPr>
        <a:xfrm rot="5400000">
          <a:off x="3154723" y="3049196"/>
          <a:ext cx="1729268" cy="1504463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System Structure</a:t>
          </a:r>
          <a:endParaRPr lang="en-US" sz="1300" kern="1200" dirty="0"/>
        </a:p>
      </dsp:txBody>
      <dsp:txXfrm rot="-5400000">
        <a:off x="3501570" y="3206272"/>
        <a:ext cx="1035573" cy="1190312"/>
      </dsp:txXfrm>
    </dsp:sp>
    <dsp:sp modelId="{7613AE9B-F334-4EC1-9398-734C73DE7FA7}">
      <dsp:nvSpPr>
        <dsp:cNvPr id="0" name=""/>
        <dsp:cNvSpPr/>
      </dsp:nvSpPr>
      <dsp:spPr>
        <a:xfrm>
          <a:off x="4817242" y="3282647"/>
          <a:ext cx="1929864" cy="103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817242" y="3282647"/>
        <a:ext cx="1929864" cy="1037561"/>
      </dsp:txXfrm>
    </dsp:sp>
    <dsp:sp modelId="{45624934-8883-49C0-BA49-0723264ECC18}">
      <dsp:nvSpPr>
        <dsp:cNvPr id="0" name=""/>
        <dsp:cNvSpPr/>
      </dsp:nvSpPr>
      <dsp:spPr>
        <a:xfrm rot="5400000">
          <a:off x="1529902" y="3049196"/>
          <a:ext cx="1729268" cy="150446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1876749" y="3206272"/>
        <a:ext cx="1035573" cy="1190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EC08C-76F5-4EEC-A83A-E7F59D1B8A6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6ECE6-FB68-40C3-B3A3-9AE1A376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0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ADVANCES - IMPROVMENT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6ECE6-FB68-40C3-B3A3-9AE1A376B9F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Microkernel – part of OS</a:t>
            </a:r>
          </a:p>
          <a:p>
            <a:r>
              <a:rPr lang="en-US" dirty="0" smtClean="0"/>
              <a:t>Stored only functions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penting</a:t>
            </a:r>
            <a:r>
              <a:rPr lang="en-US" baseline="0" dirty="0" smtClean="0"/>
              <a:t>…</a:t>
            </a:r>
            <a:r>
              <a:rPr lang="en-US" baseline="0" dirty="0" err="1" smtClean="0"/>
              <a:t>cth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diatas</a:t>
            </a:r>
            <a:r>
              <a:rPr lang="en-US" baseline="0" dirty="0" smtClean="0"/>
              <a:t>. Fungsi2 lain are provided by running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6ECE6-FB68-40C3-B3A3-9AE1A376B9F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9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pmu.org/wp-content/uploads/2012/02/keyboard-ball-big.jpg"/>
          <p:cNvPicPr>
            <a:picLocks noChangeAspect="1" noChangeArrowheads="1"/>
          </p:cNvPicPr>
          <p:nvPr/>
        </p:nvPicPr>
        <p:blipFill>
          <a:blip r:embed="rId2" cstate="print"/>
          <a:srcRect l="8571" r="3810"/>
          <a:stretch>
            <a:fillRect/>
          </a:stretch>
        </p:blipFill>
        <p:spPr bwMode="auto">
          <a:xfrm>
            <a:off x="9005455" y="4191001"/>
            <a:ext cx="3186544" cy="20954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78026"/>
            <a:ext cx="10363200" cy="1470025"/>
          </a:xfrm>
        </p:spPr>
        <p:txBody>
          <a:bodyPr/>
          <a:lstStyle>
            <a:lvl1pPr algn="l">
              <a:defRPr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8534400" cy="1752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>
              <a:buNone/>
              <a:defRPr sz="2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614E-8B00-4F9C-ACD0-FD1EB226A30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AF4-9733-42F4-8B30-D4BEEA7555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57201"/>
            <a:ext cx="2667243" cy="9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50579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3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614E-8B00-4F9C-ACD0-FD1EB226A30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AF4-9733-42F4-8B30-D4BEEA75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636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1"/>
            <a:ext cx="27432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1"/>
            <a:ext cx="8026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614E-8B00-4F9C-ACD0-FD1EB226A30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AF4-9733-42F4-8B30-D4BEEA75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347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AF4-9733-42F4-8B30-D4BEEA75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850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1"/>
            <a:ext cx="10363200" cy="1362075"/>
          </a:xfrm>
        </p:spPr>
        <p:txBody>
          <a:bodyPr anchor="t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>
              <a:defRPr sz="4000" b="1" cap="none" spc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AF4-9733-42F4-8B30-D4BEEA75555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8" descr="https://si0.twimg.com/profile_images/2190168281/leaf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0912">
            <a:off x="7103242" y="3373513"/>
            <a:ext cx="4045143" cy="3033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5850596"/>
      </p:ext>
    </p:extLst>
  </p:cSld>
  <p:clrMapOvr>
    <a:masterClrMapping/>
  </p:clrMapOvr>
  <p:transition spd="med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614E-8B00-4F9C-ACD0-FD1EB226A30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AF4-9733-42F4-8B30-D4BEEA75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8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614E-8B00-4F9C-ACD0-FD1EB226A30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AF4-9733-42F4-8B30-D4BEEA75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268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AF4-9733-42F4-8B30-D4BEEA75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065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614E-8B00-4F9C-ACD0-FD1EB226A30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AF4-9733-42F4-8B30-D4BEEA75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9761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4011084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9601"/>
            <a:ext cx="6815667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614E-8B00-4F9C-ACD0-FD1EB226A30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AF4-9733-42F4-8B30-D4BEEA75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318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7" presetClass="entr" presetSubtype="0" fill="hold" nodeType="after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4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4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4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614E-8B00-4F9C-ACD0-FD1EB226A30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2AF4-9733-42F4-8B30-D4BEEA75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043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9614E-8B00-4F9C-ACD0-FD1EB226A30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02AF4-9733-42F4-8B30-D4BEEA7555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213600" y="0"/>
            <a:ext cx="477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</a:rPr>
              <a:t>COMPUTER</a:t>
            </a:r>
            <a:r>
              <a:rPr lang="en-US" sz="1600" b="1" baseline="0" dirty="0" smtClean="0">
                <a:solidFill>
                  <a:schemeClr val="bg1"/>
                </a:solidFill>
                <a:latin typeface="Verdana" pitchFamily="34" charset="0"/>
              </a:rPr>
              <a:t> ORGANIZATION</a:t>
            </a:r>
            <a:endParaRPr lang="en-US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601" y="11668"/>
            <a:ext cx="1285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</a:rPr>
              <a:t>CMPD223</a:t>
            </a:r>
            <a:endParaRPr lang="en-US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7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339B"/>
                </a:solidFill>
                <a:latin typeface="Tahoma" panose="020B0604030504040204" pitchFamily="34" charset="0"/>
              </a:rPr>
              <a:t>Chapter 3:</a:t>
            </a:r>
            <a:br>
              <a:rPr lang="en-US" dirty="0" smtClean="0">
                <a:solidFill>
                  <a:srgbClr val="00339B"/>
                </a:solidFill>
                <a:latin typeface="Tahoma" panose="020B0604030504040204" pitchFamily="34" charset="0"/>
              </a:rPr>
            </a:br>
            <a:r>
              <a:rPr lang="en-US" dirty="0" smtClean="0">
                <a:solidFill>
                  <a:srgbClr val="00339B"/>
                </a:solidFill>
                <a:latin typeface="Tahoma" panose="020B0604030504040204" pitchFamily="34" charset="0"/>
              </a:rPr>
              <a:t>Operating </a:t>
            </a:r>
            <a:r>
              <a:rPr lang="en-US" dirty="0">
                <a:solidFill>
                  <a:srgbClr val="00339B"/>
                </a:solidFill>
                <a:latin typeface="Tahoma" panose="020B0604030504040204" pitchFamily="34" charset="0"/>
              </a:rPr>
              <a:t>System </a:t>
            </a:r>
            <a:r>
              <a:rPr lang="en-US" dirty="0" smtClean="0">
                <a:solidFill>
                  <a:srgbClr val="00339B"/>
                </a:solidFill>
                <a:latin typeface="Tahoma" panose="020B0604030504040204" pitchFamily="34" charset="0"/>
              </a:rPr>
              <a:t>Overview</a:t>
            </a:r>
            <a:br>
              <a:rPr lang="en-US" dirty="0" smtClean="0">
                <a:solidFill>
                  <a:srgbClr val="00339B"/>
                </a:solidFill>
                <a:latin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77174"/>
      </p:ext>
    </p:extLst>
  </p:cSld>
  <p:clrMapOvr>
    <a:masterClrMapping/>
  </p:clrMapOvr>
  <p:transition spd="med" advClick="0" advTm="500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0193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ahoma" panose="020B0604030504040204" pitchFamily="34" charset="0"/>
              </a:rPr>
              <a:t>Obj. 2: OS as Resource Manager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20333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 computer is a set of resources for the movement, storage and processing of data and for the control of these functions.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OS is responsible for managing the resources.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In the alternative view, the job of the operating system is to provide an orderly and controlled allocation of the </a:t>
            </a:r>
            <a:r>
              <a:rPr lang="en-US" b="1" dirty="0" smtClean="0">
                <a:solidFill>
                  <a:srgbClr val="FF0000"/>
                </a:solidFill>
              </a:rPr>
              <a:t>processors</a:t>
            </a:r>
            <a:r>
              <a:rPr lang="en-US" sz="2800" b="1" dirty="0" smtClean="0">
                <a:solidFill>
                  <a:srgbClr val="FF0000"/>
                </a:solidFill>
              </a:rPr>
              <a:t>,</a:t>
            </a:r>
            <a:r>
              <a:rPr lang="en-US" sz="2800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memories, and i/o devices </a:t>
            </a:r>
            <a:r>
              <a:rPr lang="en-US" sz="2800" dirty="0" smtClean="0"/>
              <a:t>among the various programs competing for them.</a:t>
            </a:r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260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0346" y="540605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Obj. 3: Ease of Evolution of an </a:t>
            </a:r>
            <a:r>
              <a:rPr lang="en-US" b="1" dirty="0" smtClean="0">
                <a:solidFill>
                  <a:schemeClr val="tx1"/>
                </a:solidFill>
              </a:rPr>
              <a:t>OS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80346" y="2099736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OS </a:t>
            </a:r>
            <a:r>
              <a:rPr lang="en-US" sz="3600" dirty="0"/>
              <a:t>will evolved over the </a:t>
            </a:r>
            <a:r>
              <a:rPr lang="en-US" sz="3600" dirty="0" smtClean="0"/>
              <a:t>time because</a:t>
            </a:r>
            <a:r>
              <a:rPr lang="en-US" sz="3600" dirty="0"/>
              <a:t>:</a:t>
            </a:r>
          </a:p>
          <a:p>
            <a:pPr lvl="1"/>
            <a:r>
              <a:rPr lang="en-US" sz="3200" dirty="0"/>
              <a:t>Hardware upgrades and new types </a:t>
            </a:r>
            <a:r>
              <a:rPr lang="en-US" sz="3200" dirty="0" smtClean="0"/>
              <a:t>of hardware</a:t>
            </a:r>
            <a:endParaRPr lang="en-US" sz="3200" dirty="0"/>
          </a:p>
          <a:p>
            <a:pPr lvl="1"/>
            <a:r>
              <a:rPr lang="en-US" sz="3200" dirty="0"/>
              <a:t>New </a:t>
            </a:r>
            <a:r>
              <a:rPr lang="en-US" sz="3200" dirty="0" smtClean="0"/>
              <a:t>services</a:t>
            </a:r>
          </a:p>
          <a:p>
            <a:pPr lvl="1"/>
            <a:r>
              <a:rPr lang="en-US" sz="3200" dirty="0" smtClean="0"/>
              <a:t>Fix faults</a:t>
            </a:r>
            <a:endParaRPr lang="en-US" sz="3200" dirty="0" smtClean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086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Evolution of OS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0917" y="1879738"/>
            <a:ext cx="2582333" cy="36933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Serial Processing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6859" y="5104963"/>
            <a:ext cx="2582333" cy="36933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Sharing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4517" y="2458382"/>
            <a:ext cx="2582333" cy="36933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Simple Batch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6480" y="3565525"/>
            <a:ext cx="3432388" cy="36933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Multiprogrammed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Batch System</a:t>
            </a:r>
          </a:p>
        </p:txBody>
      </p:sp>
      <p:sp>
        <p:nvSpPr>
          <p:cNvPr id="9" name="Curved Right Arrow 8"/>
          <p:cNvSpPr/>
          <p:nvPr/>
        </p:nvSpPr>
        <p:spPr>
          <a:xfrm>
            <a:off x="2590800" y="2390775"/>
            <a:ext cx="790575" cy="590550"/>
          </a:xfrm>
          <a:prstGeom prst="curv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4413250" y="3436640"/>
            <a:ext cx="790575" cy="590550"/>
          </a:xfrm>
          <a:prstGeom prst="curv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6546850" y="4809688"/>
            <a:ext cx="790575" cy="590550"/>
          </a:xfrm>
          <a:prstGeom prst="curv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1377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Serial Processing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5683766" cy="4023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</a:rPr>
              <a:t>No operating system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</a:rPr>
              <a:t>User interact directly with computer hardware.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</a:rPr>
              <a:t>Machines run from a console with display lights and toggle switches.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</a:rPr>
              <a:t>This mode of operation could be termed as serial processing because users have access to the computer in series.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	               				 COMPUTER SYSTEM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433" y="1943099"/>
            <a:ext cx="3889649" cy="383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55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Serial Processing..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mtClean="0"/>
              <a:t>How it works?</a:t>
            </a:r>
          </a:p>
          <a:p>
            <a:pPr lvl="1"/>
            <a:r>
              <a:rPr lang="en-US" smtClean="0"/>
              <a:t>Programs in machine code were loaded via the input device (e.g.. Card Reader)</a:t>
            </a:r>
          </a:p>
          <a:p>
            <a:pPr lvl="1"/>
            <a:r>
              <a:rPr lang="en-US" smtClean="0"/>
              <a:t>If there is an error (indicating by the lights) </a:t>
            </a: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en-US" smtClean="0"/>
              <a:t>halt the program.</a:t>
            </a:r>
          </a:p>
          <a:p>
            <a:pPr lvl="1"/>
            <a:r>
              <a:rPr lang="en-US" smtClean="0"/>
              <a:t>Then the programmer will proceed to examine processor registers and main memory to determine the cause of error.</a:t>
            </a:r>
          </a:p>
          <a:p>
            <a:pPr lvl="1"/>
            <a:r>
              <a:rPr lang="en-US" smtClean="0"/>
              <a:t>If the program proceeds to normal completion, the output will be printed.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075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Serial Processing..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mtClean="0"/>
              <a:t>Has TWO main problems: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mtClean="0"/>
              <a:t>Scheduling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mtClean="0"/>
              <a:t>Setup Time</a:t>
            </a:r>
          </a:p>
          <a:p>
            <a:endParaRPr lang="en-US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mtClean="0"/>
              <a:t>processor idle most of the time</a:t>
            </a:r>
          </a:p>
          <a:p>
            <a:r>
              <a:rPr lang="en-US" smtClean="0"/>
              <a:t>» Doing nothing, waiting to execute a job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89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1992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Serial Processing..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798109"/>
            <a:ext cx="10058400" cy="4695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</a:rPr>
              <a:t>Scheduling</a:t>
            </a:r>
          </a:p>
          <a:p>
            <a:pPr marL="481012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How user “used” the machine</a:t>
            </a:r>
          </a:p>
          <a:p>
            <a:pPr marL="481012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User reserve a machine time</a:t>
            </a:r>
          </a:p>
          <a:p>
            <a:pPr marL="457200" indent="-90488"/>
            <a:r>
              <a:rPr lang="en-US" sz="2400" dirty="0" smtClean="0"/>
              <a:t>– Used a hardcopy sign-up sheet</a:t>
            </a:r>
          </a:p>
          <a:p>
            <a:pPr marL="422275" indent="-250825">
              <a:buFont typeface="Wingdings" panose="05000000000000000000" pitchFamily="2" charset="2"/>
              <a:buChar char="Ø"/>
            </a:pPr>
            <a:r>
              <a:rPr lang="en-US" sz="2400" dirty="0" smtClean="0"/>
              <a:t>Problem arise when user sign up more than the time needed or can’t complete their job with in the time reserved.</a:t>
            </a:r>
          </a:p>
          <a:p>
            <a:pPr marL="400050" indent="-400050"/>
            <a:r>
              <a:rPr lang="en-US" sz="2400" dirty="0" smtClean="0"/>
              <a:t>– Reserved for 1 hour, but completed execute job for 20 minutes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40 minutes is a processor idle time</a:t>
            </a:r>
          </a:p>
          <a:p>
            <a:pPr marL="400050" indent="-400050"/>
            <a:r>
              <a:rPr lang="en-US" sz="2400" dirty="0" smtClean="0"/>
              <a:t>– Reserved for 1 hour, but job did not completed.</a:t>
            </a:r>
          </a:p>
          <a:p>
            <a:pPr marL="400050" indent="0">
              <a:buFont typeface="Arial" pitchFamily="34" charset="0"/>
              <a:buNone/>
            </a:pPr>
            <a:r>
              <a:rPr lang="en-US" sz="2400" dirty="0" smtClean="0"/>
              <a:t>because of error occurs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need to reserve another time</a:t>
            </a:r>
          </a:p>
          <a:p>
            <a:pPr marL="40005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281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Serial Processing..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b="1" smtClean="0">
                <a:solidFill>
                  <a:srgbClr val="FF0000"/>
                </a:solidFill>
              </a:rPr>
              <a:t>Setup time</a:t>
            </a:r>
          </a:p>
          <a:p>
            <a:pPr marL="457200" indent="-171450">
              <a:buFont typeface="Wingdings" panose="05000000000000000000" pitchFamily="2" charset="2"/>
              <a:buChar char="Ø"/>
            </a:pPr>
            <a:r>
              <a:rPr lang="en-US" smtClean="0"/>
              <a:t>Many steps involve in running a single program/job</a:t>
            </a:r>
          </a:p>
          <a:p>
            <a:pPr marL="457200" indent="-90488"/>
            <a:r>
              <a:rPr lang="en-US" smtClean="0"/>
              <a:t>– load the compiler + source program to memory</a:t>
            </a:r>
          </a:p>
          <a:p>
            <a:pPr marL="457200" indent="-90488"/>
            <a:r>
              <a:rPr lang="en-US" smtClean="0"/>
              <a:t>– saving the compiled program</a:t>
            </a:r>
          </a:p>
          <a:p>
            <a:pPr marL="457200" indent="-90488"/>
            <a:r>
              <a:rPr lang="en-US" smtClean="0"/>
              <a:t>– load and link the object program and common functions</a:t>
            </a:r>
          </a:p>
          <a:p>
            <a:pPr marL="457200" indent="-90488"/>
            <a:r>
              <a:rPr lang="en-US" smtClean="0"/>
              <a:t>– each of these steps involving mounting or dismounting tapes</a:t>
            </a:r>
          </a:p>
          <a:p>
            <a:pPr marL="457200" indent="-171450">
              <a:buFont typeface="Wingdings" panose="05000000000000000000" pitchFamily="2" charset="2"/>
              <a:buChar char="Ø"/>
            </a:pPr>
            <a:r>
              <a:rPr lang="en-US" smtClean="0"/>
              <a:t>If error occurred, user had to go back to the beginning setup step.</a:t>
            </a:r>
          </a:p>
          <a:p>
            <a:pPr marL="457200" indent="-171450">
              <a:buFont typeface="Wingdings" panose="05000000000000000000" pitchFamily="2" charset="2"/>
              <a:buChar char="Ø"/>
            </a:pPr>
            <a:r>
              <a:rPr lang="en-US" smtClean="0"/>
              <a:t>Much of the time is spending on setting up program.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38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Serial Processing..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3600" smtClean="0"/>
              <a:t>Over the time, various system software tools were developed to attempt to make serial processing more efficient.</a:t>
            </a:r>
          </a:p>
          <a:p>
            <a:pPr lvl="1"/>
            <a:r>
              <a:rPr lang="en-US" sz="3200" smtClean="0"/>
              <a:t>Libraries of common functions, linkers, loaders, debuggers and I/O driver routines.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429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Simple Batch Systems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6280" y="1617134"/>
            <a:ext cx="5789295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Early machine was so expensive so it is important to maximize machine utilization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min the idle time of the processor.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To improve utilization, the concept of a batch OS was developed.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Central idea behind the simple batch processing scheme was the used of software known as the </a:t>
            </a:r>
            <a:r>
              <a:rPr lang="en-US" sz="2400" b="1" dirty="0" smtClean="0"/>
              <a:t>monitor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276" y="3714750"/>
            <a:ext cx="6115850" cy="2781300"/>
          </a:xfrm>
          <a:prstGeom prst="rect">
            <a:avLst/>
          </a:prstGeom>
        </p:spPr>
      </p:pic>
      <p:pic>
        <p:nvPicPr>
          <p:cNvPr id="1026" name="Picture 2" descr="Image result for batch processing operating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666" y="1371600"/>
            <a:ext cx="4051369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5516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Operating System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Definition</a:t>
            </a:r>
            <a:r>
              <a:rPr lang="en-US" dirty="0"/>
              <a:t>:</a:t>
            </a:r>
          </a:p>
          <a:p>
            <a:pPr marL="228600" indent="138113">
              <a:buFont typeface="Wingdings" panose="05000000000000000000" pitchFamily="2" charset="2"/>
              <a:buChar char="q"/>
            </a:pPr>
            <a:r>
              <a:rPr lang="en-US" dirty="0" smtClean="0"/>
              <a:t>A </a:t>
            </a:r>
            <a:r>
              <a:rPr lang="en-US" dirty="0"/>
              <a:t>program that controls the execution </a:t>
            </a:r>
            <a:r>
              <a:rPr lang="en-US" dirty="0" smtClean="0"/>
              <a:t>of application </a:t>
            </a:r>
            <a:r>
              <a:rPr lang="en-US" dirty="0"/>
              <a:t>programs</a:t>
            </a:r>
          </a:p>
          <a:p>
            <a:pPr marL="287338" indent="-90488">
              <a:buFont typeface="Wingdings" panose="05000000000000000000" pitchFamily="2" charset="2"/>
              <a:buChar char="q"/>
            </a:pPr>
            <a:r>
              <a:rPr lang="en-US" dirty="0" smtClean="0"/>
              <a:t>An interface </a:t>
            </a:r>
            <a:r>
              <a:rPr lang="en-US" dirty="0"/>
              <a:t>between applications </a:t>
            </a:r>
            <a:r>
              <a:rPr lang="en-US" dirty="0" smtClean="0"/>
              <a:t>and hardware</a:t>
            </a:r>
          </a:p>
          <a:p>
            <a:pPr marL="287338" indent="-90488">
              <a:buFont typeface="Wingdings" panose="05000000000000000000" pitchFamily="2" charset="2"/>
              <a:buChar char="q"/>
            </a:pPr>
            <a:endParaRPr lang="en-US" dirty="0"/>
          </a:p>
          <a:p>
            <a:pPr marL="287338" indent="-90488">
              <a:buFont typeface="Wingdings" panose="05000000000000000000" pitchFamily="2" charset="2"/>
              <a:buChar char="q"/>
            </a:pPr>
            <a:r>
              <a:rPr lang="en-US" dirty="0"/>
              <a:t>An OS is a program which acts as an interface between computer system users and the computer hardware. It provides a user-friendly environment in which a user may easily develop and execute programs. </a:t>
            </a:r>
            <a:r>
              <a:rPr lang="en-US" dirty="0" smtClean="0"/>
              <a:t>Otherwise</a:t>
            </a:r>
            <a:r>
              <a:rPr lang="en-US" dirty="0"/>
              <a:t>, hardware knowledge would be mandatory for computer programming. So, it can be said that an </a:t>
            </a:r>
            <a:r>
              <a:rPr lang="en-US" dirty="0">
                <a:solidFill>
                  <a:schemeClr val="accent6"/>
                </a:solidFill>
              </a:rPr>
              <a:t>OS hides the complexity of hardware from uninterested users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CGMB143						               				 COMPUTER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233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Simple Batch Systems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8130" y="2013196"/>
            <a:ext cx="6989445" cy="4023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With monitor user have no longer direct access to the machine.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Monitors:</a:t>
            </a:r>
          </a:p>
          <a:p>
            <a:pPr marL="457200" indent="-228600">
              <a:buFont typeface="Wingdings" panose="05000000000000000000" pitchFamily="2" charset="2"/>
              <a:buChar char="Ø"/>
            </a:pPr>
            <a:r>
              <a:rPr lang="en-US" sz="2800" dirty="0" smtClean="0"/>
              <a:t>Software that controls the running programs</a:t>
            </a:r>
          </a:p>
          <a:p>
            <a:pPr marL="457200" indent="-228600">
              <a:buFont typeface="Wingdings" panose="05000000000000000000" pitchFamily="2" charset="2"/>
              <a:buChar char="Ø"/>
            </a:pPr>
            <a:r>
              <a:rPr lang="en-US" sz="2800" dirty="0" smtClean="0"/>
              <a:t>Batch jobs together</a:t>
            </a:r>
          </a:p>
          <a:p>
            <a:pPr marL="457200" indent="-228600">
              <a:buFont typeface="Wingdings" panose="05000000000000000000" pitchFamily="2" charset="2"/>
              <a:buChar char="Ø"/>
            </a:pPr>
            <a:r>
              <a:rPr lang="en-US" sz="2800" dirty="0" smtClean="0"/>
              <a:t>Program branches back to monitor when finished</a:t>
            </a:r>
          </a:p>
          <a:p>
            <a:pPr marL="457200" indent="-228600">
              <a:buFont typeface="Wingdings" panose="05000000000000000000" pitchFamily="2" charset="2"/>
              <a:buChar char="Ø"/>
            </a:pPr>
            <a:r>
              <a:rPr lang="en-US" sz="2800" dirty="0" smtClean="0"/>
              <a:t>A part of the monitor call “Resident monitor” is in main memory and available for execution.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  <p:pic>
        <p:nvPicPr>
          <p:cNvPr id="2050" name="Picture 2" descr="Image result for batch processing operating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2693520"/>
            <a:ext cx="4394200" cy="213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09905" y="3651376"/>
            <a:ext cx="724277" cy="2769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Monitor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5677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Simple Batch Systems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012" y="1825625"/>
            <a:ext cx="3655801" cy="200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011" y="3832225"/>
            <a:ext cx="3655801" cy="200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86175" y="2581275"/>
            <a:ext cx="14001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Resident Monitor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7562677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Simple Batch Systems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800" smtClean="0"/>
              <a:t>How monitor works:</a:t>
            </a:r>
          </a:p>
          <a:p>
            <a:pPr marL="457200" indent="-285750">
              <a:buFont typeface="Wingdings" panose="05000000000000000000" pitchFamily="2" charset="2"/>
              <a:buChar char="Ø"/>
            </a:pPr>
            <a:r>
              <a:rPr lang="en-US" sz="2800" smtClean="0"/>
              <a:t>Monitor reads jobs one at a time from the input device</a:t>
            </a:r>
          </a:p>
          <a:p>
            <a:pPr marL="457200" indent="-285750">
              <a:buFont typeface="Wingdings" panose="05000000000000000000" pitchFamily="2" charset="2"/>
              <a:buChar char="Ø"/>
            </a:pPr>
            <a:r>
              <a:rPr lang="en-US" sz="2800" smtClean="0"/>
              <a:t>Monitor places a job in the user program area</a:t>
            </a:r>
          </a:p>
          <a:p>
            <a:pPr marL="457200" indent="-285750">
              <a:buFont typeface="Wingdings" panose="05000000000000000000" pitchFamily="2" charset="2"/>
              <a:buChar char="Ø"/>
            </a:pPr>
            <a:r>
              <a:rPr lang="en-US" sz="2800" smtClean="0"/>
              <a:t>A monitor instruction branches to the start of the user program</a:t>
            </a:r>
          </a:p>
          <a:p>
            <a:pPr marL="457200" indent="-285750">
              <a:buFont typeface="Wingdings" panose="05000000000000000000" pitchFamily="2" charset="2"/>
              <a:buChar char="Ø"/>
            </a:pPr>
            <a:r>
              <a:rPr lang="en-US" sz="2800" smtClean="0"/>
              <a:t>Execution of user program continues until</a:t>
            </a:r>
          </a:p>
          <a:p>
            <a:pPr marL="749808" lvl="1"/>
            <a:r>
              <a:rPr lang="en-US" sz="2400" smtClean="0"/>
              <a:t>End of program occurs</a:t>
            </a:r>
          </a:p>
          <a:p>
            <a:pPr marL="749808" lvl="1"/>
            <a:r>
              <a:rPr lang="en-US" sz="2400" smtClean="0"/>
              <a:t>Error occurs</a:t>
            </a:r>
          </a:p>
          <a:p>
            <a:pPr marL="457200" indent="-285750">
              <a:buFont typeface="Wingdings" panose="05000000000000000000" pitchFamily="2" charset="2"/>
              <a:buChar char="Ø"/>
            </a:pPr>
            <a:r>
              <a:rPr lang="en-US" sz="2800" smtClean="0"/>
              <a:t>This will cause the CPU to fetch its next instruction from monitor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775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Simple Batch Systems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mtClean="0"/>
              <a:t>With each job, instructions are included in a primitive form of job control language (JCL)</a:t>
            </a:r>
          </a:p>
          <a:p>
            <a:pPr marL="457200" indent="-228600">
              <a:buFont typeface="Wingdings" panose="05000000000000000000" pitchFamily="2" charset="2"/>
              <a:buChar char="Ø"/>
            </a:pPr>
            <a:r>
              <a:rPr lang="en-US" smtClean="0"/>
              <a:t>Special type of programming language used to provides instruction to the monitor</a:t>
            </a:r>
          </a:p>
          <a:p>
            <a:pPr marL="749808" lvl="1" indent="-228600"/>
            <a:r>
              <a:rPr lang="en-US" smtClean="0"/>
              <a:t>what compiler to use</a:t>
            </a:r>
          </a:p>
          <a:p>
            <a:pPr marL="749808" lvl="1" indent="-228600"/>
            <a:r>
              <a:rPr lang="en-US" smtClean="0"/>
              <a:t>what data to use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653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Simple Batch Systems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1600" smtClean="0"/>
              <a:t>Example of job format using FORTRAN language:</a:t>
            </a:r>
          </a:p>
          <a:p>
            <a:pPr marL="914400" indent="-90488">
              <a:spcBef>
                <a:spcPts val="0"/>
              </a:spcBef>
            </a:pPr>
            <a:r>
              <a:rPr lang="en-US" sz="1600" smtClean="0"/>
              <a:t>$JOB</a:t>
            </a:r>
          </a:p>
          <a:p>
            <a:pPr marL="914400" indent="-90488">
              <a:spcBef>
                <a:spcPts val="0"/>
              </a:spcBef>
            </a:pPr>
            <a:r>
              <a:rPr lang="en-US" sz="1600" smtClean="0"/>
              <a:t>$FTN</a:t>
            </a:r>
          </a:p>
          <a:p>
            <a:pPr marL="914400" indent="-90488">
              <a:spcBef>
                <a:spcPts val="0"/>
              </a:spcBef>
            </a:pPr>
            <a:r>
              <a:rPr lang="en-US" sz="1600" smtClean="0"/>
              <a:t>…</a:t>
            </a:r>
          </a:p>
          <a:p>
            <a:pPr marL="914400" indent="-90488">
              <a:spcBef>
                <a:spcPts val="0"/>
              </a:spcBef>
            </a:pPr>
            <a:r>
              <a:rPr lang="en-US" sz="1600" smtClean="0"/>
              <a:t>FORTRAN Program</a:t>
            </a:r>
          </a:p>
          <a:p>
            <a:pPr marL="914400" indent="-90488">
              <a:spcBef>
                <a:spcPts val="0"/>
              </a:spcBef>
            </a:pPr>
            <a:r>
              <a:rPr lang="en-US" sz="1600" smtClean="0"/>
              <a:t>…</a:t>
            </a:r>
          </a:p>
          <a:p>
            <a:pPr marL="914400" indent="-90488">
              <a:spcBef>
                <a:spcPts val="0"/>
              </a:spcBef>
            </a:pPr>
            <a:r>
              <a:rPr lang="en-US" sz="1600" smtClean="0"/>
              <a:t>$LOAD</a:t>
            </a:r>
          </a:p>
          <a:p>
            <a:pPr marL="914400" indent="-90488">
              <a:spcBef>
                <a:spcPts val="0"/>
              </a:spcBef>
            </a:pPr>
            <a:r>
              <a:rPr lang="en-US" sz="1600" smtClean="0"/>
              <a:t>$RUN</a:t>
            </a:r>
          </a:p>
          <a:p>
            <a:pPr marL="914400" indent="-90488">
              <a:spcBef>
                <a:spcPts val="0"/>
              </a:spcBef>
            </a:pPr>
            <a:r>
              <a:rPr lang="en-US" sz="1600" smtClean="0"/>
              <a:t>…</a:t>
            </a:r>
          </a:p>
          <a:p>
            <a:pPr marL="914400" indent="-90488">
              <a:spcBef>
                <a:spcPts val="0"/>
              </a:spcBef>
            </a:pPr>
            <a:r>
              <a:rPr lang="en-US" sz="1600" smtClean="0"/>
              <a:t>DATA</a:t>
            </a:r>
          </a:p>
          <a:p>
            <a:pPr marL="914400" indent="-90488">
              <a:spcBef>
                <a:spcPts val="0"/>
              </a:spcBef>
            </a:pPr>
            <a:r>
              <a:rPr lang="en-US" sz="1600" smtClean="0"/>
              <a:t>…</a:t>
            </a:r>
          </a:p>
          <a:p>
            <a:pPr marL="914400" indent="-90488">
              <a:spcBef>
                <a:spcPts val="0"/>
              </a:spcBef>
            </a:pPr>
            <a:r>
              <a:rPr lang="en-US" sz="1600" smtClean="0"/>
              <a:t>$END</a:t>
            </a:r>
          </a:p>
          <a:p>
            <a:endParaRPr lang="en-US" sz="160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smtClean="0">
                <a:solidFill>
                  <a:schemeClr val="accent2">
                    <a:lumMod val="50000"/>
                  </a:schemeClr>
                </a:solidFill>
              </a:rPr>
              <a:t>Instruction start with a $ is a JCL language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13813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Simple Batch Systems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3600" smtClean="0"/>
              <a:t>With JCL:</a:t>
            </a:r>
          </a:p>
          <a:p>
            <a:pPr marL="457200" indent="-228600">
              <a:buFont typeface="Wingdings" panose="05000000000000000000" pitchFamily="2" charset="2"/>
              <a:buChar char="Ø"/>
            </a:pPr>
            <a:r>
              <a:rPr lang="en-US" sz="3600" smtClean="0"/>
              <a:t>Each read instruction (in user program) causes one line of input to be read</a:t>
            </a:r>
          </a:p>
          <a:p>
            <a:pPr marL="457200" indent="-228600">
              <a:buFont typeface="Wingdings" panose="05000000000000000000" pitchFamily="2" charset="2"/>
              <a:buChar char="Ø"/>
            </a:pPr>
            <a:r>
              <a:rPr lang="en-US" sz="3600" smtClean="0"/>
              <a:t>Causes input routine (OS) to be invoke</a:t>
            </a:r>
          </a:p>
          <a:p>
            <a:pPr marL="571500" lvl="1" indent="-114300"/>
            <a:r>
              <a:rPr lang="en-US" sz="3200" smtClean="0"/>
              <a:t>Checks for not reading JCL line</a:t>
            </a:r>
          </a:p>
          <a:p>
            <a:pPr marL="571500" lvl="1" indent="-114300"/>
            <a:r>
              <a:rPr lang="en-US" sz="3200" smtClean="0"/>
              <a:t>Skip to the next JCL line at completion of user program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715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Simple Batch Systems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In summary, the monitor or batch OS:</a:t>
            </a:r>
          </a:p>
          <a:p>
            <a:pPr marL="457200" indent="-228600">
              <a:buFont typeface="Wingdings" panose="05000000000000000000" pitchFamily="2" charset="2"/>
              <a:buChar char="Ø"/>
            </a:pPr>
            <a:r>
              <a:rPr lang="en-US" sz="2800" dirty="0" smtClean="0"/>
              <a:t>It is a computer program</a:t>
            </a:r>
          </a:p>
          <a:p>
            <a:pPr marL="457200" indent="-228600">
              <a:buFont typeface="Wingdings" panose="05000000000000000000" pitchFamily="2" charset="2"/>
              <a:buChar char="Ø"/>
            </a:pPr>
            <a:r>
              <a:rPr lang="en-US" sz="2800" dirty="0" smtClean="0"/>
              <a:t>Relies on the:</a:t>
            </a:r>
          </a:p>
          <a:p>
            <a:pPr marL="914400">
              <a:buFont typeface="Wingdings" panose="05000000000000000000" pitchFamily="2" charset="2"/>
              <a:buChar char="§"/>
            </a:pPr>
            <a:r>
              <a:rPr lang="en-US" sz="2800" dirty="0" smtClean="0"/>
              <a:t>ability of the processor to fetch instructions from the various portions of the main memory to alternately seize and relinquish control.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27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Multiprogramming System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6378" y="1845734"/>
            <a:ext cx="6190760" cy="4023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Simple Batch OS implement </a:t>
            </a:r>
            <a:r>
              <a:rPr lang="en-US" dirty="0" err="1" smtClean="0"/>
              <a:t>uniprogramming</a:t>
            </a:r>
            <a:r>
              <a:rPr lang="en-US" dirty="0" smtClean="0"/>
              <a:t> technique.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Uniprogramming</a:t>
            </a:r>
            <a:r>
              <a:rPr lang="en-US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Processor execute a job, when job need for I/O, processor must wait for I/O instruction to complete before proceed to execute the other job.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858" y="2209045"/>
            <a:ext cx="4516797" cy="27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58399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Multiprogramming System..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Multiprogramming:</a:t>
            </a:r>
          </a:p>
          <a:p>
            <a:pPr marL="457200" indent="-228600">
              <a:buFont typeface="Wingdings" panose="05000000000000000000" pitchFamily="2" charset="2"/>
              <a:buChar char="Ø"/>
            </a:pPr>
            <a:r>
              <a:rPr lang="en-US" sz="2400" dirty="0" smtClean="0"/>
              <a:t>Processor execute a job, When job needs to wait for I/O, the processor can switch to the other job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913" y="3289302"/>
            <a:ext cx="7205133" cy="2783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41155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00" y="2164292"/>
            <a:ext cx="6245326" cy="127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817" y="3434292"/>
            <a:ext cx="6245326" cy="1879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15812" y="27813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Multiprogramming System..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270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Operating system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1. Convenience</a:t>
            </a:r>
            <a:endParaRPr lang="en-US" dirty="0"/>
          </a:p>
          <a:p>
            <a:pPr marL="228600" indent="-90488">
              <a:buFont typeface="Wingdings" panose="05000000000000000000" pitchFamily="2" charset="2"/>
              <a:buChar char="§"/>
            </a:pPr>
            <a:r>
              <a:rPr lang="en-US" dirty="0" smtClean="0"/>
              <a:t>Makes </a:t>
            </a:r>
            <a:r>
              <a:rPr lang="en-US" dirty="0"/>
              <a:t>the computer more convenient to </a:t>
            </a:r>
            <a:r>
              <a:rPr lang="en-US" dirty="0" smtClean="0"/>
              <a:t>be use </a:t>
            </a:r>
            <a:r>
              <a:rPr lang="en-US" dirty="0"/>
              <a:t>– as a user/computer </a:t>
            </a:r>
            <a:r>
              <a:rPr lang="en-US" dirty="0" smtClean="0"/>
              <a:t>interface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2. Efficiency</a:t>
            </a:r>
          </a:p>
          <a:p>
            <a:pPr marL="228600" indent="-90488">
              <a:buFont typeface="Wingdings" panose="05000000000000000000" pitchFamily="2" charset="2"/>
              <a:buChar char="§"/>
            </a:pPr>
            <a:r>
              <a:rPr lang="en-US" dirty="0" smtClean="0"/>
              <a:t>Allows </a:t>
            </a:r>
            <a:r>
              <a:rPr lang="en-US" dirty="0"/>
              <a:t>computer system resources to </a:t>
            </a:r>
            <a:r>
              <a:rPr lang="en-US" dirty="0" smtClean="0"/>
              <a:t>be used </a:t>
            </a:r>
            <a:r>
              <a:rPr lang="en-US" dirty="0"/>
              <a:t>in an efficient manner – as a </a:t>
            </a:r>
            <a:r>
              <a:rPr lang="en-US" dirty="0" smtClean="0"/>
              <a:t>resource manager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3. Ability to evolve</a:t>
            </a:r>
          </a:p>
          <a:p>
            <a:pPr marL="228600" indent="-90488">
              <a:buFont typeface="Wingdings" panose="05000000000000000000" pitchFamily="2" charset="2"/>
              <a:buChar char="§"/>
            </a:pPr>
            <a:r>
              <a:rPr lang="en-US" dirty="0" smtClean="0"/>
              <a:t>Permit </a:t>
            </a:r>
            <a:r>
              <a:rPr lang="en-US" dirty="0"/>
              <a:t>effective development, testing, </a:t>
            </a:r>
            <a:r>
              <a:rPr lang="en-US" dirty="0" smtClean="0"/>
              <a:t>and introduction </a:t>
            </a:r>
            <a:r>
              <a:rPr lang="en-US" dirty="0"/>
              <a:t>of new system functions </a:t>
            </a:r>
            <a:r>
              <a:rPr lang="en-US" dirty="0" smtClean="0"/>
              <a:t>without interfering </a:t>
            </a:r>
            <a:r>
              <a:rPr lang="en-US" dirty="0"/>
              <a:t>with </a:t>
            </a:r>
            <a:r>
              <a:rPr lang="en-US" dirty="0" smtClean="0"/>
              <a:t>service.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577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 need to provide a mode in which the user interacts directly with the computer.</a:t>
            </a:r>
          </a:p>
          <a:p>
            <a:pPr lvl="1"/>
            <a:r>
              <a:rPr lang="en-US" sz="2400" dirty="0" smtClean="0"/>
              <a:t>Transaction processing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Batch multiprogramming does not support interactions with users.</a:t>
            </a:r>
          </a:p>
          <a:p>
            <a:pPr marL="347663" indent="-347663">
              <a:buFont typeface="Wingdings" panose="05000000000000000000" pitchFamily="2" charset="2"/>
              <a:buChar char="q"/>
            </a:pPr>
            <a:r>
              <a:rPr lang="en-US" sz="2800" dirty="0" smtClean="0"/>
              <a:t>Time sharing extends multiprogramming to handle multiple interactive jobs.</a:t>
            </a:r>
          </a:p>
          <a:p>
            <a:pPr marL="347663" indent="-347663">
              <a:buFont typeface="Wingdings" panose="05000000000000000000" pitchFamily="2" charset="2"/>
              <a:buChar char="q"/>
            </a:pPr>
            <a:r>
              <a:rPr lang="en-US" sz="2800" dirty="0" smtClean="0"/>
              <a:t>It is called time sharing because the processor’s time is shared among multiple users.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Time Sharing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019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Evolution of Operating Systems..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Both batch OS and time sharing implement multiprogramming.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15738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Major Achievements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5151120" cy="22214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OS is the most complex pieces of software ever developed.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Five major theoretical advances/progresses in the development of OS: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50667241"/>
              </p:ext>
            </p:extLst>
          </p:nvPr>
        </p:nvGraphicFramePr>
        <p:xfrm>
          <a:off x="5113655" y="1845734"/>
          <a:ext cx="7268845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04335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Major Achievements – </a:t>
            </a: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Process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Introduced to obtain a systematic way of monitoring and controlling program execution.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Definitions of process:</a:t>
            </a:r>
          </a:p>
          <a:p>
            <a:pPr marL="457200" indent="-109538">
              <a:buFont typeface="Wingdings" panose="05000000000000000000" pitchFamily="2" charset="2"/>
              <a:buChar char="v"/>
            </a:pPr>
            <a:r>
              <a:rPr lang="en-US" sz="2400" dirty="0" smtClean="0"/>
              <a:t>A program in execution</a:t>
            </a:r>
          </a:p>
          <a:p>
            <a:pPr marL="457200" indent="-109538">
              <a:buFont typeface="Wingdings" panose="05000000000000000000" pitchFamily="2" charset="2"/>
              <a:buChar char="v"/>
            </a:pPr>
            <a:r>
              <a:rPr lang="en-US" sz="2400" dirty="0" smtClean="0"/>
              <a:t>An instance of a program running on a computer</a:t>
            </a:r>
          </a:p>
          <a:p>
            <a:pPr marL="457200" indent="-109538">
              <a:buFont typeface="Wingdings" panose="05000000000000000000" pitchFamily="2" charset="2"/>
              <a:buChar char="v"/>
            </a:pPr>
            <a:r>
              <a:rPr lang="en-US" sz="2400" dirty="0" smtClean="0"/>
              <a:t>The entity that can be assigned to and executed on a processor</a:t>
            </a:r>
          </a:p>
          <a:p>
            <a:pPr marL="457200" indent="-109538">
              <a:buFont typeface="Wingdings" panose="05000000000000000000" pitchFamily="2" charset="2"/>
              <a:buChar char="v"/>
            </a:pPr>
            <a:r>
              <a:rPr lang="en-US" sz="2400" dirty="0" smtClean="0"/>
              <a:t>A unit of activity characterized by a single sequential thread of execution, a current state, and an associated set of system resources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87987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Major Achievements – </a:t>
            </a: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Process..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Difficulties with Designing OS (with regards to process)</a:t>
            </a:r>
          </a:p>
          <a:p>
            <a:pPr marL="515938" indent="-182563">
              <a:buFont typeface="Wingdings" panose="05000000000000000000" pitchFamily="2" charset="2"/>
              <a:buChar char="v"/>
            </a:pPr>
            <a:r>
              <a:rPr lang="en-US" sz="2800" dirty="0" smtClean="0"/>
              <a:t>Improper synchronization</a:t>
            </a:r>
          </a:p>
          <a:p>
            <a:pPr marL="914400" lvl="1" indent="-182563"/>
            <a:r>
              <a:rPr lang="en-US" sz="2400" dirty="0" smtClean="0"/>
              <a:t>ensure a process waiting for an I/O device receives the signal</a:t>
            </a:r>
          </a:p>
          <a:p>
            <a:pPr marL="457200" indent="-182563">
              <a:buFont typeface="Wingdings" panose="05000000000000000000" pitchFamily="2" charset="2"/>
              <a:buChar char="v"/>
            </a:pPr>
            <a:r>
              <a:rPr lang="en-US" sz="2800" dirty="0" smtClean="0"/>
              <a:t>Failed mutual exclusion</a:t>
            </a:r>
          </a:p>
          <a:p>
            <a:pPr marL="855663" lvl="1" indent="-182563"/>
            <a:r>
              <a:rPr lang="en-US" sz="2400" dirty="0" smtClean="0"/>
              <a:t>Must permit only one program at a time to perform a transaction on a portion of data.</a:t>
            </a:r>
          </a:p>
          <a:p>
            <a:pPr marL="457200" indent="-90488">
              <a:buFont typeface="Wingdings" panose="05000000000000000000" pitchFamily="2" charset="2"/>
              <a:buChar char="v"/>
            </a:pPr>
            <a:r>
              <a:rPr lang="en-US" sz="2800" dirty="0" smtClean="0"/>
              <a:t>Non-determinate program operation</a:t>
            </a:r>
          </a:p>
          <a:p>
            <a:pPr marL="855663" lvl="1" indent="-182563"/>
            <a:r>
              <a:rPr lang="en-US" sz="2400" dirty="0" smtClean="0"/>
              <a:t>When program share memory , their execution is interleaved by the processor, they may interfere with each other by overwriting common memory area.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66676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Major Achievements – </a:t>
            </a: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Process..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400" smtClean="0"/>
              <a:t>Deadlocks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sz="2000" smtClean="0"/>
              <a:t>Two or more programs wait endlessly after each other to perform an operation.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smtClean="0"/>
              <a:t>Consists of three components</a:t>
            </a:r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400" smtClean="0"/>
              <a:t>An executable program</a:t>
            </a:r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400" smtClean="0"/>
              <a:t>Associated data needed by the program</a:t>
            </a:r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400" smtClean="0"/>
              <a:t>Execution context of the program</a:t>
            </a:r>
          </a:p>
          <a:p>
            <a:pPr marL="914400" indent="-338138"/>
            <a:r>
              <a:rPr lang="en-US" sz="2400" smtClean="0"/>
              <a:t>All information the CPU needs to execute the process</a:t>
            </a:r>
          </a:p>
          <a:p>
            <a:pPr marL="914400" indent="-338138"/>
            <a:r>
              <a:rPr lang="en-US" sz="2400" smtClean="0"/>
              <a:t>All information the operating system needs to manage the process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520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68400" y="286603"/>
            <a:ext cx="102362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Major Achievements – </a:t>
            </a:r>
            <a:br>
              <a:rPr lang="en-US" b="1" smtClean="0"/>
            </a:br>
            <a:r>
              <a:rPr lang="en-US" b="1" smtClean="0"/>
              <a:t>                                      </a:t>
            </a: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Memory Management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Five principle storage management responsibilities:</a:t>
            </a:r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400" dirty="0" smtClean="0"/>
              <a:t>Process isolation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OS must prevent independent processes from interfering with each other’s memory, both data and instructions.</a:t>
            </a:r>
          </a:p>
          <a:p>
            <a:pPr marL="857250" lvl="1" indent="-228600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400" dirty="0" smtClean="0"/>
              <a:t>Automatic allocation and management</a:t>
            </a:r>
          </a:p>
          <a:p>
            <a:pPr lvl="1"/>
            <a:r>
              <a:rPr lang="en-US" sz="2000" dirty="0" smtClean="0"/>
              <a:t>Programs </a:t>
            </a:r>
            <a:r>
              <a:rPr lang="en-US" sz="2000" dirty="0"/>
              <a:t>should be dynamically allocated across the memory hierarchy as required. Allocation should be straightforward to the programmer. </a:t>
            </a:r>
          </a:p>
          <a:p>
            <a:pPr marL="228600" indent="0">
              <a:buNone/>
            </a:pPr>
            <a:endParaRPr lang="en-US" sz="2400" dirty="0" smtClean="0"/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400" dirty="0" smtClean="0"/>
              <a:t>Support for modular programming</a:t>
            </a:r>
          </a:p>
          <a:p>
            <a:pPr lvl="1"/>
            <a:r>
              <a:rPr lang="en-US" sz="1600" dirty="0" smtClean="0"/>
              <a:t>Programmers </a:t>
            </a:r>
            <a:r>
              <a:rPr lang="en-US" sz="1600" dirty="0"/>
              <a:t>should be able to </a:t>
            </a:r>
            <a:r>
              <a:rPr lang="en-US" sz="1600" b="1" dirty="0"/>
              <a:t>define program modules</a:t>
            </a:r>
            <a:r>
              <a:rPr lang="en-US" sz="1600" dirty="0"/>
              <a:t>, and to create, destroy, and alter the size of modules dynamically</a:t>
            </a:r>
          </a:p>
          <a:p>
            <a:pPr marL="228600" indent="0">
              <a:buNone/>
            </a:pPr>
            <a:endParaRPr lang="en-US" sz="2400" dirty="0" smtClean="0"/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400" dirty="0" smtClean="0"/>
              <a:t>Protection and access control</a:t>
            </a:r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OS must provide different ways to access memory by various users.</a:t>
            </a:r>
          </a:p>
          <a:p>
            <a:pPr marL="228600" indent="0">
              <a:buNone/>
            </a:pPr>
            <a:endParaRPr lang="en-US" sz="2400" dirty="0" smtClean="0"/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400" dirty="0" smtClean="0"/>
              <a:t>Long-term storage</a:t>
            </a:r>
          </a:p>
          <a:p>
            <a:pPr lvl="1"/>
            <a:r>
              <a:rPr lang="en-US" sz="2000" dirty="0"/>
              <a:t>Many application programs require means for storing information for extended periods of time, after the computer has been powered down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053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7280" y="557539"/>
            <a:ext cx="10058400" cy="1450757"/>
          </a:xfrm>
        </p:spPr>
        <p:txBody>
          <a:bodyPr/>
          <a:lstStyle/>
          <a:p>
            <a:r>
              <a:rPr lang="en-US" dirty="0"/>
              <a:t>Major Achievements –</a:t>
            </a:r>
            <a:br>
              <a:rPr lang="en-US" dirty="0"/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Information Protection and Security..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97280" y="2243675"/>
            <a:ext cx="10058400" cy="402336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Protection of information is needed since </a:t>
            </a:r>
            <a:r>
              <a:rPr lang="en-US" dirty="0" smtClean="0"/>
              <a:t>the growth </a:t>
            </a:r>
            <a:r>
              <a:rPr lang="en-US" dirty="0"/>
              <a:t>in the use of time-sharing systems and</a:t>
            </a:r>
          </a:p>
          <a:p>
            <a:r>
              <a:rPr lang="en-US" dirty="0"/>
              <a:t>computer network.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Work in security and protection as it relates </a:t>
            </a:r>
            <a:r>
              <a:rPr lang="en-US" dirty="0" smtClean="0"/>
              <a:t>to OS </a:t>
            </a:r>
            <a:r>
              <a:rPr lang="en-US" dirty="0"/>
              <a:t>can be roughly grouped into four</a:t>
            </a:r>
          </a:p>
          <a:p>
            <a:r>
              <a:rPr lang="en-US" dirty="0"/>
              <a:t>categories.</a:t>
            </a:r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dirty="0"/>
              <a:t>Availability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dirty="0"/>
              <a:t>Protecting the system against </a:t>
            </a:r>
            <a:r>
              <a:rPr lang="en-US" dirty="0" smtClean="0"/>
              <a:t>interruption</a:t>
            </a:r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dirty="0"/>
              <a:t>Confidentiality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dirty="0"/>
              <a:t>Assures that user cannot read data for </a:t>
            </a:r>
            <a:r>
              <a:rPr lang="en-US" dirty="0" smtClean="0"/>
              <a:t>which access </a:t>
            </a:r>
            <a:r>
              <a:rPr lang="en-US" dirty="0"/>
              <a:t>is unauthorized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48688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46440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Major Achievements –</a:t>
            </a:r>
            <a:br>
              <a:rPr lang="en-US" dirty="0" smtClean="0"/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Information Protection and Security..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2125139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dirty="0" smtClean="0"/>
              <a:t>Data Integrity</a:t>
            </a:r>
          </a:p>
          <a:p>
            <a:pPr marL="685800" indent="-228600"/>
            <a:r>
              <a:rPr lang="en-US" dirty="0" smtClean="0"/>
              <a:t>Protection of data from unauthorized modification</a:t>
            </a:r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dirty="0" smtClean="0"/>
              <a:t>Authenticity</a:t>
            </a:r>
          </a:p>
          <a:p>
            <a:pPr marL="685800" indent="-228600"/>
            <a:r>
              <a:rPr lang="en-US" dirty="0" smtClean="0"/>
              <a:t>Proper verification of identity of users and the validity of messages or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46238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39667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Major Achievements –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Scheduling and Resource Management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2319869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A key task of the OS is to manage the various resources available and to schedule their use by the various active process.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Resource allocation and scheduling policy must consider three factors:</a:t>
            </a:r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400" dirty="0" smtClean="0"/>
              <a:t>Fairness</a:t>
            </a:r>
          </a:p>
          <a:p>
            <a:pPr marL="685800" indent="-228600"/>
            <a:r>
              <a:rPr lang="en-US" sz="2400" dirty="0" smtClean="0"/>
              <a:t>give equal and fair access to all processes</a:t>
            </a:r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400" dirty="0" smtClean="0"/>
              <a:t>Differential responsiveness</a:t>
            </a:r>
          </a:p>
          <a:p>
            <a:pPr marL="685800" indent="-228600"/>
            <a:r>
              <a:rPr lang="en-US" sz="2400" dirty="0" smtClean="0"/>
              <a:t>discriminate between different classes of jobs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1130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Obj. 1: OS as a User/Computer Interface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solidFill>
                  <a:srgbClr val="00339B"/>
                </a:solidFill>
                <a:latin typeface="Tahoma" panose="020B0604030504040204" pitchFamily="34" charset="0"/>
              </a:rPr>
              <a:t>Obj. 1: OS as a User/Computer Interface</a:t>
            </a:r>
          </a:p>
          <a:p>
            <a:r>
              <a:rPr lang="en-US" dirty="0">
                <a:solidFill>
                  <a:srgbClr val="00339B"/>
                </a:solidFill>
                <a:latin typeface="Arial" panose="020B0604020202020204" pitchFamily="34" charset="0"/>
              </a:rPr>
              <a:t>Hardware and software used in </a:t>
            </a:r>
            <a:r>
              <a:rPr lang="en-US" dirty="0" smtClean="0">
                <a:solidFill>
                  <a:srgbClr val="00339B"/>
                </a:solidFill>
                <a:latin typeface="Arial" panose="020B0604020202020204" pitchFamily="34" charset="0"/>
              </a:rPr>
              <a:t>providing applications </a:t>
            </a:r>
            <a:r>
              <a:rPr lang="en-US" dirty="0">
                <a:solidFill>
                  <a:srgbClr val="00339B"/>
                </a:solidFill>
                <a:latin typeface="Arial" panose="020B0604020202020204" pitchFamily="34" charset="0"/>
              </a:rPr>
              <a:t>to a user can be viewed in a</a:t>
            </a:r>
          </a:p>
          <a:p>
            <a:r>
              <a:rPr lang="en-US" dirty="0">
                <a:solidFill>
                  <a:srgbClr val="00339B"/>
                </a:solidFill>
                <a:latin typeface="Arial" panose="020B0604020202020204" pitchFamily="34" charset="0"/>
              </a:rPr>
              <a:t>layered or hierarchical fashion as shown </a:t>
            </a:r>
            <a:r>
              <a:rPr lang="en-US" dirty="0" smtClean="0">
                <a:solidFill>
                  <a:srgbClr val="00339B"/>
                </a:solidFill>
                <a:latin typeface="Arial" panose="020B0604020202020204" pitchFamily="34" charset="0"/>
              </a:rPr>
              <a:t>in figure </a:t>
            </a:r>
            <a:r>
              <a:rPr lang="en-US" dirty="0">
                <a:solidFill>
                  <a:srgbClr val="00339B"/>
                </a:solidFill>
                <a:latin typeface="Arial" panose="020B0604020202020204" pitchFamily="34" charset="0"/>
              </a:rPr>
              <a:t>below: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00" dirty="0" smtClean="0">
              <a:solidFill>
                <a:srgbClr val="C1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00" dirty="0">
              <a:solidFill>
                <a:srgbClr val="C1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00" dirty="0" smtClean="0">
              <a:solidFill>
                <a:srgbClr val="C1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00" dirty="0" smtClean="0">
              <a:solidFill>
                <a:srgbClr val="C1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00" dirty="0" smtClean="0">
              <a:solidFill>
                <a:srgbClr val="C1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00" dirty="0">
              <a:solidFill>
                <a:srgbClr val="C1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00" dirty="0" smtClean="0">
              <a:solidFill>
                <a:srgbClr val="C1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00" dirty="0">
              <a:solidFill>
                <a:srgbClr val="C1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C10000"/>
                </a:solidFill>
                <a:latin typeface="Arial" panose="020B0604020202020204" pitchFamily="34" charset="0"/>
              </a:rPr>
              <a:t>a </a:t>
            </a:r>
            <a:r>
              <a:rPr lang="en-US" sz="1200" dirty="0">
                <a:solidFill>
                  <a:srgbClr val="C10000"/>
                </a:solidFill>
                <a:latin typeface="Arial" panose="020B0604020202020204" pitchFamily="34" charset="0"/>
              </a:rPr>
              <a:t>set of system </a:t>
            </a:r>
            <a:r>
              <a:rPr lang="en-US" sz="1200" dirty="0" smtClean="0">
                <a:solidFill>
                  <a:srgbClr val="C10000"/>
                </a:solidFill>
                <a:latin typeface="Arial" panose="020B0604020202020204" pitchFamily="34" charset="0"/>
              </a:rPr>
              <a:t>programs used</a:t>
            </a:r>
            <a:r>
              <a:rPr lang="en-US" sz="1200" dirty="0">
                <a:solidFill>
                  <a:srgbClr val="C1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C10000"/>
                </a:solidFill>
                <a:latin typeface="Arial" panose="020B0604020202020204" pitchFamily="34" charset="0"/>
              </a:rPr>
              <a:t>in </a:t>
            </a:r>
            <a:r>
              <a:rPr lang="en-US" sz="1200" dirty="0">
                <a:solidFill>
                  <a:srgbClr val="C10000"/>
                </a:solidFill>
                <a:latin typeface="Arial" panose="020B0604020202020204" pitchFamily="34" charset="0"/>
              </a:rPr>
              <a:t>assisting </a:t>
            </a:r>
            <a:r>
              <a:rPr lang="en-US" sz="1200" dirty="0" smtClean="0">
                <a:solidFill>
                  <a:srgbClr val="C10000"/>
                </a:solidFill>
                <a:latin typeface="Arial" panose="020B0604020202020204" pitchFamily="34" charset="0"/>
              </a:rPr>
              <a:t>program creation</a:t>
            </a:r>
            <a:r>
              <a:rPr lang="en-US" sz="1200" dirty="0">
                <a:solidFill>
                  <a:srgbClr val="C10000"/>
                </a:solidFill>
                <a:latin typeface="Arial" panose="020B0604020202020204" pitchFamily="34" charset="0"/>
              </a:rPr>
              <a:t>, </a:t>
            </a:r>
            <a:endParaRPr lang="en-US" sz="1200" dirty="0" smtClean="0">
              <a:solidFill>
                <a:srgbClr val="C1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C10000"/>
                </a:solidFill>
                <a:latin typeface="Arial" panose="020B0604020202020204" pitchFamily="34" charset="0"/>
              </a:rPr>
              <a:t>management of files </a:t>
            </a:r>
            <a:r>
              <a:rPr lang="en-US" sz="1200" dirty="0">
                <a:solidFill>
                  <a:srgbClr val="C10000"/>
                </a:solidFill>
                <a:latin typeface="Arial" panose="020B0604020202020204" pitchFamily="34" charset="0"/>
              </a:rPr>
              <a:t>and controlling </a:t>
            </a:r>
            <a:r>
              <a:rPr lang="en-US" sz="1200" dirty="0" smtClean="0">
                <a:solidFill>
                  <a:srgbClr val="C10000"/>
                </a:solidFill>
                <a:latin typeface="Arial" panose="020B0604020202020204" pitchFamily="34" charset="0"/>
              </a:rPr>
              <a:t>I/O. Application </a:t>
            </a:r>
            <a:r>
              <a:rPr lang="en-US" sz="1200" dirty="0">
                <a:solidFill>
                  <a:srgbClr val="C10000"/>
                </a:solidFill>
                <a:latin typeface="Arial" panose="020B0604020202020204" pitchFamily="34" charset="0"/>
              </a:rPr>
              <a:t>running </a:t>
            </a:r>
            <a:r>
              <a:rPr lang="en-US" sz="1200" dirty="0" smtClean="0">
                <a:solidFill>
                  <a:srgbClr val="C10000"/>
                </a:solidFill>
                <a:latin typeface="Arial" panose="020B0604020202020204" pitchFamily="34" charset="0"/>
              </a:rPr>
              <a:t>and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C10000"/>
                </a:solidFill>
                <a:latin typeface="Arial" panose="020B0604020202020204" pitchFamily="34" charset="0"/>
              </a:rPr>
              <a:t>will </a:t>
            </a:r>
            <a:r>
              <a:rPr lang="en-US" sz="1200" dirty="0">
                <a:solidFill>
                  <a:srgbClr val="C10000"/>
                </a:solidFill>
                <a:latin typeface="Arial" panose="020B0604020202020204" pitchFamily="34" charset="0"/>
              </a:rPr>
              <a:t>call this utilities </a:t>
            </a:r>
            <a:r>
              <a:rPr lang="en-US" sz="1200" dirty="0" smtClean="0">
                <a:solidFill>
                  <a:srgbClr val="C10000"/>
                </a:solidFill>
                <a:latin typeface="Arial" panose="020B0604020202020204" pitchFamily="34" charset="0"/>
              </a:rPr>
              <a:t>to perform </a:t>
            </a:r>
            <a:r>
              <a:rPr lang="en-US" sz="1200" dirty="0">
                <a:solidFill>
                  <a:srgbClr val="C10000"/>
                </a:solidFill>
                <a:latin typeface="Arial" panose="020B0604020202020204" pitchFamily="34" charset="0"/>
              </a:rPr>
              <a:t>function.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739" y="4319367"/>
            <a:ext cx="4332943" cy="2538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739" y="3963767"/>
            <a:ext cx="4332941" cy="466854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241799" y="5143203"/>
            <a:ext cx="1001939" cy="2703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CGMB143						               				 COMPUTER 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16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590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400" dirty="0" smtClean="0"/>
              <a:t>Efficiency</a:t>
            </a:r>
          </a:p>
          <a:p>
            <a:pPr marL="685800" indent="-228600"/>
            <a:r>
              <a:rPr lang="en-US" sz="2400" dirty="0" smtClean="0"/>
              <a:t>maximize output, minimize response time, and accommodate as many uses as possible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Major Achievements –</a:t>
            </a:r>
            <a:br>
              <a:rPr lang="en-US" b="1" smtClean="0"/>
            </a:b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Scheduling and Resource Management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2480"/>
      </p:ext>
    </p:extLst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1845734"/>
            <a:ext cx="6017895" cy="4023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600" dirty="0" smtClean="0"/>
              <a:t>Because of it’s enormous complexity, the OS can be viewed as a series of levels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 smtClean="0"/>
              <a:t>Each level performs a related subset of functions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 smtClean="0"/>
              <a:t>Each level relies on the next lower level to perform more primitive functions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 smtClean="0"/>
              <a:t>Well defined interfaces: one level can be modified without affecting other levels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 smtClean="0"/>
              <a:t>This decomposes a problem into a number of more manageable sub problems</a:t>
            </a:r>
            <a:endParaRPr lang="en-US" sz="2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Major Achievements –</a:t>
            </a:r>
            <a:br>
              <a:rPr lang="en-US" b="1" smtClean="0"/>
            </a:b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System Structure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298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Characteristics of Modern OS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smtClean="0"/>
              <a:t>New design elements were introduced recently.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smtClean="0"/>
              <a:t>In response to new hardware development</a:t>
            </a:r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400" smtClean="0"/>
              <a:t>multiprocessor machines</a:t>
            </a:r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400" smtClean="0"/>
              <a:t>high-speed networks</a:t>
            </a:r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400" smtClean="0"/>
              <a:t>faster processors and larger memory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smtClean="0"/>
              <a:t>In response to new software needs</a:t>
            </a:r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400" smtClean="0"/>
              <a:t>multimedia applications</a:t>
            </a:r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400" smtClean="0"/>
              <a:t>Internet and Web access</a:t>
            </a:r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400" smtClean="0"/>
              <a:t>Client/Server applications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56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Characteristics of Modern OS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2400" dirty="0" smtClean="0"/>
              <a:t>Changes not only in modification and enhancement to existing architectures but also in new ways of organizing the operating system.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Much of the works fits into:</a:t>
            </a:r>
          </a:p>
          <a:p>
            <a:pPr marL="457200" indent="-457200"/>
            <a:r>
              <a:rPr lang="en-US" sz="2400" dirty="0" smtClean="0"/>
              <a:t>1. Microkernel architecture</a:t>
            </a:r>
          </a:p>
          <a:p>
            <a:pPr marL="457200" indent="-457200"/>
            <a:r>
              <a:rPr lang="en-US" sz="2400" dirty="0" smtClean="0"/>
              <a:t>2. Multithreading</a:t>
            </a:r>
          </a:p>
          <a:p>
            <a:pPr marL="457200" indent="-457200"/>
            <a:r>
              <a:rPr lang="en-US" sz="2400" dirty="0" smtClean="0"/>
              <a:t>3. Symmetric multiprocessing</a:t>
            </a:r>
          </a:p>
          <a:p>
            <a:pPr marL="457200" indent="-457200"/>
            <a:r>
              <a:rPr lang="en-US" sz="2400" dirty="0" smtClean="0"/>
              <a:t>4. Distributed OS</a:t>
            </a:r>
          </a:p>
          <a:p>
            <a:pPr marL="457200" indent="-457200"/>
            <a:r>
              <a:rPr lang="en-US" sz="2400" dirty="0" smtClean="0"/>
              <a:t>5. Object-oriented design.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537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Characteristics of Modern OS -</a:t>
            </a:r>
            <a:br>
              <a:rPr lang="en-US" b="1" smtClean="0"/>
            </a:b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Microkernel Architecture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Only a few essential functions in the kernel </a:t>
            </a:r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800" dirty="0" smtClean="0"/>
              <a:t>primitive memory management (address space)</a:t>
            </a:r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800" dirty="0" smtClean="0"/>
              <a:t>Inter process communication (IPC)</a:t>
            </a:r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800" dirty="0" smtClean="0"/>
              <a:t>basic scheduling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Other OS services are provided by processes </a:t>
            </a:r>
            <a:r>
              <a:rPr lang="sv-SE" sz="2800" dirty="0" smtClean="0"/>
              <a:t>running in user mode </a:t>
            </a:r>
            <a:r>
              <a:rPr lang="en-US" sz="2800" dirty="0" smtClean="0"/>
              <a:t>Such as device drivers, file system, virtual memory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Provide more flexibility, extensibility, portability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70311"/>
      </p:ext>
    </p:extLst>
  </p:cSld>
  <p:clrMapOvr>
    <a:masterClrMapping/>
  </p:clrMapOvr>
  <p:transition spd="med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Characteristics of Modern OS -</a:t>
            </a:r>
            <a:br>
              <a:rPr lang="en-US" b="1" smtClean="0"/>
            </a:b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Multithreading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905003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 smtClean="0"/>
              <a:t>A process is a collection of one or more threads that can run simultaneously.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 smtClean="0"/>
              <a:t>Useful when the application consists of several tasks that do not need to be serialized.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 smtClean="0"/>
              <a:t>Gives the programmer a greater control over the timing of application-related events.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 smtClean="0"/>
              <a:t>All threads within the same process share the same data and resources and a part of the process’s execution context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924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Characteristics of Modern OS -</a:t>
            </a:r>
            <a:br>
              <a:rPr lang="en-US" b="1" smtClean="0"/>
            </a:b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Symmetric Multiprocessing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800" smtClean="0"/>
              <a:t>Refers to a computer hardware architecture and also to the operating system behavior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smtClean="0"/>
              <a:t>that reflects that architecture.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smtClean="0"/>
              <a:t>Standalone computer system with the following characteristics:</a:t>
            </a:r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800" smtClean="0"/>
              <a:t>A computer with multiple processors</a:t>
            </a:r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800" smtClean="0"/>
              <a:t>These processors share the same main memory and I/O facilities, interconnected by a communication bus or other internal connection scheme.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685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Characteristics of Modern OS -</a:t>
            </a:r>
            <a:br>
              <a:rPr lang="en-US" b="1" smtClean="0"/>
            </a:b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Symmetric Multiprocessing..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800" dirty="0" smtClean="0"/>
              <a:t>All processor can perform the same functions.</a:t>
            </a:r>
          </a:p>
          <a:p>
            <a:pPr marL="457200" indent="-228600">
              <a:buFont typeface="Wingdings" panose="05000000000000000000" pitchFamily="2" charset="2"/>
              <a:buChar char="v"/>
            </a:pPr>
            <a:r>
              <a:rPr lang="en-US" sz="2800" dirty="0" smtClean="0"/>
              <a:t>Existence of multiple processors is transparent to the user.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Advantages over uniprocessor architecture:</a:t>
            </a:r>
          </a:p>
          <a:p>
            <a:pPr marL="515938" indent="-228600"/>
            <a:r>
              <a:rPr lang="en-US" sz="2800" dirty="0" smtClean="0"/>
              <a:t>1. Performance</a:t>
            </a:r>
          </a:p>
          <a:p>
            <a:pPr marL="515938" indent="-228600"/>
            <a:r>
              <a:rPr lang="en-US" sz="2800" dirty="0" smtClean="0"/>
              <a:t>2. Availability</a:t>
            </a:r>
          </a:p>
          <a:p>
            <a:pPr marL="515938" indent="-228600"/>
            <a:r>
              <a:rPr lang="en-US" sz="2800" dirty="0" smtClean="0"/>
              <a:t>3. Incremental Growth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580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Performance – If the work to be done by a computer can be organized so that some portions of the work can be done in parallel, then a system with multiple processor will yield a greater performance than one single processor</a:t>
            </a:r>
          </a:p>
          <a:p>
            <a:pPr marL="0" indent="0">
              <a:buNone/>
            </a:pPr>
            <a:endParaRPr lang="en-US" sz="2500" dirty="0" smtClean="0"/>
          </a:p>
          <a:p>
            <a:r>
              <a:rPr lang="en-US" sz="2500" dirty="0" smtClean="0"/>
              <a:t>Availability – the failure of a single processor does not halt the system.</a:t>
            </a:r>
          </a:p>
          <a:p>
            <a:pPr marL="0" indent="0">
              <a:buNone/>
            </a:pPr>
            <a:endParaRPr lang="en-US" sz="2500" dirty="0" smtClean="0"/>
          </a:p>
          <a:p>
            <a:r>
              <a:rPr lang="en-US" sz="2500" dirty="0" smtClean="0"/>
              <a:t>Incremental growth – A user can enhanced the performance of a system by adding an additional processor.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86603352"/>
      </p:ext>
    </p:extLst>
  </p:cSld>
  <p:clrMapOvr>
    <a:masterClrMapping/>
  </p:clrMapOvr>
  <p:transition spd="med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Characteristics of Modern OS -</a:t>
            </a:r>
            <a:br>
              <a:rPr lang="en-US" b="1" smtClean="0"/>
            </a:b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Distributed OS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2091272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 smtClean="0"/>
              <a:t>DOS is a collection of independent computers that appears to the users of the system as a single computer.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 smtClean="0"/>
              <a:t>Provides the illusion of a single main memory and single secondary memory space, i.e. appearing as a single system.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 smtClean="0"/>
              <a:t>E.g.. Cluster computer.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245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OS as a User/Computer Interface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77539"/>
            <a:ext cx="10058400" cy="4023360"/>
          </a:xfrm>
        </p:spPr>
        <p:txBody>
          <a:bodyPr/>
          <a:lstStyle/>
          <a:p>
            <a:r>
              <a:rPr lang="en-US" dirty="0"/>
              <a:t>OS in the 3rd layer: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Act </a:t>
            </a:r>
            <a:r>
              <a:rPr lang="en-US" dirty="0"/>
              <a:t>as a mediator, making it easier for </a:t>
            </a:r>
            <a:r>
              <a:rPr lang="en-US" dirty="0" smtClean="0"/>
              <a:t>the programmer </a:t>
            </a:r>
            <a:r>
              <a:rPr lang="en-US" dirty="0"/>
              <a:t>and for application programs </a:t>
            </a:r>
            <a:r>
              <a:rPr lang="en-US" dirty="0" smtClean="0"/>
              <a:t>to access </a:t>
            </a:r>
            <a:r>
              <a:rPr lang="en-US" dirty="0"/>
              <a:t>and use those facilities and services.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CGMB143						               				 COMPUTER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448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Characteristics of Modern OS -</a:t>
            </a:r>
            <a:br>
              <a:rPr lang="en-US" b="1" smtClean="0"/>
            </a:b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Object Oriented Design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2387606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Used for adding modular extensions to a small kernel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Enables programmers to customize an operating system without disrupting system integrity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61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THE END</a:t>
            </a:r>
            <a:b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6186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OS as a User/Computer Interface</a:t>
            </a:r>
            <a:r>
              <a:rPr lang="pt-BR" b="1" dirty="0" smtClean="0"/>
              <a:t>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OS typically provides services in the </a:t>
            </a:r>
            <a:r>
              <a:rPr lang="en-US" dirty="0" smtClean="0"/>
              <a:t>following areas: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Program development</a:t>
            </a:r>
          </a:p>
          <a:p>
            <a:r>
              <a:rPr lang="en-US" dirty="0"/>
              <a:t>Provides editors and debuggers (as utilities program) </a:t>
            </a:r>
            <a:r>
              <a:rPr lang="en-US" dirty="0" smtClean="0"/>
              <a:t>to assist </a:t>
            </a:r>
            <a:r>
              <a:rPr lang="en-US" dirty="0"/>
              <a:t>programmer in creating </a:t>
            </a:r>
            <a:r>
              <a:rPr lang="en-US" dirty="0" smtClean="0"/>
              <a:t>programs.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2"/>
                </a:solidFill>
              </a:rPr>
              <a:t>Program </a:t>
            </a:r>
            <a:r>
              <a:rPr lang="en-US" dirty="0">
                <a:solidFill>
                  <a:schemeClr val="accent2"/>
                </a:solidFill>
              </a:rPr>
              <a:t>execution</a:t>
            </a:r>
          </a:p>
          <a:p>
            <a:r>
              <a:rPr lang="en-US" dirty="0"/>
              <a:t>A number of steps need to be performed to execute </a:t>
            </a:r>
            <a:r>
              <a:rPr lang="en-US" dirty="0" smtClean="0"/>
              <a:t>a program</a:t>
            </a:r>
            <a:r>
              <a:rPr lang="en-US" dirty="0"/>
              <a:t>; loaded data to memory, initializes the I/O </a:t>
            </a:r>
            <a:r>
              <a:rPr lang="en-US" dirty="0" smtClean="0"/>
              <a:t>devices and </a:t>
            </a:r>
            <a:r>
              <a:rPr lang="en-US" dirty="0"/>
              <a:t>files, prepared the processor. OS will handled </a:t>
            </a:r>
            <a:r>
              <a:rPr lang="en-US" dirty="0" smtClean="0"/>
              <a:t>these scheduling </a:t>
            </a:r>
            <a:r>
              <a:rPr lang="en-US" dirty="0"/>
              <a:t>duties for the </a:t>
            </a:r>
            <a:r>
              <a:rPr lang="en-US" dirty="0" smtClean="0"/>
              <a:t>user.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CGMB143						               				 COMPUTER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22" y="0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95347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OS as a User/Computer Interface..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Access to I/O devices</a:t>
            </a:r>
          </a:p>
          <a:p>
            <a:r>
              <a:rPr lang="en-US" dirty="0"/>
              <a:t>Provides a uniform interface where programmer </a:t>
            </a:r>
            <a:r>
              <a:rPr lang="en-US" dirty="0" smtClean="0"/>
              <a:t>can access </a:t>
            </a:r>
            <a:r>
              <a:rPr lang="en-US" dirty="0"/>
              <a:t>the I/O using simple read and </a:t>
            </a:r>
            <a:r>
              <a:rPr lang="en-US" dirty="0" smtClean="0"/>
              <a:t>write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2"/>
                </a:solidFill>
              </a:rPr>
              <a:t>Controlled </a:t>
            </a:r>
            <a:r>
              <a:rPr lang="en-US" dirty="0">
                <a:solidFill>
                  <a:schemeClr val="accent2"/>
                </a:solidFill>
              </a:rPr>
              <a:t>access to files</a:t>
            </a:r>
          </a:p>
          <a:p>
            <a:r>
              <a:rPr lang="en-US" dirty="0"/>
              <a:t>Provide protection mechanisms to control access to </a:t>
            </a:r>
            <a:r>
              <a:rPr lang="en-US" dirty="0" smtClean="0"/>
              <a:t>the files.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System access</a:t>
            </a:r>
          </a:p>
          <a:p>
            <a:r>
              <a:rPr lang="en-US" dirty="0"/>
              <a:t>For shared or public systems OS controls access to </a:t>
            </a:r>
            <a:r>
              <a:rPr lang="en-US" dirty="0" smtClean="0"/>
              <a:t>the</a:t>
            </a:r>
            <a:r>
              <a:rPr lang="pt-BR" dirty="0"/>
              <a:t> </a:t>
            </a:r>
            <a:r>
              <a:rPr lang="en-US" dirty="0" smtClean="0"/>
              <a:t>system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CGMB143						               				 COMPUTER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0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0670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Tahoma" panose="020B0604030504040204" pitchFamily="34" charset="0"/>
              </a:rPr>
              <a:t>OS as a User/Computer Interface</a:t>
            </a:r>
            <a:r>
              <a:rPr lang="pt-BR" dirty="0" smtClean="0">
                <a:solidFill>
                  <a:schemeClr val="tx1"/>
                </a:solidFill>
                <a:latin typeface="Tahoma" panose="020B0604030504040204" pitchFamily="34" charset="0"/>
              </a:rPr>
              <a:t>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Error detection and response</a:t>
            </a:r>
          </a:p>
          <a:p>
            <a:pPr marL="428625" indent="-1714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Errors occur while computer run:</a:t>
            </a:r>
          </a:p>
          <a:p>
            <a:pPr marL="347663" indent="-90488"/>
            <a:r>
              <a:rPr lang="en-US" dirty="0">
                <a:solidFill>
                  <a:schemeClr val="tx1"/>
                </a:solidFill>
              </a:rPr>
              <a:t>– Internal and external hardware errors</a:t>
            </a:r>
          </a:p>
          <a:p>
            <a:pPr marL="347663" indent="-90488"/>
            <a:r>
              <a:rPr lang="en-US" dirty="0">
                <a:solidFill>
                  <a:schemeClr val="tx1"/>
                </a:solidFill>
              </a:rPr>
              <a:t>– Software errors</a:t>
            </a:r>
          </a:p>
          <a:p>
            <a:pPr marL="347663" indent="-90488"/>
            <a:r>
              <a:rPr lang="en-US" dirty="0" smtClean="0">
                <a:solidFill>
                  <a:schemeClr val="tx1"/>
                </a:solidFill>
              </a:rPr>
              <a:t>– </a:t>
            </a:r>
            <a:r>
              <a:rPr lang="en-US" dirty="0">
                <a:solidFill>
                  <a:schemeClr val="tx1"/>
                </a:solidFill>
              </a:rPr>
              <a:t>OS cannot grant request of </a:t>
            </a:r>
            <a:r>
              <a:rPr lang="en-US" dirty="0" smtClean="0">
                <a:solidFill>
                  <a:schemeClr val="tx1"/>
                </a:solidFill>
              </a:rPr>
              <a:t>application</a:t>
            </a:r>
          </a:p>
          <a:p>
            <a:pPr marL="347663" indent="-90488"/>
            <a:endParaRPr lang="en-US" dirty="0">
              <a:solidFill>
                <a:schemeClr val="tx1"/>
              </a:solidFill>
            </a:endParaRPr>
          </a:p>
          <a:p>
            <a:pPr marL="398463" indent="-169863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OS provide response that clear the error </a:t>
            </a:r>
            <a:r>
              <a:rPr lang="en-US" dirty="0" smtClean="0">
                <a:solidFill>
                  <a:schemeClr val="tx1"/>
                </a:solidFill>
              </a:rPr>
              <a:t>condition with </a:t>
            </a:r>
            <a:r>
              <a:rPr lang="en-US" dirty="0">
                <a:solidFill>
                  <a:schemeClr val="tx1"/>
                </a:solidFill>
              </a:rPr>
              <a:t>least impact to running applications</a:t>
            </a:r>
          </a:p>
          <a:p>
            <a:pPr marL="398463" indent="-90488"/>
            <a:r>
              <a:rPr lang="en-US" dirty="0">
                <a:solidFill>
                  <a:schemeClr val="tx1"/>
                </a:solidFill>
              </a:rPr>
              <a:t>– Ending program that cause error</a:t>
            </a:r>
          </a:p>
          <a:p>
            <a:pPr marL="398463" indent="-90488"/>
            <a:r>
              <a:rPr lang="en-US" dirty="0">
                <a:solidFill>
                  <a:schemeClr val="tx1"/>
                </a:solidFill>
              </a:rPr>
              <a:t>– Retrying the operation</a:t>
            </a:r>
          </a:p>
          <a:p>
            <a:pPr marL="398463" indent="-90488"/>
            <a:r>
              <a:rPr lang="en-US" dirty="0">
                <a:solidFill>
                  <a:schemeClr val="tx1"/>
                </a:solidFill>
              </a:rPr>
              <a:t>– Reporting error to application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CGMB143						               				 COMPUTER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0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3227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Tahoma" panose="020B0604030504040204" pitchFamily="34" charset="0"/>
              </a:rPr>
              <a:t>OS as a User/Computer Interface..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Accounting</a:t>
            </a:r>
          </a:p>
          <a:p>
            <a:pPr marL="287338" indent="-58738"/>
            <a:r>
              <a:rPr lang="en-US" dirty="0" smtClean="0"/>
              <a:t>-collect </a:t>
            </a:r>
            <a:r>
              <a:rPr lang="en-US" dirty="0"/>
              <a:t>statistics</a:t>
            </a:r>
          </a:p>
          <a:p>
            <a:pPr marL="287338" indent="-58738"/>
            <a:r>
              <a:rPr lang="en-US" dirty="0" smtClean="0"/>
              <a:t>-monitor </a:t>
            </a:r>
            <a:r>
              <a:rPr lang="en-US" dirty="0"/>
              <a:t>performance</a:t>
            </a:r>
          </a:p>
          <a:p>
            <a:pPr marL="287338" indent="-58738"/>
            <a:r>
              <a:rPr lang="en-US" dirty="0" smtClean="0"/>
              <a:t>-used </a:t>
            </a:r>
            <a:r>
              <a:rPr lang="en-US" dirty="0"/>
              <a:t>to anticipate future </a:t>
            </a:r>
            <a:r>
              <a:rPr lang="en-US" dirty="0" smtClean="0"/>
              <a:t>enhancements</a:t>
            </a:r>
          </a:p>
          <a:p>
            <a:pPr marL="22860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CGMB143						               				 COMPUTER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0"/>
            <a:ext cx="1219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CSNB153							               				 COMPUTER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2942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AFBA30A-6B13-4E32-BF20-B463B91D2667}" vid="{F37ECB26-DACF-461D-AA84-01208A67DC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3777</TotalTime>
  <Words>2526</Words>
  <Application>Microsoft Office PowerPoint</Application>
  <PresentationFormat>Widescreen</PresentationFormat>
  <Paragraphs>388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Tahoma</vt:lpstr>
      <vt:lpstr>Verdana</vt:lpstr>
      <vt:lpstr>Wingdings</vt:lpstr>
      <vt:lpstr>Theme1</vt:lpstr>
      <vt:lpstr>Chapter 3: Operating System Overview </vt:lpstr>
      <vt:lpstr>Operating System </vt:lpstr>
      <vt:lpstr>Operating system Objectives</vt:lpstr>
      <vt:lpstr>Obj. 1: OS as a User/Computer Interface</vt:lpstr>
      <vt:lpstr>OS as a User/Computer Interface</vt:lpstr>
      <vt:lpstr>OS as a User/Computer Interface..</vt:lpstr>
      <vt:lpstr>OS as a User/Computer Interface..</vt:lpstr>
      <vt:lpstr>OS as a User/Computer Interface..</vt:lpstr>
      <vt:lpstr>OS as a User/Computer Interface..</vt:lpstr>
      <vt:lpstr>PowerPoint Presentation</vt:lpstr>
      <vt:lpstr>Obj. 3: Ease of Evolution of an 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Achievements – Information Protection and Security..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 Overview</dc:title>
  <dc:creator>Eze Manzura Bte. Mohd Mahidin</dc:creator>
  <cp:lastModifiedBy>Rina Azlin Binti Razali</cp:lastModifiedBy>
  <cp:revision>51</cp:revision>
  <dcterms:created xsi:type="dcterms:W3CDTF">2015-06-15T06:03:01Z</dcterms:created>
  <dcterms:modified xsi:type="dcterms:W3CDTF">2017-11-21T01:57:57Z</dcterms:modified>
</cp:coreProperties>
</file>