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8" r:id="rId2"/>
    <p:sldId id="259" r:id="rId3"/>
    <p:sldId id="261" r:id="rId4"/>
    <p:sldId id="262" r:id="rId5"/>
    <p:sldId id="263" r:id="rId6"/>
    <p:sldId id="264" r:id="rId7"/>
    <p:sldId id="267" r:id="rId8"/>
    <p:sldId id="270" r:id="rId9"/>
    <p:sldId id="271" r:id="rId10"/>
    <p:sldId id="281" r:id="rId11"/>
    <p:sldId id="283" r:id="rId12"/>
    <p:sldId id="284" r:id="rId13"/>
    <p:sldId id="285" r:id="rId14"/>
    <p:sldId id="282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5" r:id="rId24"/>
    <p:sldId id="294" r:id="rId25"/>
    <p:sldId id="296" r:id="rId26"/>
    <p:sldId id="298" r:id="rId27"/>
    <p:sldId id="301" r:id="rId28"/>
    <p:sldId id="306" r:id="rId29"/>
    <p:sldId id="30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B5D1F-AD31-4D05-9EF1-931C0C9B5ACD}" type="doc">
      <dgm:prSet loTypeId="urn:microsoft.com/office/officeart/2005/8/layout/chevron1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C0CAAB-C359-414F-9EBE-E2BBBA770C57}">
      <dgm:prSet phldrT="[Text]"/>
      <dgm:spPr/>
      <dgm:t>
        <a:bodyPr/>
        <a:lstStyle/>
        <a:p>
          <a:r>
            <a:rPr lang="en-US" dirty="0" smtClean="0"/>
            <a:t>Program Counter (PC)</a:t>
          </a:r>
          <a:endParaRPr lang="en-US" dirty="0"/>
        </a:p>
      </dgm:t>
    </dgm:pt>
    <dgm:pt modelId="{B39816C2-274E-42DC-927F-09210F350687}" type="parTrans" cxnId="{D8B1C6A7-9EEA-46BE-A87C-6FE8C149DEDD}">
      <dgm:prSet/>
      <dgm:spPr/>
      <dgm:t>
        <a:bodyPr/>
        <a:lstStyle/>
        <a:p>
          <a:endParaRPr lang="en-US"/>
        </a:p>
      </dgm:t>
    </dgm:pt>
    <dgm:pt modelId="{86B9E0A0-D970-4B28-82A2-2AB452DEE631}" type="sibTrans" cxnId="{D8B1C6A7-9EEA-46BE-A87C-6FE8C149DEDD}">
      <dgm:prSet/>
      <dgm:spPr/>
      <dgm:t>
        <a:bodyPr/>
        <a:lstStyle/>
        <a:p>
          <a:endParaRPr lang="en-US"/>
        </a:p>
      </dgm:t>
    </dgm:pt>
    <dgm:pt modelId="{5AABB24F-A863-4C45-B3DC-315BAA479CDD}">
      <dgm:prSet phldrT="[Text]"/>
      <dgm:spPr/>
      <dgm:t>
        <a:bodyPr/>
        <a:lstStyle/>
        <a:p>
          <a:r>
            <a:rPr lang="en-US" dirty="0" smtClean="0"/>
            <a:t>Holds address of next instruction to fetch</a:t>
          </a:r>
          <a:endParaRPr lang="en-US" dirty="0"/>
        </a:p>
      </dgm:t>
    </dgm:pt>
    <dgm:pt modelId="{9DD7E74D-A709-4C91-8253-1518BEE0E863}" type="parTrans" cxnId="{50C745D4-9540-4191-99BF-B3C14F334493}">
      <dgm:prSet/>
      <dgm:spPr/>
      <dgm:t>
        <a:bodyPr/>
        <a:lstStyle/>
        <a:p>
          <a:endParaRPr lang="en-US"/>
        </a:p>
      </dgm:t>
    </dgm:pt>
    <dgm:pt modelId="{4A6DB5FD-71C3-4E7B-AF04-68228A96C498}" type="sibTrans" cxnId="{50C745D4-9540-4191-99BF-B3C14F334493}">
      <dgm:prSet/>
      <dgm:spPr/>
      <dgm:t>
        <a:bodyPr/>
        <a:lstStyle/>
        <a:p>
          <a:endParaRPr lang="en-US"/>
        </a:p>
      </dgm:t>
    </dgm:pt>
    <dgm:pt modelId="{12D624E8-9FD4-46CD-A5F6-7BBD975F52A5}">
      <dgm:prSet phldrT="[Text]"/>
      <dgm:spPr/>
      <dgm:t>
        <a:bodyPr/>
        <a:lstStyle/>
        <a:p>
          <a:r>
            <a:rPr lang="en-US" dirty="0" smtClean="0"/>
            <a:t>Processor</a:t>
          </a:r>
          <a:endParaRPr lang="en-US" dirty="0"/>
        </a:p>
      </dgm:t>
    </dgm:pt>
    <dgm:pt modelId="{2575A650-F35A-4D5D-9A61-5CD59E95F5FE}" type="parTrans" cxnId="{866B2F92-4D06-49FA-8FD7-9BCE1829CE1C}">
      <dgm:prSet/>
      <dgm:spPr/>
      <dgm:t>
        <a:bodyPr/>
        <a:lstStyle/>
        <a:p>
          <a:endParaRPr lang="en-US"/>
        </a:p>
      </dgm:t>
    </dgm:pt>
    <dgm:pt modelId="{2559CC5C-7DB4-4EAA-8A1E-0A51C94C1958}" type="sibTrans" cxnId="{866B2F92-4D06-49FA-8FD7-9BCE1829CE1C}">
      <dgm:prSet/>
      <dgm:spPr/>
      <dgm:t>
        <a:bodyPr/>
        <a:lstStyle/>
        <a:p>
          <a:endParaRPr lang="en-US"/>
        </a:p>
      </dgm:t>
    </dgm:pt>
    <dgm:pt modelId="{A0D29F53-5062-43F9-ACBB-FF65F53526F3}">
      <dgm:prSet phldrT="[Text]"/>
      <dgm:spPr/>
      <dgm:t>
        <a:bodyPr/>
        <a:lstStyle/>
        <a:p>
          <a:r>
            <a:rPr lang="en-US" dirty="0" smtClean="0"/>
            <a:t>Fetch instruction from memory location pointed to by PC</a:t>
          </a:r>
          <a:endParaRPr lang="en-US" dirty="0"/>
        </a:p>
      </dgm:t>
    </dgm:pt>
    <dgm:pt modelId="{993F16DE-3E31-40A3-93A6-C97BF61E8128}" type="parTrans" cxnId="{D5E13FBD-E083-41AD-8EC4-C45BAE5AB2EF}">
      <dgm:prSet/>
      <dgm:spPr/>
      <dgm:t>
        <a:bodyPr/>
        <a:lstStyle/>
        <a:p>
          <a:endParaRPr lang="en-US"/>
        </a:p>
      </dgm:t>
    </dgm:pt>
    <dgm:pt modelId="{22F65A34-805A-4D85-977A-36A04B3E7850}" type="sibTrans" cxnId="{D5E13FBD-E083-41AD-8EC4-C45BAE5AB2EF}">
      <dgm:prSet/>
      <dgm:spPr/>
      <dgm:t>
        <a:bodyPr/>
        <a:lstStyle/>
        <a:p>
          <a:endParaRPr lang="en-US"/>
        </a:p>
      </dgm:t>
    </dgm:pt>
    <dgm:pt modelId="{5E9BB26D-7656-4D5F-A55C-7AED4ED8319A}">
      <dgm:prSet phldrT="[Text]"/>
      <dgm:spPr/>
      <dgm:t>
        <a:bodyPr/>
        <a:lstStyle/>
        <a:p>
          <a:r>
            <a:rPr lang="en-US" dirty="0" smtClean="0"/>
            <a:t>Increment PC</a:t>
          </a:r>
          <a:endParaRPr lang="en-US" dirty="0"/>
        </a:p>
      </dgm:t>
    </dgm:pt>
    <dgm:pt modelId="{0C614B57-A0B2-4C0C-80FD-D5D0718B0A9A}" type="parTrans" cxnId="{74538564-0DA0-4169-9B9D-3978AB02C3F1}">
      <dgm:prSet/>
      <dgm:spPr/>
      <dgm:t>
        <a:bodyPr/>
        <a:lstStyle/>
        <a:p>
          <a:endParaRPr lang="en-US"/>
        </a:p>
      </dgm:t>
    </dgm:pt>
    <dgm:pt modelId="{4ACA3CFB-04BC-4F28-AADC-2E8F1B230FD2}" type="sibTrans" cxnId="{74538564-0DA0-4169-9B9D-3978AB02C3F1}">
      <dgm:prSet/>
      <dgm:spPr/>
      <dgm:t>
        <a:bodyPr/>
        <a:lstStyle/>
        <a:p>
          <a:endParaRPr lang="en-US"/>
        </a:p>
      </dgm:t>
    </dgm:pt>
    <dgm:pt modelId="{C972615C-266F-4104-A9D9-FA7454854C9B}">
      <dgm:prSet phldrT="[Text]"/>
      <dgm:spPr/>
      <dgm:t>
        <a:bodyPr/>
        <a:lstStyle/>
        <a:p>
          <a:r>
            <a:rPr lang="en-US" dirty="0" smtClean="0"/>
            <a:t>Instruction Register (IR)</a:t>
          </a:r>
          <a:endParaRPr lang="en-US" dirty="0"/>
        </a:p>
      </dgm:t>
    </dgm:pt>
    <dgm:pt modelId="{9CD8043E-4261-4385-B553-2E2A36B6A437}" type="parTrans" cxnId="{4EC7F780-1E55-4AA4-96A3-B9BED833FB97}">
      <dgm:prSet/>
      <dgm:spPr/>
      <dgm:t>
        <a:bodyPr/>
        <a:lstStyle/>
        <a:p>
          <a:endParaRPr lang="en-US"/>
        </a:p>
      </dgm:t>
    </dgm:pt>
    <dgm:pt modelId="{6698CC74-3758-4924-B43B-BB91141D7B8E}" type="sibTrans" cxnId="{4EC7F780-1E55-4AA4-96A3-B9BED833FB97}">
      <dgm:prSet/>
      <dgm:spPr/>
      <dgm:t>
        <a:bodyPr/>
        <a:lstStyle/>
        <a:p>
          <a:endParaRPr lang="en-US"/>
        </a:p>
      </dgm:t>
    </dgm:pt>
    <dgm:pt modelId="{D4EE5007-1D19-4BA6-B992-7183A11E1B87}">
      <dgm:prSet phldrT="[Text]"/>
      <dgm:spPr/>
      <dgm:t>
        <a:bodyPr/>
        <a:lstStyle/>
        <a:p>
          <a:r>
            <a:rPr lang="en-US" dirty="0" smtClean="0"/>
            <a:t>Load the instruction</a:t>
          </a:r>
          <a:endParaRPr lang="en-US" dirty="0"/>
        </a:p>
      </dgm:t>
    </dgm:pt>
    <dgm:pt modelId="{D524293E-5FE7-4158-9753-9F56BE00A88E}" type="parTrans" cxnId="{87B21AFD-261E-4FD4-9014-554C333EFB43}">
      <dgm:prSet/>
      <dgm:spPr/>
      <dgm:t>
        <a:bodyPr/>
        <a:lstStyle/>
        <a:p>
          <a:endParaRPr lang="en-US"/>
        </a:p>
      </dgm:t>
    </dgm:pt>
    <dgm:pt modelId="{CD227C79-7C5B-4274-A26A-B6755DB8E80E}" type="sibTrans" cxnId="{87B21AFD-261E-4FD4-9014-554C333EFB43}">
      <dgm:prSet/>
      <dgm:spPr/>
      <dgm:t>
        <a:bodyPr/>
        <a:lstStyle/>
        <a:p>
          <a:endParaRPr lang="en-US"/>
        </a:p>
      </dgm:t>
    </dgm:pt>
    <dgm:pt modelId="{83598EAC-9D41-4238-8FAA-262A54E4D3D7}">
      <dgm:prSet phldrT="[Text]"/>
      <dgm:spPr/>
      <dgm:t>
        <a:bodyPr/>
        <a:lstStyle/>
        <a:p>
          <a:r>
            <a:rPr lang="en-US" dirty="0" smtClean="0"/>
            <a:t>Processor</a:t>
          </a:r>
          <a:endParaRPr lang="en-US" dirty="0"/>
        </a:p>
      </dgm:t>
    </dgm:pt>
    <dgm:pt modelId="{5CC5456C-E1D2-4245-8BA4-697D737B1C15}" type="parTrans" cxnId="{64CFED81-F5B9-43C8-9EFF-6EBB3BD35E52}">
      <dgm:prSet/>
      <dgm:spPr/>
      <dgm:t>
        <a:bodyPr/>
        <a:lstStyle/>
        <a:p>
          <a:endParaRPr lang="en-US"/>
        </a:p>
      </dgm:t>
    </dgm:pt>
    <dgm:pt modelId="{903D2792-F40E-4813-8611-23FFCE747561}" type="sibTrans" cxnId="{64CFED81-F5B9-43C8-9EFF-6EBB3BD35E52}">
      <dgm:prSet/>
      <dgm:spPr/>
      <dgm:t>
        <a:bodyPr/>
        <a:lstStyle/>
        <a:p>
          <a:endParaRPr lang="en-US"/>
        </a:p>
      </dgm:t>
    </dgm:pt>
    <dgm:pt modelId="{BC3C9C46-24BB-4F63-8836-2F187F9F7AFC}">
      <dgm:prSet phldrT="[Text]"/>
      <dgm:spPr/>
      <dgm:t>
        <a:bodyPr/>
        <a:lstStyle/>
        <a:p>
          <a:r>
            <a:rPr lang="en-US" dirty="0" smtClean="0"/>
            <a:t>Interprets instruction</a:t>
          </a:r>
          <a:endParaRPr lang="en-US" dirty="0"/>
        </a:p>
      </dgm:t>
    </dgm:pt>
    <dgm:pt modelId="{7CC45ABC-3F99-433F-A1C2-0C609CF6777E}" type="parTrans" cxnId="{080FECB6-4798-4599-B5A0-06BCB8E56836}">
      <dgm:prSet/>
      <dgm:spPr/>
      <dgm:t>
        <a:bodyPr/>
        <a:lstStyle/>
        <a:p>
          <a:endParaRPr lang="en-US"/>
        </a:p>
      </dgm:t>
    </dgm:pt>
    <dgm:pt modelId="{E387ECFE-A392-4F7E-AE42-145F7FFC813F}" type="sibTrans" cxnId="{080FECB6-4798-4599-B5A0-06BCB8E56836}">
      <dgm:prSet/>
      <dgm:spPr/>
      <dgm:t>
        <a:bodyPr/>
        <a:lstStyle/>
        <a:p>
          <a:endParaRPr lang="en-US"/>
        </a:p>
      </dgm:t>
    </dgm:pt>
    <dgm:pt modelId="{8C73AFAB-F86B-4086-92CE-CE50DFDB3083}">
      <dgm:prSet phldrT="[Text]"/>
      <dgm:spPr/>
      <dgm:t>
        <a:bodyPr/>
        <a:lstStyle/>
        <a:p>
          <a:r>
            <a:rPr lang="en-US" dirty="0" smtClean="0"/>
            <a:t>Perform required actions</a:t>
          </a:r>
          <a:endParaRPr lang="en-US" dirty="0"/>
        </a:p>
      </dgm:t>
    </dgm:pt>
    <dgm:pt modelId="{9BCF4DF5-CAAD-4628-844D-1472D2EBBC96}" type="parTrans" cxnId="{CB2AFEB2-D131-4196-9279-B04EED45BC05}">
      <dgm:prSet/>
      <dgm:spPr/>
      <dgm:t>
        <a:bodyPr/>
        <a:lstStyle/>
        <a:p>
          <a:endParaRPr lang="en-US"/>
        </a:p>
      </dgm:t>
    </dgm:pt>
    <dgm:pt modelId="{C06820C8-1717-4589-979C-1B6558E9ADF8}" type="sibTrans" cxnId="{CB2AFEB2-D131-4196-9279-B04EED45BC05}">
      <dgm:prSet/>
      <dgm:spPr/>
      <dgm:t>
        <a:bodyPr/>
        <a:lstStyle/>
        <a:p>
          <a:endParaRPr lang="en-US"/>
        </a:p>
      </dgm:t>
    </dgm:pt>
    <dgm:pt modelId="{74A50D6B-B889-4005-B23F-98365636F625}" type="pres">
      <dgm:prSet presAssocID="{766B5D1F-AD31-4D05-9EF1-931C0C9B5A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2C76EB-EB54-497C-BF49-C87303454234}" type="pres">
      <dgm:prSet presAssocID="{59C0CAAB-C359-414F-9EBE-E2BBBA770C57}" presName="composite" presStyleCnt="0"/>
      <dgm:spPr/>
    </dgm:pt>
    <dgm:pt modelId="{0235785C-23BB-4F85-9929-7DF330C28A0D}" type="pres">
      <dgm:prSet presAssocID="{59C0CAAB-C359-414F-9EBE-E2BBBA770C57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13D56-2978-4258-8A42-E62227A6DB41}" type="pres">
      <dgm:prSet presAssocID="{59C0CAAB-C359-414F-9EBE-E2BBBA770C57}" presName="desTx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115BC-E985-4CD9-BFF6-16549695A4B9}" type="pres">
      <dgm:prSet presAssocID="{86B9E0A0-D970-4B28-82A2-2AB452DEE631}" presName="space" presStyleCnt="0"/>
      <dgm:spPr/>
    </dgm:pt>
    <dgm:pt modelId="{8EDAF928-487E-4A21-A11E-C2D602F6A19A}" type="pres">
      <dgm:prSet presAssocID="{12D624E8-9FD4-46CD-A5F6-7BBD975F52A5}" presName="composite" presStyleCnt="0"/>
      <dgm:spPr/>
    </dgm:pt>
    <dgm:pt modelId="{625015C1-3350-4650-A14A-472684589BF3}" type="pres">
      <dgm:prSet presAssocID="{12D624E8-9FD4-46CD-A5F6-7BBD975F52A5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8DBF6-40BE-49E4-96EF-332095224298}" type="pres">
      <dgm:prSet presAssocID="{12D624E8-9FD4-46CD-A5F6-7BBD975F52A5}" presName="desTx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EACDA-FF1F-47EA-8D5C-D85C4507A0FE}" type="pres">
      <dgm:prSet presAssocID="{2559CC5C-7DB4-4EAA-8A1E-0A51C94C1958}" presName="space" presStyleCnt="0"/>
      <dgm:spPr/>
    </dgm:pt>
    <dgm:pt modelId="{41410FA0-AA71-417B-86B4-1CD465371BE1}" type="pres">
      <dgm:prSet presAssocID="{C972615C-266F-4104-A9D9-FA7454854C9B}" presName="composite" presStyleCnt="0"/>
      <dgm:spPr/>
    </dgm:pt>
    <dgm:pt modelId="{AEC290E4-8258-4D07-9749-6EEB7838456B}" type="pres">
      <dgm:prSet presAssocID="{C972615C-266F-4104-A9D9-FA7454854C9B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85319-ED3D-4334-87B7-5156B634FEDC}" type="pres">
      <dgm:prSet presAssocID="{C972615C-266F-4104-A9D9-FA7454854C9B}" presName="desTx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E1F97-9E04-4BEA-8B97-7F4EBFB336D5}" type="pres">
      <dgm:prSet presAssocID="{6698CC74-3758-4924-B43B-BB91141D7B8E}" presName="space" presStyleCnt="0"/>
      <dgm:spPr/>
    </dgm:pt>
    <dgm:pt modelId="{194BE516-319D-4C85-B560-EACED146AD3B}" type="pres">
      <dgm:prSet presAssocID="{83598EAC-9D41-4238-8FAA-262A54E4D3D7}" presName="composite" presStyleCnt="0"/>
      <dgm:spPr/>
    </dgm:pt>
    <dgm:pt modelId="{A104CEEC-F6E1-4AC4-B789-E39E1E6AC551}" type="pres">
      <dgm:prSet presAssocID="{83598EAC-9D41-4238-8FAA-262A54E4D3D7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0C6FF-0F5D-4E8F-B062-D81C827BD548}" type="pres">
      <dgm:prSet presAssocID="{83598EAC-9D41-4238-8FAA-262A54E4D3D7}" presName="desTx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B21AFD-261E-4FD4-9014-554C333EFB43}" srcId="{C972615C-266F-4104-A9D9-FA7454854C9B}" destId="{D4EE5007-1D19-4BA6-B992-7183A11E1B87}" srcOrd="0" destOrd="0" parTransId="{D524293E-5FE7-4158-9753-9F56BE00A88E}" sibTransId="{CD227C79-7C5B-4274-A26A-B6755DB8E80E}"/>
    <dgm:cxn modelId="{080FECB6-4798-4599-B5A0-06BCB8E56836}" srcId="{83598EAC-9D41-4238-8FAA-262A54E4D3D7}" destId="{BC3C9C46-24BB-4F63-8836-2F187F9F7AFC}" srcOrd="0" destOrd="0" parTransId="{7CC45ABC-3F99-433F-A1C2-0C609CF6777E}" sibTransId="{E387ECFE-A392-4F7E-AE42-145F7FFC813F}"/>
    <dgm:cxn modelId="{866B2F92-4D06-49FA-8FD7-9BCE1829CE1C}" srcId="{766B5D1F-AD31-4D05-9EF1-931C0C9B5ACD}" destId="{12D624E8-9FD4-46CD-A5F6-7BBD975F52A5}" srcOrd="1" destOrd="0" parTransId="{2575A650-F35A-4D5D-9A61-5CD59E95F5FE}" sibTransId="{2559CC5C-7DB4-4EAA-8A1E-0A51C94C1958}"/>
    <dgm:cxn modelId="{4C54BBB7-408B-4434-9B77-A9969285688C}" type="presOf" srcId="{766B5D1F-AD31-4D05-9EF1-931C0C9B5ACD}" destId="{74A50D6B-B889-4005-B23F-98365636F625}" srcOrd="0" destOrd="0" presId="urn:microsoft.com/office/officeart/2005/8/layout/chevron1"/>
    <dgm:cxn modelId="{74538564-0DA0-4169-9B9D-3978AB02C3F1}" srcId="{12D624E8-9FD4-46CD-A5F6-7BBD975F52A5}" destId="{5E9BB26D-7656-4D5F-A55C-7AED4ED8319A}" srcOrd="1" destOrd="0" parTransId="{0C614B57-A0B2-4C0C-80FD-D5D0718B0A9A}" sibTransId="{4ACA3CFB-04BC-4F28-AADC-2E8F1B230FD2}"/>
    <dgm:cxn modelId="{50C745D4-9540-4191-99BF-B3C14F334493}" srcId="{59C0CAAB-C359-414F-9EBE-E2BBBA770C57}" destId="{5AABB24F-A863-4C45-B3DC-315BAA479CDD}" srcOrd="0" destOrd="0" parTransId="{9DD7E74D-A709-4C91-8253-1518BEE0E863}" sibTransId="{4A6DB5FD-71C3-4E7B-AF04-68228A96C498}"/>
    <dgm:cxn modelId="{ECAF972E-1A0E-4823-8330-D619FFF13817}" type="presOf" srcId="{8C73AFAB-F86B-4086-92CE-CE50DFDB3083}" destId="{AB40C6FF-0F5D-4E8F-B062-D81C827BD548}" srcOrd="0" destOrd="1" presId="urn:microsoft.com/office/officeart/2005/8/layout/chevron1"/>
    <dgm:cxn modelId="{A6F00B96-338A-49A2-9DC6-F6AF9233E0F2}" type="presOf" srcId="{5AABB24F-A863-4C45-B3DC-315BAA479CDD}" destId="{3C713D56-2978-4258-8A42-E62227A6DB41}" srcOrd="0" destOrd="0" presId="urn:microsoft.com/office/officeart/2005/8/layout/chevron1"/>
    <dgm:cxn modelId="{B1EFCEF7-B1D4-4136-A776-06F7772FD8A3}" type="presOf" srcId="{12D624E8-9FD4-46CD-A5F6-7BBD975F52A5}" destId="{625015C1-3350-4650-A14A-472684589BF3}" srcOrd="0" destOrd="0" presId="urn:microsoft.com/office/officeart/2005/8/layout/chevron1"/>
    <dgm:cxn modelId="{CB2AFEB2-D131-4196-9279-B04EED45BC05}" srcId="{83598EAC-9D41-4238-8FAA-262A54E4D3D7}" destId="{8C73AFAB-F86B-4086-92CE-CE50DFDB3083}" srcOrd="1" destOrd="0" parTransId="{9BCF4DF5-CAAD-4628-844D-1472D2EBBC96}" sibTransId="{C06820C8-1717-4589-979C-1B6558E9ADF8}"/>
    <dgm:cxn modelId="{85B265BB-C54B-421B-B639-FD5EF64D2C0F}" type="presOf" srcId="{5E9BB26D-7656-4D5F-A55C-7AED4ED8319A}" destId="{1118DBF6-40BE-49E4-96EF-332095224298}" srcOrd="0" destOrd="1" presId="urn:microsoft.com/office/officeart/2005/8/layout/chevron1"/>
    <dgm:cxn modelId="{4EC7F780-1E55-4AA4-96A3-B9BED833FB97}" srcId="{766B5D1F-AD31-4D05-9EF1-931C0C9B5ACD}" destId="{C972615C-266F-4104-A9D9-FA7454854C9B}" srcOrd="2" destOrd="0" parTransId="{9CD8043E-4261-4385-B553-2E2A36B6A437}" sibTransId="{6698CC74-3758-4924-B43B-BB91141D7B8E}"/>
    <dgm:cxn modelId="{D9D1E8E4-2E11-4050-9C07-99427C42CEB0}" type="presOf" srcId="{BC3C9C46-24BB-4F63-8836-2F187F9F7AFC}" destId="{AB40C6FF-0F5D-4E8F-B062-D81C827BD548}" srcOrd="0" destOrd="0" presId="urn:microsoft.com/office/officeart/2005/8/layout/chevron1"/>
    <dgm:cxn modelId="{FE092CAF-9C73-4997-A077-92E7B0F90FEE}" type="presOf" srcId="{C972615C-266F-4104-A9D9-FA7454854C9B}" destId="{AEC290E4-8258-4D07-9749-6EEB7838456B}" srcOrd="0" destOrd="0" presId="urn:microsoft.com/office/officeart/2005/8/layout/chevron1"/>
    <dgm:cxn modelId="{64CFED81-F5B9-43C8-9EFF-6EBB3BD35E52}" srcId="{766B5D1F-AD31-4D05-9EF1-931C0C9B5ACD}" destId="{83598EAC-9D41-4238-8FAA-262A54E4D3D7}" srcOrd="3" destOrd="0" parTransId="{5CC5456C-E1D2-4245-8BA4-697D737B1C15}" sibTransId="{903D2792-F40E-4813-8611-23FFCE747561}"/>
    <dgm:cxn modelId="{7A2C2C8D-390C-4AFE-B36D-C0B62E0754AF}" type="presOf" srcId="{A0D29F53-5062-43F9-ACBB-FF65F53526F3}" destId="{1118DBF6-40BE-49E4-96EF-332095224298}" srcOrd="0" destOrd="0" presId="urn:microsoft.com/office/officeart/2005/8/layout/chevron1"/>
    <dgm:cxn modelId="{8BCF5562-911C-4161-9B30-9B2DBC5C50AA}" type="presOf" srcId="{D4EE5007-1D19-4BA6-B992-7183A11E1B87}" destId="{ECF85319-ED3D-4334-87B7-5156B634FEDC}" srcOrd="0" destOrd="0" presId="urn:microsoft.com/office/officeart/2005/8/layout/chevron1"/>
    <dgm:cxn modelId="{D5E13FBD-E083-41AD-8EC4-C45BAE5AB2EF}" srcId="{12D624E8-9FD4-46CD-A5F6-7BBD975F52A5}" destId="{A0D29F53-5062-43F9-ACBB-FF65F53526F3}" srcOrd="0" destOrd="0" parTransId="{993F16DE-3E31-40A3-93A6-C97BF61E8128}" sibTransId="{22F65A34-805A-4D85-977A-36A04B3E7850}"/>
    <dgm:cxn modelId="{848CCE2B-A6B6-48B1-820C-AFEE0D01D8A0}" type="presOf" srcId="{59C0CAAB-C359-414F-9EBE-E2BBBA770C57}" destId="{0235785C-23BB-4F85-9929-7DF330C28A0D}" srcOrd="0" destOrd="0" presId="urn:microsoft.com/office/officeart/2005/8/layout/chevron1"/>
    <dgm:cxn modelId="{D554D2EB-4CE4-49C2-A5B6-667EA67FA138}" type="presOf" srcId="{83598EAC-9D41-4238-8FAA-262A54E4D3D7}" destId="{A104CEEC-F6E1-4AC4-B789-E39E1E6AC551}" srcOrd="0" destOrd="0" presId="urn:microsoft.com/office/officeart/2005/8/layout/chevron1"/>
    <dgm:cxn modelId="{D8B1C6A7-9EEA-46BE-A87C-6FE8C149DEDD}" srcId="{766B5D1F-AD31-4D05-9EF1-931C0C9B5ACD}" destId="{59C0CAAB-C359-414F-9EBE-E2BBBA770C57}" srcOrd="0" destOrd="0" parTransId="{B39816C2-274E-42DC-927F-09210F350687}" sibTransId="{86B9E0A0-D970-4B28-82A2-2AB452DEE631}"/>
    <dgm:cxn modelId="{82322BB4-8A36-4103-92DA-5B486E4E584F}" type="presParOf" srcId="{74A50D6B-B889-4005-B23F-98365636F625}" destId="{5C2C76EB-EB54-497C-BF49-C87303454234}" srcOrd="0" destOrd="0" presId="urn:microsoft.com/office/officeart/2005/8/layout/chevron1"/>
    <dgm:cxn modelId="{960EF0D1-466B-4A21-B26F-D3F2D6AEC3A8}" type="presParOf" srcId="{5C2C76EB-EB54-497C-BF49-C87303454234}" destId="{0235785C-23BB-4F85-9929-7DF330C28A0D}" srcOrd="0" destOrd="0" presId="urn:microsoft.com/office/officeart/2005/8/layout/chevron1"/>
    <dgm:cxn modelId="{7AE635A2-CB08-4780-8666-672ADC13AD7C}" type="presParOf" srcId="{5C2C76EB-EB54-497C-BF49-C87303454234}" destId="{3C713D56-2978-4258-8A42-E62227A6DB41}" srcOrd="1" destOrd="0" presId="urn:microsoft.com/office/officeart/2005/8/layout/chevron1"/>
    <dgm:cxn modelId="{A15EE527-0050-4BBC-A564-E31773C6E619}" type="presParOf" srcId="{74A50D6B-B889-4005-B23F-98365636F625}" destId="{55E115BC-E985-4CD9-BFF6-16549695A4B9}" srcOrd="1" destOrd="0" presId="urn:microsoft.com/office/officeart/2005/8/layout/chevron1"/>
    <dgm:cxn modelId="{2F7C40C6-03B0-4C35-B630-8D2939DD70E2}" type="presParOf" srcId="{74A50D6B-B889-4005-B23F-98365636F625}" destId="{8EDAF928-487E-4A21-A11E-C2D602F6A19A}" srcOrd="2" destOrd="0" presId="urn:microsoft.com/office/officeart/2005/8/layout/chevron1"/>
    <dgm:cxn modelId="{FA464994-D435-4548-874D-C53E8F969E0C}" type="presParOf" srcId="{8EDAF928-487E-4A21-A11E-C2D602F6A19A}" destId="{625015C1-3350-4650-A14A-472684589BF3}" srcOrd="0" destOrd="0" presId="urn:microsoft.com/office/officeart/2005/8/layout/chevron1"/>
    <dgm:cxn modelId="{7403DFD9-B673-4BE8-87EC-25BD2E7BDF68}" type="presParOf" srcId="{8EDAF928-487E-4A21-A11E-C2D602F6A19A}" destId="{1118DBF6-40BE-49E4-96EF-332095224298}" srcOrd="1" destOrd="0" presId="urn:microsoft.com/office/officeart/2005/8/layout/chevron1"/>
    <dgm:cxn modelId="{6AA9DA27-3D18-4AAB-8F7B-FD8019DE5CE7}" type="presParOf" srcId="{74A50D6B-B889-4005-B23F-98365636F625}" destId="{EDEEACDA-FF1F-47EA-8D5C-D85C4507A0FE}" srcOrd="3" destOrd="0" presId="urn:microsoft.com/office/officeart/2005/8/layout/chevron1"/>
    <dgm:cxn modelId="{0C20DD53-0408-41C1-BE38-704B1E562F51}" type="presParOf" srcId="{74A50D6B-B889-4005-B23F-98365636F625}" destId="{41410FA0-AA71-417B-86B4-1CD465371BE1}" srcOrd="4" destOrd="0" presId="urn:microsoft.com/office/officeart/2005/8/layout/chevron1"/>
    <dgm:cxn modelId="{366BC329-0374-4D09-B27B-24E34443664E}" type="presParOf" srcId="{41410FA0-AA71-417B-86B4-1CD465371BE1}" destId="{AEC290E4-8258-4D07-9749-6EEB7838456B}" srcOrd="0" destOrd="0" presId="urn:microsoft.com/office/officeart/2005/8/layout/chevron1"/>
    <dgm:cxn modelId="{F19B2337-1F55-480F-B6A6-70DFF31ECA43}" type="presParOf" srcId="{41410FA0-AA71-417B-86B4-1CD465371BE1}" destId="{ECF85319-ED3D-4334-87B7-5156B634FEDC}" srcOrd="1" destOrd="0" presId="urn:microsoft.com/office/officeart/2005/8/layout/chevron1"/>
    <dgm:cxn modelId="{1A60410C-9B0D-4ACF-9B3A-F23847312E3A}" type="presParOf" srcId="{74A50D6B-B889-4005-B23F-98365636F625}" destId="{F93E1F97-9E04-4BEA-8B97-7F4EBFB336D5}" srcOrd="5" destOrd="0" presId="urn:microsoft.com/office/officeart/2005/8/layout/chevron1"/>
    <dgm:cxn modelId="{7F3820D2-84AE-4F98-A1B8-1E5D18E8D7AF}" type="presParOf" srcId="{74A50D6B-B889-4005-B23F-98365636F625}" destId="{194BE516-319D-4C85-B560-EACED146AD3B}" srcOrd="6" destOrd="0" presId="urn:microsoft.com/office/officeart/2005/8/layout/chevron1"/>
    <dgm:cxn modelId="{F7DE3DA8-5C2D-41C8-8A51-2FAF0B7E7D03}" type="presParOf" srcId="{194BE516-319D-4C85-B560-EACED146AD3B}" destId="{A104CEEC-F6E1-4AC4-B789-E39E1E6AC551}" srcOrd="0" destOrd="0" presId="urn:microsoft.com/office/officeart/2005/8/layout/chevron1"/>
    <dgm:cxn modelId="{86D58E54-67B1-4D41-A177-4B7BF1A4B2AC}" type="presParOf" srcId="{194BE516-319D-4C85-B560-EACED146AD3B}" destId="{AB40C6FF-0F5D-4E8F-B062-D81C827BD548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5785C-23BB-4F85-9929-7DF330C28A0D}">
      <dsp:nvSpPr>
        <dsp:cNvPr id="0" name=""/>
        <dsp:cNvSpPr/>
      </dsp:nvSpPr>
      <dsp:spPr>
        <a:xfrm>
          <a:off x="2531" y="945639"/>
          <a:ext cx="2218134" cy="88725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Program Counter (PC)</a:t>
          </a:r>
          <a:endParaRPr lang="en-US" sz="1900" kern="1200" dirty="0"/>
        </a:p>
      </dsp:txBody>
      <dsp:txXfrm>
        <a:off x="446158" y="945639"/>
        <a:ext cx="1330881" cy="887253"/>
      </dsp:txXfrm>
    </dsp:sp>
    <dsp:sp modelId="{3C713D56-2978-4258-8A42-E62227A6DB41}">
      <dsp:nvSpPr>
        <dsp:cNvPr id="0" name=""/>
        <dsp:cNvSpPr/>
      </dsp:nvSpPr>
      <dsp:spPr>
        <a:xfrm>
          <a:off x="2531" y="1943800"/>
          <a:ext cx="1774507" cy="163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Holds address of next instruction to fetch</a:t>
          </a:r>
          <a:endParaRPr lang="en-US" sz="1900" kern="1200" dirty="0"/>
        </a:p>
      </dsp:txBody>
      <dsp:txXfrm>
        <a:off x="2531" y="1943800"/>
        <a:ext cx="1774507" cy="1636523"/>
      </dsp:txXfrm>
    </dsp:sp>
    <dsp:sp modelId="{625015C1-3350-4650-A14A-472684589BF3}">
      <dsp:nvSpPr>
        <dsp:cNvPr id="0" name=""/>
        <dsp:cNvSpPr/>
      </dsp:nvSpPr>
      <dsp:spPr>
        <a:xfrm>
          <a:off x="2004665" y="945639"/>
          <a:ext cx="2218134" cy="88725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Processor</a:t>
          </a:r>
          <a:endParaRPr lang="en-US" sz="1900" kern="1200" dirty="0"/>
        </a:p>
      </dsp:txBody>
      <dsp:txXfrm>
        <a:off x="2448292" y="945639"/>
        <a:ext cx="1330881" cy="887253"/>
      </dsp:txXfrm>
    </dsp:sp>
    <dsp:sp modelId="{1118DBF6-40BE-49E4-96EF-332095224298}">
      <dsp:nvSpPr>
        <dsp:cNvPr id="0" name=""/>
        <dsp:cNvSpPr/>
      </dsp:nvSpPr>
      <dsp:spPr>
        <a:xfrm>
          <a:off x="2004665" y="1943800"/>
          <a:ext cx="1774507" cy="163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Fetch instruction from memory location pointed to by PC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Increment PC</a:t>
          </a:r>
          <a:endParaRPr lang="en-US" sz="1900" kern="1200" dirty="0"/>
        </a:p>
      </dsp:txBody>
      <dsp:txXfrm>
        <a:off x="2004665" y="1943800"/>
        <a:ext cx="1774507" cy="1636523"/>
      </dsp:txXfrm>
    </dsp:sp>
    <dsp:sp modelId="{AEC290E4-8258-4D07-9749-6EEB7838456B}">
      <dsp:nvSpPr>
        <dsp:cNvPr id="0" name=""/>
        <dsp:cNvSpPr/>
      </dsp:nvSpPr>
      <dsp:spPr>
        <a:xfrm>
          <a:off x="4006800" y="945639"/>
          <a:ext cx="2218134" cy="88725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Instruction Register (IR)</a:t>
          </a:r>
          <a:endParaRPr lang="en-US" sz="1900" kern="1200" dirty="0"/>
        </a:p>
      </dsp:txBody>
      <dsp:txXfrm>
        <a:off x="4450427" y="945639"/>
        <a:ext cx="1330881" cy="887253"/>
      </dsp:txXfrm>
    </dsp:sp>
    <dsp:sp modelId="{ECF85319-ED3D-4334-87B7-5156B634FEDC}">
      <dsp:nvSpPr>
        <dsp:cNvPr id="0" name=""/>
        <dsp:cNvSpPr/>
      </dsp:nvSpPr>
      <dsp:spPr>
        <a:xfrm>
          <a:off x="4006800" y="1943800"/>
          <a:ext cx="1774507" cy="163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Load the instruction</a:t>
          </a:r>
          <a:endParaRPr lang="en-US" sz="1900" kern="1200" dirty="0"/>
        </a:p>
      </dsp:txBody>
      <dsp:txXfrm>
        <a:off x="4006800" y="1943800"/>
        <a:ext cx="1774507" cy="1636523"/>
      </dsp:txXfrm>
    </dsp:sp>
    <dsp:sp modelId="{A104CEEC-F6E1-4AC4-B789-E39E1E6AC551}">
      <dsp:nvSpPr>
        <dsp:cNvPr id="0" name=""/>
        <dsp:cNvSpPr/>
      </dsp:nvSpPr>
      <dsp:spPr>
        <a:xfrm>
          <a:off x="6008934" y="945639"/>
          <a:ext cx="2218134" cy="88725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Processor</a:t>
          </a:r>
          <a:endParaRPr lang="en-US" sz="1900" kern="1200" dirty="0"/>
        </a:p>
      </dsp:txBody>
      <dsp:txXfrm>
        <a:off x="6452561" y="945639"/>
        <a:ext cx="1330881" cy="887253"/>
      </dsp:txXfrm>
    </dsp:sp>
    <dsp:sp modelId="{AB40C6FF-0F5D-4E8F-B062-D81C827BD548}">
      <dsp:nvSpPr>
        <dsp:cNvPr id="0" name=""/>
        <dsp:cNvSpPr/>
      </dsp:nvSpPr>
      <dsp:spPr>
        <a:xfrm>
          <a:off x="6008934" y="1943800"/>
          <a:ext cx="1774507" cy="163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Interprets instruction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Perform required actions</a:t>
          </a:r>
          <a:endParaRPr lang="en-US" sz="1900" kern="1200" dirty="0"/>
        </a:p>
      </dsp:txBody>
      <dsp:txXfrm>
        <a:off x="6008934" y="1943800"/>
        <a:ext cx="1774507" cy="1636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856" y="412058"/>
            <a:ext cx="1732667" cy="823017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86400" y="424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4244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</a:t>
            </a:r>
            <a:br>
              <a:rPr lang="en-US" dirty="0" smtClean="0"/>
            </a:br>
            <a:r>
              <a:rPr lang="en-US" dirty="0" smtClean="0"/>
              <a:t>TOP LEVEL VIEW OF COMPUTER FUNCTION AND INTERCONNECTION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Cgmb143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paths connecting the various modules</a:t>
            </a:r>
          </a:p>
          <a:p>
            <a:r>
              <a:rPr lang="en-US" dirty="0" smtClean="0"/>
              <a:t>Modules: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I/O module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4351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Modules: Major </a:t>
            </a:r>
            <a:r>
              <a:rPr lang="en-US" dirty="0"/>
              <a:t>Form of Input and </a:t>
            </a:r>
            <a:r>
              <a:rPr lang="en-US" dirty="0" smtClean="0"/>
              <a:t>Output - Memory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Word</a:t>
            </a:r>
            <a:r>
              <a:rPr lang="en-US" dirty="0" smtClean="0"/>
              <a:t> of data - Read from or written into the memory</a:t>
            </a:r>
            <a:endParaRPr lang="en-US" dirty="0"/>
          </a:p>
          <a:p>
            <a:pPr lvl="1"/>
            <a:r>
              <a:rPr lang="en-US" dirty="0" smtClean="0"/>
              <a:t>Assigned a unique numerical address</a:t>
            </a:r>
          </a:p>
          <a:p>
            <a:r>
              <a:rPr lang="en-US" dirty="0" smtClean="0"/>
              <a:t>Nature of the operation – indicated by read and write control signals</a:t>
            </a:r>
          </a:p>
          <a:p>
            <a:r>
              <a:rPr lang="en-US" dirty="0" smtClean="0"/>
              <a:t>Address – specify the location for the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9848" r="24510" b="68088"/>
          <a:stretch/>
        </p:blipFill>
        <p:spPr bwMode="auto">
          <a:xfrm>
            <a:off x="4648200" y="2774084"/>
            <a:ext cx="4038600" cy="217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9050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Modules: Major </a:t>
            </a:r>
            <a:r>
              <a:rPr lang="en-US" dirty="0"/>
              <a:t>Form of Input and </a:t>
            </a:r>
            <a:r>
              <a:rPr lang="en-US" dirty="0" smtClean="0"/>
              <a:t>Output - Processor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/>
          <a:p>
            <a:r>
              <a:rPr lang="en-US" dirty="0"/>
              <a:t>Reads instruction and data</a:t>
            </a:r>
          </a:p>
          <a:p>
            <a:r>
              <a:rPr lang="en-US" dirty="0"/>
              <a:t>Writes out data (after processing)</a:t>
            </a:r>
          </a:p>
          <a:p>
            <a:r>
              <a:rPr lang="en-US" dirty="0"/>
              <a:t>Sends control signals to other units</a:t>
            </a:r>
          </a:p>
          <a:p>
            <a:r>
              <a:rPr lang="en-US" dirty="0"/>
              <a:t>Receives (&amp; acts on) interrupts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64091" r="24510" b="15909"/>
          <a:stretch/>
        </p:blipFill>
        <p:spPr bwMode="auto">
          <a:xfrm>
            <a:off x="4648200" y="2875965"/>
            <a:ext cx="4038600" cy="1974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66085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Modules: Major </a:t>
            </a:r>
            <a:r>
              <a:rPr lang="en-US" dirty="0"/>
              <a:t>Form of Input and </a:t>
            </a:r>
            <a:r>
              <a:rPr lang="en-US" dirty="0" smtClean="0"/>
              <a:t>Output – I/O Module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Operations;</a:t>
            </a:r>
          </a:p>
          <a:p>
            <a:pPr lvl="1"/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Write</a:t>
            </a:r>
          </a:p>
          <a:p>
            <a:r>
              <a:rPr lang="en-US" dirty="0" smtClean="0"/>
              <a:t>Control more than one external device</a:t>
            </a:r>
          </a:p>
          <a:p>
            <a:r>
              <a:rPr lang="en-US" dirty="0" smtClean="0"/>
              <a:t>External data path – input and output of data</a:t>
            </a:r>
          </a:p>
          <a:p>
            <a:r>
              <a:rPr lang="en-US" dirty="0" smtClean="0"/>
              <a:t>Send interrupt signals to CPU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34963" r="24510" b="40474"/>
          <a:stretch/>
        </p:blipFill>
        <p:spPr bwMode="auto">
          <a:xfrm>
            <a:off x="4648200" y="2650731"/>
            <a:ext cx="4038600" cy="242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59379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Modules: </a:t>
            </a:r>
            <a:br>
              <a:rPr lang="en-US" dirty="0" smtClean="0"/>
            </a:br>
            <a:r>
              <a:rPr lang="en-US" dirty="0" smtClean="0"/>
              <a:t>Major Form of Input and Output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64091" r="24510" b="15909"/>
          <a:stretch/>
        </p:blipFill>
        <p:spPr bwMode="auto">
          <a:xfrm>
            <a:off x="457200" y="1887242"/>
            <a:ext cx="4269974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9848" r="24510" b="68088"/>
          <a:stretch/>
        </p:blipFill>
        <p:spPr bwMode="auto">
          <a:xfrm>
            <a:off x="4800600" y="1924643"/>
            <a:ext cx="4202115" cy="2266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t="34963" r="24510" b="40474"/>
          <a:stretch/>
        </p:blipFill>
        <p:spPr bwMode="auto">
          <a:xfrm>
            <a:off x="536521" y="3972147"/>
            <a:ext cx="4187879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14461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Memory to processor</a:t>
            </a:r>
            <a:r>
              <a:rPr lang="en-US" dirty="0" smtClean="0"/>
              <a:t>: Processor reads instruction/data from memory</a:t>
            </a:r>
          </a:p>
          <a:p>
            <a:r>
              <a:rPr lang="en-US" b="1" dirty="0" smtClean="0"/>
              <a:t>Processor to memory</a:t>
            </a:r>
            <a:r>
              <a:rPr lang="en-US" dirty="0" smtClean="0"/>
              <a:t>: Processor writes data to memory</a:t>
            </a:r>
          </a:p>
          <a:p>
            <a:r>
              <a:rPr lang="en-US" b="1" dirty="0" smtClean="0"/>
              <a:t>I/O to processor</a:t>
            </a:r>
            <a:r>
              <a:rPr lang="en-US" dirty="0" smtClean="0"/>
              <a:t>: Processor reads data from I/O device (via I/O module)</a:t>
            </a:r>
          </a:p>
          <a:p>
            <a:r>
              <a:rPr lang="en-US" b="1" dirty="0" smtClean="0"/>
              <a:t>Processor to I/O</a:t>
            </a:r>
            <a:r>
              <a:rPr lang="en-US" dirty="0" smtClean="0"/>
              <a:t>: Processor sends data to I/O device</a:t>
            </a:r>
          </a:p>
          <a:p>
            <a:r>
              <a:rPr lang="en-US" b="1" dirty="0" smtClean="0"/>
              <a:t>I/O to/from memory</a:t>
            </a:r>
            <a:r>
              <a:rPr lang="en-US" dirty="0" smtClean="0"/>
              <a:t>: allowed to exchange data using Direct Memory Access (DMA) – exclude processor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1506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Interconnection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pathway connecting two or more devices</a:t>
            </a:r>
          </a:p>
          <a:p>
            <a:r>
              <a:rPr lang="en-US" dirty="0" smtClean="0"/>
              <a:t>Key characteristic: shared transmission medium</a:t>
            </a:r>
          </a:p>
          <a:p>
            <a:r>
              <a:rPr lang="en-US" dirty="0" smtClean="0"/>
              <a:t>Consists of multiple communication pathways/lines</a:t>
            </a:r>
          </a:p>
          <a:p>
            <a:pPr lvl="1"/>
            <a:r>
              <a:rPr lang="en-US" dirty="0" smtClean="0"/>
              <a:t>Lines – transmit signals representing binary 1 and 0 – one data at a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10510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bus that connects major computer components (CPU, memory, I/O)</a:t>
            </a:r>
          </a:p>
          <a:p>
            <a:r>
              <a:rPr lang="en-US" dirty="0" smtClean="0"/>
              <a:t>Computer interconnection structures – use one or more system buses</a:t>
            </a:r>
          </a:p>
          <a:p>
            <a:r>
              <a:rPr lang="en-US" dirty="0" smtClean="0"/>
              <a:t>Consists of 50 to hundreds of separate lines</a:t>
            </a:r>
          </a:p>
          <a:p>
            <a:pPr lvl="1"/>
            <a:r>
              <a:rPr lang="en-US" dirty="0" smtClean="0"/>
              <a:t>Each line – function. </a:t>
            </a:r>
            <a:r>
              <a:rPr lang="en-US" dirty="0" err="1" smtClean="0"/>
              <a:t>E.g</a:t>
            </a:r>
            <a:r>
              <a:rPr lang="en-US" dirty="0" smtClean="0"/>
              <a:t>: power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74228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path for moving data among system modules</a:t>
            </a:r>
          </a:p>
          <a:p>
            <a:r>
              <a:rPr lang="en-US" dirty="0" smtClean="0"/>
              <a:t>Collective – data bus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6361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Collective of data lines</a:t>
            </a:r>
          </a:p>
          <a:p>
            <a:r>
              <a:rPr lang="en-US" b="1" dirty="0" smtClean="0"/>
              <a:t>Width</a:t>
            </a:r>
            <a:r>
              <a:rPr lang="en-US" dirty="0" smtClean="0"/>
              <a:t> of the data bus - Number of lines;</a:t>
            </a:r>
          </a:p>
          <a:p>
            <a:pPr lvl="1"/>
            <a:r>
              <a:rPr lang="en-US" dirty="0" smtClean="0"/>
              <a:t>32, 64, 128 …</a:t>
            </a:r>
          </a:p>
          <a:p>
            <a:pPr lvl="1"/>
            <a:r>
              <a:rPr lang="en-US" dirty="0" smtClean="0"/>
              <a:t>Key factor in determining overall system performance</a:t>
            </a:r>
          </a:p>
          <a:p>
            <a:r>
              <a:rPr lang="en-US" dirty="0" smtClean="0"/>
              <a:t>Number of data lines – represents number of data can be transferred at a time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9187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13612" y="1828800"/>
            <a:ext cx="6006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sequence of </a:t>
            </a:r>
            <a:r>
              <a:rPr lang="en-US" sz="5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steps</a:t>
            </a:r>
            <a:endParaRPr lang="en-US" sz="5400" b="1" u="sng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3747212" y="3048000"/>
            <a:ext cx="3352800" cy="1219200"/>
          </a:xfrm>
          <a:prstGeom prst="borderCallout1">
            <a:avLst>
              <a:gd name="adj1" fmla="val -1705"/>
              <a:gd name="adj2" fmla="val 93712"/>
              <a:gd name="adj3" fmla="val -36526"/>
              <a:gd name="adj4" fmla="val 93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arithmetic or logical </a:t>
            </a:r>
            <a:r>
              <a:rPr lang="en-US" sz="2800" u="sng" dirty="0"/>
              <a:t>operation</a:t>
            </a:r>
            <a:r>
              <a:rPr lang="en-US" sz="2800" dirty="0"/>
              <a:t> is </a:t>
            </a:r>
            <a:r>
              <a:rPr lang="en-US" sz="2800" dirty="0" smtClean="0"/>
              <a:t>done</a:t>
            </a:r>
            <a:endParaRPr lang="en-US" sz="2800" dirty="0"/>
          </a:p>
        </p:txBody>
      </p:sp>
      <p:sp>
        <p:nvSpPr>
          <p:cNvPr id="9" name="Line Callout 1 8"/>
          <p:cNvSpPr/>
          <p:nvPr/>
        </p:nvSpPr>
        <p:spPr>
          <a:xfrm>
            <a:off x="1447800" y="4495800"/>
            <a:ext cx="3886200" cy="1219200"/>
          </a:xfrm>
          <a:prstGeom prst="borderCallout1">
            <a:avLst>
              <a:gd name="adj1" fmla="val -1705"/>
              <a:gd name="adj2" fmla="val 93712"/>
              <a:gd name="adj3" fmla="val -36526"/>
              <a:gd name="adj4" fmla="val 93502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different set of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u="sng" dirty="0" smtClean="0">
                <a:solidFill>
                  <a:schemeClr val="tx1"/>
                </a:solidFill>
              </a:rPr>
              <a:t>control </a:t>
            </a:r>
            <a:r>
              <a:rPr lang="en-US" sz="2800" u="sng" dirty="0">
                <a:solidFill>
                  <a:schemeClr val="tx1"/>
                </a:solidFill>
              </a:rPr>
              <a:t>signals</a:t>
            </a:r>
            <a:r>
              <a:rPr lang="en-US" sz="2800" dirty="0">
                <a:solidFill>
                  <a:schemeClr val="tx1"/>
                </a:solidFill>
              </a:rPr>
              <a:t> is needed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632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Designate the source or destination of the data on data bus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76297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Collective of address lines</a:t>
            </a:r>
          </a:p>
          <a:p>
            <a:r>
              <a:rPr lang="en-US" dirty="0" smtClean="0"/>
              <a:t>Width of the address bus determines the maximum possible memory capacity of the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08799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control the access to and the use of the </a:t>
            </a:r>
            <a:r>
              <a:rPr lang="en-US" b="1" dirty="0" smtClean="0"/>
              <a:t>data</a:t>
            </a:r>
            <a:r>
              <a:rPr lang="en-US" dirty="0" smtClean="0"/>
              <a:t> and </a:t>
            </a:r>
            <a:r>
              <a:rPr lang="en-US" b="1" dirty="0" smtClean="0"/>
              <a:t>address lines</a:t>
            </a:r>
          </a:p>
          <a:p>
            <a:r>
              <a:rPr lang="en-US" dirty="0" smtClean="0"/>
              <a:t>Control signals transmit both command and timing information among system modules</a:t>
            </a:r>
          </a:p>
          <a:p>
            <a:pPr lvl="1"/>
            <a:r>
              <a:rPr lang="en-US" dirty="0" smtClean="0"/>
              <a:t>Command signals – specify operations to be performed</a:t>
            </a:r>
          </a:p>
          <a:p>
            <a:pPr lvl="1"/>
            <a:r>
              <a:rPr lang="en-US" dirty="0" smtClean="0"/>
              <a:t>Timing signals – validity of data and address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57583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Interconnection Scheme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87"/>
          <a:stretch>
            <a:fillRect/>
          </a:stretch>
        </p:blipFill>
        <p:spPr bwMode="auto">
          <a:xfrm>
            <a:off x="533400" y="2133600"/>
            <a:ext cx="8259399" cy="228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20472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the Bus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data</a:t>
            </a:r>
          </a:p>
          <a:p>
            <a:pPr lvl="1"/>
            <a:r>
              <a:rPr lang="en-US" dirty="0" smtClean="0"/>
              <a:t>Obtain the use of the bus</a:t>
            </a:r>
          </a:p>
          <a:p>
            <a:pPr lvl="1"/>
            <a:r>
              <a:rPr lang="en-US" dirty="0" smtClean="0"/>
              <a:t>Transfer data via the bus</a:t>
            </a:r>
          </a:p>
          <a:p>
            <a:r>
              <a:rPr lang="en-US" dirty="0" smtClean="0"/>
              <a:t>Request data</a:t>
            </a:r>
          </a:p>
          <a:p>
            <a:pPr lvl="1"/>
            <a:r>
              <a:rPr lang="en-US" dirty="0" smtClean="0"/>
              <a:t>Obtain the use of the bus</a:t>
            </a:r>
          </a:p>
          <a:p>
            <a:pPr lvl="1"/>
            <a:r>
              <a:rPr lang="en-US" dirty="0"/>
              <a:t>Transfer </a:t>
            </a:r>
            <a:r>
              <a:rPr lang="en-US" dirty="0" smtClean="0"/>
              <a:t>a request to the other module over appropriate control and address lines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33551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Bus - Physical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/>
          <a:p>
            <a:r>
              <a:rPr lang="en-US" dirty="0" smtClean="0"/>
              <a:t>Number of parallel electrical conductors – metal lines on the circuit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 descr="http://www.visualphotos.com/photo/2x2653447/close-up_of_a_circuit_board_BUS07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4038600" cy="275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09264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Bus -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</a:t>
            </a:r>
            <a:r>
              <a:rPr lang="en-US" dirty="0"/>
              <a:t>devices </a:t>
            </a:r>
            <a:r>
              <a:rPr lang="en-US" dirty="0" smtClean="0"/>
              <a:t>on </a:t>
            </a:r>
            <a:r>
              <a:rPr lang="en-US" dirty="0"/>
              <a:t>one bus leads to:</a:t>
            </a:r>
          </a:p>
          <a:p>
            <a:pPr lvl="1"/>
            <a:r>
              <a:rPr lang="en-US" dirty="0"/>
              <a:t>Propagation delays</a:t>
            </a:r>
          </a:p>
          <a:p>
            <a:pPr lvl="2"/>
            <a:r>
              <a:rPr lang="en-US" dirty="0"/>
              <a:t>Long data paths mean that co-ordination of bus use can </a:t>
            </a:r>
            <a:r>
              <a:rPr lang="en-US" dirty="0" smtClean="0"/>
              <a:t>harmfully </a:t>
            </a:r>
            <a:r>
              <a:rPr lang="en-US" dirty="0"/>
              <a:t>affect performance</a:t>
            </a:r>
          </a:p>
          <a:p>
            <a:pPr lvl="2"/>
            <a:r>
              <a:rPr lang="en-US" dirty="0"/>
              <a:t>If aggregate data transfer approaches bus capacity</a:t>
            </a:r>
          </a:p>
          <a:p>
            <a:r>
              <a:rPr lang="en-US" dirty="0"/>
              <a:t>Most systems use multiple buses to overcome these problems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035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Dedicated</a:t>
            </a:r>
          </a:p>
          <a:p>
            <a:pPr lvl="1"/>
            <a:r>
              <a:rPr lang="en-US" dirty="0"/>
              <a:t>Separate data &amp; address lines</a:t>
            </a:r>
          </a:p>
          <a:p>
            <a:r>
              <a:rPr lang="en-US" dirty="0"/>
              <a:t>Multiplexed</a:t>
            </a:r>
          </a:p>
          <a:p>
            <a:pPr lvl="1"/>
            <a:r>
              <a:rPr lang="en-US" dirty="0"/>
              <a:t>Shared lines</a:t>
            </a:r>
          </a:p>
          <a:p>
            <a:pPr lvl="1"/>
            <a:r>
              <a:rPr lang="en-US" dirty="0"/>
              <a:t>Address valid or data valid control line</a:t>
            </a:r>
          </a:p>
          <a:p>
            <a:pPr lvl="1"/>
            <a:r>
              <a:rPr lang="en-US" dirty="0" smtClean="0"/>
              <a:t>Advantage</a:t>
            </a:r>
          </a:p>
          <a:p>
            <a:pPr lvl="2"/>
            <a:r>
              <a:rPr lang="en-US" dirty="0" smtClean="0"/>
              <a:t>Fewer </a:t>
            </a:r>
            <a:r>
              <a:rPr lang="en-US" dirty="0"/>
              <a:t>lines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More complex control</a:t>
            </a:r>
          </a:p>
          <a:p>
            <a:pPr lvl="2"/>
            <a:r>
              <a:rPr lang="en-US" dirty="0" smtClean="0"/>
              <a:t>Reduction in performance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731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1) Draw the component of a computer.</a:t>
            </a:r>
          </a:p>
          <a:p>
            <a:pPr marL="0" indent="0">
              <a:buNone/>
            </a:pPr>
            <a:r>
              <a:rPr lang="en-US" dirty="0" smtClean="0"/>
              <a:t>2)How many steps needed to perform instruction in a computer. Draw the cycle of instruction cycle.</a:t>
            </a:r>
          </a:p>
          <a:p>
            <a:pPr marL="0" indent="0">
              <a:buNone/>
            </a:pPr>
            <a:r>
              <a:rPr lang="en-US" dirty="0" smtClean="0"/>
              <a:t>3) What is interrupt?</a:t>
            </a:r>
          </a:p>
          <a:p>
            <a:pPr marL="0" indent="0">
              <a:buNone/>
            </a:pPr>
            <a:r>
              <a:rPr lang="en-US" dirty="0" smtClean="0"/>
              <a:t>4) There are 3 main modules on a computer. Explain the operation of these three modules.</a:t>
            </a:r>
          </a:p>
          <a:p>
            <a:pPr marL="0" indent="0">
              <a:buNone/>
            </a:pPr>
            <a:r>
              <a:rPr lang="en-US" dirty="0" smtClean="0"/>
              <a:t>5) Draw the bus interconnection scheme and explain about address line, data line and control lines.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92802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35909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1104"/>
      </p:ext>
    </p:extLst>
  </p:cSld>
  <p:clrMapOvr>
    <a:masterClrMapping/>
  </p:clrMapOvr>
  <p:transition spd="med" advClick="0" advTm="3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Computer Components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6" name="Content Placeholder 65"/>
          <p:cNvSpPr>
            <a:spLocks noGrp="1"/>
          </p:cNvSpPr>
          <p:nvPr>
            <p:ph idx="4294967295"/>
          </p:nvPr>
        </p:nvSpPr>
        <p:spPr>
          <a:xfrm>
            <a:off x="6705600" y="1600925"/>
            <a:ext cx="2133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PC</a:t>
            </a:r>
            <a:r>
              <a:rPr lang="en-US" sz="2000" dirty="0" smtClean="0"/>
              <a:t> = Program Counter</a:t>
            </a:r>
          </a:p>
          <a:p>
            <a:pPr marL="0" indent="0">
              <a:buNone/>
            </a:pPr>
            <a:r>
              <a:rPr lang="en-US" sz="2000" b="1" dirty="0" smtClean="0"/>
              <a:t>IR</a:t>
            </a:r>
            <a:r>
              <a:rPr lang="en-US" sz="2000" dirty="0" smtClean="0"/>
              <a:t> = Instruction Register</a:t>
            </a:r>
          </a:p>
          <a:p>
            <a:pPr marL="0" indent="0">
              <a:buNone/>
            </a:pPr>
            <a:r>
              <a:rPr lang="en-US" sz="2000" b="1" dirty="0" smtClean="0"/>
              <a:t>MAR</a:t>
            </a:r>
            <a:r>
              <a:rPr lang="en-US" sz="2000" dirty="0" smtClean="0"/>
              <a:t> = Memory Address Register</a:t>
            </a:r>
          </a:p>
          <a:p>
            <a:pPr marL="0" indent="0">
              <a:buNone/>
            </a:pPr>
            <a:r>
              <a:rPr lang="en-US" sz="2000" b="1" dirty="0" smtClean="0"/>
              <a:t>MBR</a:t>
            </a:r>
            <a:r>
              <a:rPr lang="en-US" sz="2000" dirty="0" smtClean="0"/>
              <a:t> = Memory Buffer Register</a:t>
            </a:r>
          </a:p>
          <a:p>
            <a:pPr marL="0" indent="0">
              <a:buNone/>
            </a:pPr>
            <a:r>
              <a:rPr lang="en-US" sz="2000" b="1" dirty="0" smtClean="0"/>
              <a:t>I/O AR </a:t>
            </a:r>
            <a:r>
              <a:rPr lang="en-US" sz="2000" dirty="0" smtClean="0"/>
              <a:t>= </a:t>
            </a:r>
            <a:r>
              <a:rPr lang="en-US" sz="2000" dirty="0" err="1" smtClean="0"/>
              <a:t>Input/Output</a:t>
            </a:r>
            <a:r>
              <a:rPr lang="en-US" sz="2000" dirty="0" smtClean="0"/>
              <a:t> Address Register</a:t>
            </a:r>
          </a:p>
          <a:p>
            <a:pPr marL="0" indent="0">
              <a:buNone/>
            </a:pPr>
            <a:r>
              <a:rPr lang="en-US" sz="2000" b="1" dirty="0" smtClean="0"/>
              <a:t>I/O BR </a:t>
            </a:r>
            <a:r>
              <a:rPr lang="en-US" sz="2000" dirty="0" smtClean="0"/>
              <a:t>= </a:t>
            </a:r>
            <a:r>
              <a:rPr lang="en-US" sz="2000" dirty="0" err="1" smtClean="0"/>
              <a:t>Input/Output</a:t>
            </a:r>
            <a:r>
              <a:rPr lang="en-US" sz="2000" dirty="0" smtClean="0"/>
              <a:t> Buffer Register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2418" y="1447800"/>
            <a:ext cx="6524325" cy="4953000"/>
            <a:chOff x="152400" y="1752600"/>
            <a:chExt cx="3823368" cy="4191000"/>
          </a:xfrm>
        </p:grpSpPr>
        <p:sp>
          <p:nvSpPr>
            <p:cNvPr id="9" name="Oval 5" descr="50%"/>
            <p:cNvSpPr>
              <a:spLocks noChangeArrowheads="1"/>
            </p:cNvSpPr>
            <p:nvPr/>
          </p:nvSpPr>
          <p:spPr bwMode="auto">
            <a:xfrm>
              <a:off x="152400" y="1752600"/>
              <a:ext cx="3823368" cy="41910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algn="ctr" eaLnBrk="0" hangingPunct="0"/>
              <a:endParaRPr lang="en-GB" sz="1600" dirty="0">
                <a:latin typeface="Arial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2840783" y="1962757"/>
              <a:ext cx="733141" cy="376613"/>
            </a:xfrm>
            <a:prstGeom prst="round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2000" dirty="0">
                  <a:latin typeface="Arial" charset="0"/>
                </a:rPr>
                <a:t>Computer</a:t>
              </a:r>
              <a:endParaRPr lang="en-US" sz="1600" dirty="0">
                <a:latin typeface="Arial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64972" y="1752600"/>
            <a:ext cx="2916427" cy="2455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Central Processing Unit (CPU)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4971" y="4638799"/>
            <a:ext cx="2916427" cy="1573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I/O Module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4419600" y="2373607"/>
            <a:ext cx="2177143" cy="3262812"/>
            <a:chOff x="4419600" y="2373607"/>
            <a:chExt cx="2177143" cy="3262812"/>
          </a:xfrm>
        </p:grpSpPr>
        <p:sp>
          <p:nvSpPr>
            <p:cNvPr id="11" name="Rectangle 10"/>
            <p:cNvSpPr/>
            <p:nvPr/>
          </p:nvSpPr>
          <p:spPr>
            <a:xfrm>
              <a:off x="4419600" y="2373607"/>
              <a:ext cx="1752600" cy="32628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Main Memory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419600" y="3505200"/>
              <a:ext cx="175705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Instruction</a:t>
              </a:r>
              <a:endParaRPr lang="en-US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463143" y="2590800"/>
              <a:ext cx="1752600" cy="533400"/>
              <a:chOff x="6400800" y="2514600"/>
              <a:chExt cx="1752600" cy="533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6400800" y="25908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400800" y="25146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400800" y="26670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455720" y="3733800"/>
              <a:ext cx="1752600" cy="533400"/>
              <a:chOff x="6400800" y="2514600"/>
              <a:chExt cx="1752600" cy="5334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6400800" y="25908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400800" y="25146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400800" y="26670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4419600" y="3124200"/>
              <a:ext cx="175705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Instruction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19600" y="4257799"/>
              <a:ext cx="175705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19600" y="4638799"/>
              <a:ext cx="175705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4443351" y="5019799"/>
              <a:ext cx="1752600" cy="533400"/>
              <a:chOff x="6400800" y="2514600"/>
              <a:chExt cx="1752600" cy="533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400800" y="25908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400800" y="25146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400800" y="2667000"/>
                <a:ext cx="1752600" cy="381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6215742" y="2857500"/>
              <a:ext cx="381001" cy="21622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0</a:t>
              </a:r>
            </a:p>
            <a:p>
              <a:pPr algn="ctr"/>
              <a:r>
                <a:rPr lang="en-US" dirty="0" smtClean="0"/>
                <a:t>1</a:t>
              </a:r>
            </a:p>
            <a:p>
              <a:pPr algn="ctr"/>
              <a:r>
                <a:rPr lang="en-US" dirty="0" smtClean="0"/>
                <a:t>2</a:t>
              </a:r>
            </a:p>
            <a:p>
              <a:pPr algn="ctr"/>
              <a:r>
                <a:rPr lang="en-US" dirty="0" smtClean="0"/>
                <a:t>.</a:t>
              </a:r>
            </a:p>
            <a:p>
              <a:pPr algn="ctr"/>
              <a:r>
                <a:rPr lang="en-US" dirty="0" smtClean="0"/>
                <a:t>.</a:t>
              </a:r>
            </a:p>
            <a:p>
              <a:pPr algn="ctr"/>
              <a:r>
                <a:rPr lang="en-US" dirty="0"/>
                <a:t>.</a:t>
              </a:r>
            </a:p>
          </p:txBody>
        </p:sp>
      </p:grpSp>
      <p:sp>
        <p:nvSpPr>
          <p:cNvPr id="54" name="Rectangle 53"/>
          <p:cNvSpPr/>
          <p:nvPr/>
        </p:nvSpPr>
        <p:spPr>
          <a:xfrm>
            <a:off x="914401" y="2236493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362199" y="2236493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MAR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349334" y="2731298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MBR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362201" y="3193506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I/O AR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362200" y="3673407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I/O BR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914401" y="2769893"/>
            <a:ext cx="990599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914400" y="3384006"/>
            <a:ext cx="990599" cy="6337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Execution Unit</a:t>
            </a:r>
            <a:endParaRPr lang="en-US" sz="16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1600200" y="5181600"/>
            <a:ext cx="1752600" cy="533400"/>
            <a:chOff x="6400800" y="2514600"/>
            <a:chExt cx="1752600" cy="533400"/>
          </a:xfrm>
        </p:grpSpPr>
        <p:sp>
          <p:nvSpPr>
            <p:cNvPr id="63" name="Rectangle 62"/>
            <p:cNvSpPr/>
            <p:nvPr/>
          </p:nvSpPr>
          <p:spPr>
            <a:xfrm>
              <a:off x="6400800" y="2590800"/>
              <a:ext cx="1752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400800" y="2514600"/>
              <a:ext cx="1752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00800" y="2667000"/>
              <a:ext cx="1752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581398" y="2980446"/>
            <a:ext cx="838202" cy="2445314"/>
            <a:chOff x="3581398" y="2980446"/>
            <a:chExt cx="838202" cy="2445314"/>
          </a:xfrm>
        </p:grpSpPr>
        <p:cxnSp>
          <p:nvCxnSpPr>
            <p:cNvPr id="69" name="Elbow Connector 68"/>
            <p:cNvCxnSpPr>
              <a:stCxn id="12" idx="3"/>
              <a:endCxn id="42" idx="1"/>
            </p:cNvCxnSpPr>
            <p:nvPr/>
          </p:nvCxnSpPr>
          <p:spPr>
            <a:xfrm>
              <a:off x="3581399" y="2980446"/>
              <a:ext cx="838201" cy="334254"/>
            </a:xfrm>
            <a:prstGeom prst="bentConnector3">
              <a:avLst/>
            </a:prstGeom>
            <a:ln w="76200"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42" idx="1"/>
              <a:endCxn id="13" idx="3"/>
            </p:cNvCxnSpPr>
            <p:nvPr/>
          </p:nvCxnSpPr>
          <p:spPr>
            <a:xfrm rot="10800000" flipV="1">
              <a:off x="3581398" y="3314700"/>
              <a:ext cx="838202" cy="2111060"/>
            </a:xfrm>
            <a:prstGeom prst="bentConnector3">
              <a:avLst/>
            </a:prstGeom>
            <a:ln w="76200"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3574933" y="2236493"/>
            <a:ext cx="851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System</a:t>
            </a:r>
          </a:p>
          <a:p>
            <a:pPr algn="ctr"/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846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uiExpand="1" build="p"/>
      <p:bldP spid="12" grpId="0" animBg="1"/>
      <p:bldP spid="1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</a:t>
            </a:r>
          </a:p>
          <a:p>
            <a:pPr lvl="1"/>
            <a:r>
              <a:rPr lang="en-US" dirty="0" smtClean="0"/>
              <a:t>Fetch cycle</a:t>
            </a:r>
          </a:p>
          <a:p>
            <a:pPr lvl="1"/>
            <a:r>
              <a:rPr lang="en-US" dirty="0" smtClean="0"/>
              <a:t>Execute cycle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" y="4305300"/>
            <a:ext cx="14478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0" y="4152405"/>
            <a:ext cx="1752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Fetch Next Instruction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53000" y="4152405"/>
            <a:ext cx="17526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Execute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239000" y="4304805"/>
            <a:ext cx="14478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Halt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6"/>
            <a:endCxn id="8" idx="1"/>
          </p:cNvCxnSpPr>
          <p:nvPr/>
        </p:nvCxnSpPr>
        <p:spPr>
          <a:xfrm flipV="1">
            <a:off x="1752600" y="4609605"/>
            <a:ext cx="838200" cy="49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9" idx="1"/>
          </p:cNvCxnSpPr>
          <p:nvPr/>
        </p:nvCxnSpPr>
        <p:spPr>
          <a:xfrm>
            <a:off x="4343400" y="4609605"/>
            <a:ext cx="6096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0" idx="2"/>
          </p:cNvCxnSpPr>
          <p:nvPr/>
        </p:nvCxnSpPr>
        <p:spPr>
          <a:xfrm>
            <a:off x="6705600" y="4609605"/>
            <a:ext cx="5334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2057400" y="3762375"/>
            <a:ext cx="3448050" cy="847725"/>
          </a:xfrm>
          <a:custGeom>
            <a:avLst/>
            <a:gdLst>
              <a:gd name="connsiteX0" fmla="*/ 3162300 w 3162300"/>
              <a:gd name="connsiteY0" fmla="*/ 371475 h 847725"/>
              <a:gd name="connsiteX1" fmla="*/ 3162300 w 3162300"/>
              <a:gd name="connsiteY1" fmla="*/ 9525 h 847725"/>
              <a:gd name="connsiteX2" fmla="*/ 0 w 3162300"/>
              <a:gd name="connsiteY2" fmla="*/ 0 h 847725"/>
              <a:gd name="connsiteX3" fmla="*/ 0 w 3162300"/>
              <a:gd name="connsiteY3" fmla="*/ 847725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300" h="847725">
                <a:moveTo>
                  <a:pt x="3162300" y="371475"/>
                </a:moveTo>
                <a:lnTo>
                  <a:pt x="3162300" y="9525"/>
                </a:lnTo>
                <a:lnTo>
                  <a:pt x="0" y="0"/>
                </a:lnTo>
                <a:lnTo>
                  <a:pt x="0" y="847725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60588" y="3393043"/>
            <a:ext cx="121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Fetch cycle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3440668"/>
            <a:ext cx="161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cycle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481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0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 Cycle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828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036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12" idx="2"/>
            <a:endCxn id="3" idx="3"/>
          </p:cNvCxnSpPr>
          <p:nvPr/>
        </p:nvCxnSpPr>
        <p:spPr>
          <a:xfrm flipH="1">
            <a:off x="2514600" y="3994769"/>
            <a:ext cx="8382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0"/>
            <a:endCxn id="21" idx="2"/>
          </p:cNvCxnSpPr>
          <p:nvPr/>
        </p:nvCxnSpPr>
        <p:spPr>
          <a:xfrm flipH="1" flipV="1">
            <a:off x="4539216" y="2514600"/>
            <a:ext cx="1" cy="52193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6"/>
            <a:endCxn id="22" idx="1"/>
          </p:cNvCxnSpPr>
          <p:nvPr/>
        </p:nvCxnSpPr>
        <p:spPr>
          <a:xfrm>
            <a:off x="5725633" y="3994769"/>
            <a:ext cx="75136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3" idx="0"/>
          </p:cNvCxnSpPr>
          <p:nvPr/>
        </p:nvCxnSpPr>
        <p:spPr>
          <a:xfrm>
            <a:off x="4539217" y="4953000"/>
            <a:ext cx="0" cy="45720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Cycle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57200" y="3537569"/>
            <a:ext cx="20574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 -Memory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352800" y="3036538"/>
            <a:ext cx="2372833" cy="191646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Execution Cycle</a:t>
            </a:r>
            <a:endParaRPr lang="en-US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3510516" y="1600200"/>
            <a:ext cx="20574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  I/O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477000" y="3537569"/>
            <a:ext cx="20574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510517" y="5410200"/>
            <a:ext cx="20574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557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Mechanism by which other modules (e.g. I/O) may interrupt normal sequence of </a:t>
            </a:r>
            <a:r>
              <a:rPr lang="en-GB" dirty="0" smtClean="0"/>
              <a:t>processing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925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to instruction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2400" y="3808402"/>
            <a:ext cx="14478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51224" y="3655507"/>
            <a:ext cx="1752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Fetch Next Instruction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87912" y="3659693"/>
            <a:ext cx="1752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Execute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0312" y="5179828"/>
            <a:ext cx="14478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Halt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6"/>
            <a:endCxn id="8" idx="1"/>
          </p:cNvCxnSpPr>
          <p:nvPr/>
        </p:nvCxnSpPr>
        <p:spPr>
          <a:xfrm flipV="1">
            <a:off x="1600200" y="4112707"/>
            <a:ext cx="451024" cy="49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3803824" y="4112707"/>
            <a:ext cx="384088" cy="418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  <a:endCxn id="10" idx="0"/>
          </p:cNvCxnSpPr>
          <p:nvPr/>
        </p:nvCxnSpPr>
        <p:spPr>
          <a:xfrm>
            <a:off x="5064212" y="4574093"/>
            <a:ext cx="0" cy="60573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0800" y="2360652"/>
            <a:ext cx="121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Fetch cycle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48200" y="2408277"/>
            <a:ext cx="161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cycle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858000" y="3659693"/>
            <a:ext cx="19050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Check for interrupt; process interrupt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9" idx="3"/>
            <a:endCxn id="21" idx="1"/>
          </p:cNvCxnSpPr>
          <p:nvPr/>
        </p:nvCxnSpPr>
        <p:spPr>
          <a:xfrm>
            <a:off x="5940512" y="4116893"/>
            <a:ext cx="917488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752601" y="2828260"/>
            <a:ext cx="6051698" cy="1254642"/>
          </a:xfrm>
          <a:custGeom>
            <a:avLst/>
            <a:gdLst>
              <a:gd name="connsiteX0" fmla="*/ 5911703 w 5911703"/>
              <a:gd name="connsiteY0" fmla="*/ 818707 h 1254642"/>
              <a:gd name="connsiteX1" fmla="*/ 5911703 w 5911703"/>
              <a:gd name="connsiteY1" fmla="*/ 0 h 1254642"/>
              <a:gd name="connsiteX2" fmla="*/ 0 w 5911703"/>
              <a:gd name="connsiteY2" fmla="*/ 0 h 1254642"/>
              <a:gd name="connsiteX3" fmla="*/ 0 w 5911703"/>
              <a:gd name="connsiteY3" fmla="*/ 1254642 h 1254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1703" h="1254642">
                <a:moveTo>
                  <a:pt x="5911703" y="818707"/>
                </a:moveTo>
                <a:lnTo>
                  <a:pt x="5911703" y="0"/>
                </a:lnTo>
                <a:lnTo>
                  <a:pt x="0" y="0"/>
                </a:lnTo>
                <a:lnTo>
                  <a:pt x="0" y="1254642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752601" y="3274828"/>
            <a:ext cx="3712534" cy="372139"/>
          </a:xfrm>
          <a:custGeom>
            <a:avLst/>
            <a:gdLst>
              <a:gd name="connsiteX0" fmla="*/ 3572540 w 3572540"/>
              <a:gd name="connsiteY0" fmla="*/ 372139 h 372139"/>
              <a:gd name="connsiteX1" fmla="*/ 3572540 w 3572540"/>
              <a:gd name="connsiteY1" fmla="*/ 0 h 372139"/>
              <a:gd name="connsiteX2" fmla="*/ 0 w 3572540"/>
              <a:gd name="connsiteY2" fmla="*/ 0 h 37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2540" h="372139">
                <a:moveTo>
                  <a:pt x="3572540" y="372139"/>
                </a:moveTo>
                <a:lnTo>
                  <a:pt x="3572540" y="0"/>
                </a:lnTo>
                <a:lnTo>
                  <a:pt x="0" y="0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95935" y="2403700"/>
            <a:ext cx="1549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Interrupt cycle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516237" y="3051706"/>
            <a:ext cx="1113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Interrupts disabled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5806572" y="4116893"/>
            <a:ext cx="1189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Interrupts enabled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157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Cycle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Processor checks for interrupt</a:t>
            </a:r>
          </a:p>
          <a:p>
            <a:pPr lvl="1"/>
            <a:r>
              <a:rPr lang="en-US" dirty="0"/>
              <a:t>Indicated by an interrupt signal</a:t>
            </a:r>
          </a:p>
          <a:p>
            <a:r>
              <a:rPr lang="en-US" dirty="0"/>
              <a:t>If no interrupt, fetch next instruction</a:t>
            </a:r>
          </a:p>
          <a:p>
            <a:r>
              <a:rPr lang="en-US" dirty="0"/>
              <a:t>If interrupt pending:</a:t>
            </a:r>
          </a:p>
          <a:p>
            <a:pPr lvl="1"/>
            <a:r>
              <a:rPr lang="en-US" dirty="0"/>
              <a:t>Suspend execution of current program </a:t>
            </a:r>
          </a:p>
          <a:p>
            <a:pPr lvl="1"/>
            <a:r>
              <a:rPr lang="en-US" dirty="0"/>
              <a:t>Save context</a:t>
            </a:r>
          </a:p>
          <a:p>
            <a:pPr lvl="1"/>
            <a:r>
              <a:rPr lang="en-US" dirty="0"/>
              <a:t>Set PC to start address of interrupt handler routine</a:t>
            </a:r>
          </a:p>
          <a:p>
            <a:pPr lvl="1"/>
            <a:r>
              <a:rPr lang="en-US" dirty="0"/>
              <a:t>Process interrupt</a:t>
            </a:r>
          </a:p>
          <a:p>
            <a:pPr lvl="1"/>
            <a:r>
              <a:rPr lang="en-US" dirty="0"/>
              <a:t>Restore context and continue interrupted program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471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943</Words>
  <Application>Microsoft Office PowerPoint</Application>
  <PresentationFormat>On-screen Show (4:3)</PresentationFormat>
  <Paragraphs>253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Verdana</vt:lpstr>
      <vt:lpstr>Wingdings</vt:lpstr>
      <vt:lpstr>Office Theme</vt:lpstr>
      <vt:lpstr>CHAPTER 4 TOP LEVEL VIEW OF COMPUTER FUNCTION AND INTERCONNECTION</vt:lpstr>
      <vt:lpstr>What is a program?</vt:lpstr>
      <vt:lpstr>Computer Components</vt:lpstr>
      <vt:lpstr>Instruction Cycle</vt:lpstr>
      <vt:lpstr>Fetch Cycle</vt:lpstr>
      <vt:lpstr>Execute Cycle</vt:lpstr>
      <vt:lpstr>Interrupts</vt:lpstr>
      <vt:lpstr>Interrupt Cycle</vt:lpstr>
      <vt:lpstr>Interrupt Cycle (Cont.)</vt:lpstr>
      <vt:lpstr>Interconnection Structures</vt:lpstr>
      <vt:lpstr>Modules: Major Form of Input and Output - Memory</vt:lpstr>
      <vt:lpstr>Modules: Major Form of Input and Output - Processor</vt:lpstr>
      <vt:lpstr>Modules: Major Form of Input and Output – I/O Module</vt:lpstr>
      <vt:lpstr>Modules:  Major Form of Input and Output</vt:lpstr>
      <vt:lpstr>Types of Transfers</vt:lpstr>
      <vt:lpstr>Bus Interconnection</vt:lpstr>
      <vt:lpstr>System Bus</vt:lpstr>
      <vt:lpstr>Data Line</vt:lpstr>
      <vt:lpstr>Data Bus</vt:lpstr>
      <vt:lpstr>Address Lines</vt:lpstr>
      <vt:lpstr>Address Bus</vt:lpstr>
      <vt:lpstr>Control Lines</vt:lpstr>
      <vt:lpstr>Bus Interconnection Scheme</vt:lpstr>
      <vt:lpstr>Operation of the Bus</vt:lpstr>
      <vt:lpstr>System Bus - Physical</vt:lpstr>
      <vt:lpstr>Single Bus - Problem</vt:lpstr>
      <vt:lpstr>Types of Bus</vt:lpstr>
      <vt:lpstr>Question</vt:lpstr>
      <vt:lpstr>END</vt:lpstr>
    </vt:vector>
  </TitlesOfParts>
  <Company>Universiti Tenaga Nasional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Rina Azlin Binti Razali</cp:lastModifiedBy>
  <cp:revision>1061</cp:revision>
  <dcterms:created xsi:type="dcterms:W3CDTF">2013-04-30T07:52:16Z</dcterms:created>
  <dcterms:modified xsi:type="dcterms:W3CDTF">2017-10-31T01:02:38Z</dcterms:modified>
</cp:coreProperties>
</file>