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88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71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68"/>
    </p:cViewPr>
  </p:sorter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33D7F-54B2-4CB2-AF00-0E5C423B54AA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66459-912A-49E6-A5DF-5199E63E42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98FD6-871B-4784-A5D9-F37357925EF2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C646B-D3C8-4981-B60B-38C0287FD3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8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pmu.org/wp-content/uploads/2012/02/keyboard-ball-big.jpg"/>
          <p:cNvPicPr>
            <a:picLocks noChangeAspect="1" noChangeArrowheads="1"/>
          </p:cNvPicPr>
          <p:nvPr userDrawn="1"/>
        </p:nvPicPr>
        <p:blipFill>
          <a:blip r:embed="rId2" cstate="print"/>
          <a:srcRect l="8571" r="3810"/>
          <a:stretch>
            <a:fillRect/>
          </a:stretch>
        </p:blipFill>
        <p:spPr bwMode="auto">
          <a:xfrm>
            <a:off x="6754091" y="4191000"/>
            <a:ext cx="2389908" cy="209549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78025"/>
            <a:ext cx="7772400" cy="1470025"/>
          </a:xfrm>
        </p:spPr>
        <p:txBody>
          <a:bodyPr/>
          <a:lstStyle>
            <a:lvl1pPr algn="l"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57600"/>
            <a:ext cx="64008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>
              <a:buNone/>
              <a:defRPr sz="2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57200"/>
            <a:ext cx="2000432" cy="950205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3" presetClass="entr" presetSubtype="1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defRPr sz="4000" b="1" cap="none" spc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8" descr="https://si0.twimg.com/profile_images/2190168281/leaf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290912">
            <a:off x="5327431" y="3373512"/>
            <a:ext cx="3033857" cy="3033857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7" presetClass="entr" presetSubtype="0" fill="hold" nodeType="afterEffect">
                  <p:stCondLst>
                    <p:cond delay="0"/>
                  </p:stCondLst>
                  <p:iterate type="lt">
                    <p:tmPct val="5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discrete" valueType="clr">
                      <p:cBhvr override="childStyle">
                        <p:cTn dur="80"/>
                        <p:tgtEl>
                          <p:spTgt spid="4"/>
                        </p:tgtEl>
                        <p:attrNameLst>
                          <p:attrName>style.color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anim calcmode="discrete" valueType="clr">
                      <p:cBhvr>
                        <p:cTn dur="80"/>
                        <p:tgtEl>
                          <p:spTgt spid="4"/>
                        </p:tgtEl>
                        <p:attrNameLst>
                          <p:attrName>fillcolor</p:attrName>
                        </p:attrNameLst>
                      </p:cBhvr>
                      <p:tavLst>
                        <p:tav tm="0">
                          <p:val>
                            <p:clrVal>
                              <a:schemeClr val="accent2"/>
                            </p:clrVal>
                          </p:val>
                        </p:tav>
                        <p:tav tm="50000">
                          <p:val>
                            <p:clrVal>
                              <a:schemeClr val="hlink"/>
                            </p:clrVal>
                          </p:val>
                        </p:tav>
                      </p:tavLst>
                    </p:anim>
                    <p:set>
                      <p:cBhvr>
                        <p:cTn dur="80"/>
                        <p:tgtEl>
                          <p:spTgt spid="4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Systems and Networking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8B437-91F6-4B99-A3D9-1EE1C761C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410200" y="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COMPUTER</a:t>
            </a:r>
            <a:r>
              <a:rPr lang="en-US" sz="1600" b="1" baseline="0" dirty="0" smtClean="0">
                <a:solidFill>
                  <a:schemeClr val="bg1"/>
                </a:solidFill>
                <a:latin typeface="Verdana" pitchFamily="34" charset="0"/>
              </a:rPr>
              <a:t> ORGANIZATION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6200" y="11668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Verdana" pitchFamily="34" charset="0"/>
              </a:rPr>
              <a:t>CMPD223</a:t>
            </a:r>
            <a:endParaRPr lang="en-US" sz="16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urses.cs.vt.edu/csonline/OS/Lessons/Processes/index.html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cess_states" TargetMode="External"/><Relationship Id="rId2" Type="http://schemas.openxmlformats.org/officeDocument/2006/relationships/hyperlink" Target="https://en.wikipedia.org/wiki/Process_(computing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esource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5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04800" y="3657600"/>
            <a:ext cx="7391400" cy="1752600"/>
          </a:xfrm>
        </p:spPr>
        <p:txBody>
          <a:bodyPr>
            <a:normAutofit/>
          </a:bodyPr>
          <a:lstStyle/>
          <a:p>
            <a:r>
              <a:rPr lang="en-US" sz="4000" dirty="0"/>
              <a:t>Process Description and Control</a:t>
            </a:r>
            <a:endParaRPr lang="en-US" sz="40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CSNB153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457200"/>
            <a:ext cx="61341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66293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Trace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first 6 instructions of process A </a:t>
            </a:r>
            <a:r>
              <a:rPr lang="en-US" dirty="0" smtClean="0"/>
              <a:t>are executed</a:t>
            </a:r>
            <a:r>
              <a:rPr lang="en-US" dirty="0"/>
              <a:t>, followed by a time-out and </a:t>
            </a:r>
            <a:r>
              <a:rPr lang="en-US" dirty="0" smtClean="0"/>
              <a:t>execution of </a:t>
            </a:r>
            <a:r>
              <a:rPr lang="en-US" dirty="0"/>
              <a:t>some code in the dispatcher, which </a:t>
            </a:r>
            <a:r>
              <a:rPr lang="en-US" dirty="0" smtClean="0"/>
              <a:t>execute 6 </a:t>
            </a:r>
            <a:r>
              <a:rPr lang="en-US" dirty="0"/>
              <a:t>instructions before turning control to </a:t>
            </a:r>
            <a:r>
              <a:rPr lang="en-US" dirty="0" smtClean="0"/>
              <a:t>process B</a:t>
            </a:r>
            <a:endParaRPr lang="en-US" dirty="0"/>
          </a:p>
          <a:p>
            <a:r>
              <a:rPr lang="en-US" dirty="0" smtClean="0"/>
              <a:t>After </a:t>
            </a:r>
            <a:r>
              <a:rPr lang="en-US" dirty="0"/>
              <a:t>4 instructions are executed, process </a:t>
            </a:r>
            <a:r>
              <a:rPr lang="en-US" dirty="0" smtClean="0"/>
              <a:t>B request </a:t>
            </a:r>
            <a:r>
              <a:rPr lang="en-US" dirty="0"/>
              <a:t>and I/O action for which it must wait.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5669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Trace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processor stops executing process </a:t>
            </a:r>
            <a:r>
              <a:rPr lang="en-US" dirty="0" smtClean="0"/>
              <a:t>B and </a:t>
            </a:r>
            <a:r>
              <a:rPr lang="en-US" dirty="0"/>
              <a:t>moves on to process C.</a:t>
            </a:r>
          </a:p>
          <a:p>
            <a:r>
              <a:rPr lang="en-US" dirty="0"/>
              <a:t>After time-out, the processor moves back </a:t>
            </a:r>
            <a:r>
              <a:rPr lang="en-US" dirty="0" smtClean="0"/>
              <a:t>to process </a:t>
            </a:r>
            <a:r>
              <a:rPr lang="en-US" dirty="0"/>
              <a:t>A.</a:t>
            </a:r>
          </a:p>
          <a:p>
            <a:r>
              <a:rPr lang="en-US" dirty="0" smtClean="0"/>
              <a:t>When </a:t>
            </a:r>
            <a:r>
              <a:rPr lang="en-US" dirty="0"/>
              <a:t>the process times out, process B is </a:t>
            </a:r>
            <a:r>
              <a:rPr lang="en-US" dirty="0" smtClean="0"/>
              <a:t>still waiting </a:t>
            </a:r>
            <a:r>
              <a:rPr lang="en-US" dirty="0"/>
              <a:t>for I/O operation to complete, so </a:t>
            </a:r>
            <a:r>
              <a:rPr lang="en-US" dirty="0" smtClean="0"/>
              <a:t>the dispatcher </a:t>
            </a:r>
            <a:r>
              <a:rPr lang="en-US" dirty="0"/>
              <a:t>moves on to process C again.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1765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Dispatcher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</a:t>
            </a:r>
            <a:r>
              <a:rPr lang="en-US" dirty="0"/>
              <a:t>an OS program that moves the </a:t>
            </a:r>
            <a:r>
              <a:rPr lang="en-US" dirty="0" smtClean="0"/>
              <a:t>processor from </a:t>
            </a:r>
            <a:r>
              <a:rPr lang="en-US" dirty="0"/>
              <a:t>one process to </a:t>
            </a:r>
            <a:r>
              <a:rPr lang="en-US" dirty="0" smtClean="0"/>
              <a:t>another.</a:t>
            </a:r>
            <a:endParaRPr lang="en-US" dirty="0"/>
          </a:p>
          <a:p>
            <a:r>
              <a:rPr lang="en-US" dirty="0"/>
              <a:t>It prevents a single process </a:t>
            </a:r>
            <a:r>
              <a:rPr lang="en-US" dirty="0" smtClean="0"/>
              <a:t>from monopolizing </a:t>
            </a:r>
            <a:r>
              <a:rPr lang="en-US" dirty="0"/>
              <a:t>processor </a:t>
            </a:r>
            <a:r>
              <a:rPr lang="en-US" dirty="0" smtClean="0"/>
              <a:t>time.</a:t>
            </a:r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decides who goes next according to </a:t>
            </a:r>
            <a:r>
              <a:rPr lang="en-US" dirty="0" smtClean="0"/>
              <a:t>a scheduling algorithm. </a:t>
            </a:r>
          </a:p>
          <a:p>
            <a:r>
              <a:rPr lang="en-US" dirty="0" smtClean="0"/>
              <a:t>The </a:t>
            </a:r>
            <a:r>
              <a:rPr lang="en-US" dirty="0"/>
              <a:t>CPU will always execute instructions </a:t>
            </a:r>
            <a:r>
              <a:rPr lang="en-US" dirty="0" smtClean="0"/>
              <a:t>from the </a:t>
            </a:r>
            <a:r>
              <a:rPr lang="en-US" dirty="0"/>
              <a:t>dispatcher while switching from process </a:t>
            </a:r>
            <a:r>
              <a:rPr lang="en-US" dirty="0" smtClean="0"/>
              <a:t>A to </a:t>
            </a:r>
            <a:r>
              <a:rPr lang="en-US" dirty="0"/>
              <a:t>process 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14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</a:t>
            </a:r>
            <a:r>
              <a:rPr lang="en-US" b="1" dirty="0" smtClean="0"/>
              <a:t>Creation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Reasons </a:t>
            </a:r>
            <a:r>
              <a:rPr lang="en-US" dirty="0"/>
              <a:t>for process creation:</a:t>
            </a:r>
          </a:p>
          <a:p>
            <a:pPr lvl="1"/>
            <a:r>
              <a:rPr lang="en-US" dirty="0"/>
              <a:t>Submission of a batch job</a:t>
            </a:r>
          </a:p>
          <a:p>
            <a:pPr lvl="1"/>
            <a:r>
              <a:rPr lang="en-US" dirty="0"/>
              <a:t>User logs on</a:t>
            </a:r>
          </a:p>
          <a:p>
            <a:pPr lvl="1"/>
            <a:r>
              <a:rPr lang="en-US" dirty="0"/>
              <a:t>Created to provide a service such as </a:t>
            </a:r>
            <a:r>
              <a:rPr lang="en-US" dirty="0" smtClean="0"/>
              <a:t>printing (ex</a:t>
            </a:r>
            <a:r>
              <a:rPr lang="en-US" dirty="0"/>
              <a:t>: printing a file</a:t>
            </a:r>
            <a:r>
              <a:rPr lang="en-US" dirty="0" smtClean="0"/>
              <a:t>).</a:t>
            </a:r>
            <a:endParaRPr lang="en-US" dirty="0"/>
          </a:p>
          <a:p>
            <a:pPr lvl="1"/>
            <a:r>
              <a:rPr lang="en-US" dirty="0"/>
              <a:t>Process creates another process (</a:t>
            </a:r>
            <a:r>
              <a:rPr lang="en-US" dirty="0" smtClean="0"/>
              <a:t>Process Spawning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70775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</a:t>
            </a:r>
            <a:r>
              <a:rPr lang="en-US" b="1" dirty="0" smtClean="0"/>
              <a:t>Termination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</a:t>
            </a:r>
            <a:r>
              <a:rPr lang="en-US" dirty="0"/>
              <a:t>reasons for process termination:</a:t>
            </a:r>
          </a:p>
          <a:p>
            <a:pPr lvl="1"/>
            <a:r>
              <a:rPr lang="en-US" dirty="0"/>
              <a:t>Batch job issues </a:t>
            </a:r>
            <a:r>
              <a:rPr lang="en-US" i="1" dirty="0"/>
              <a:t>Halt </a:t>
            </a:r>
            <a:r>
              <a:rPr lang="en-US" dirty="0"/>
              <a:t>instruction</a:t>
            </a:r>
          </a:p>
          <a:p>
            <a:pPr lvl="1"/>
            <a:r>
              <a:rPr lang="en-US" dirty="0"/>
              <a:t>User logs off</a:t>
            </a:r>
          </a:p>
          <a:p>
            <a:pPr lvl="1"/>
            <a:r>
              <a:rPr lang="en-US" dirty="0"/>
              <a:t>Process executes a service request </a:t>
            </a:r>
            <a:r>
              <a:rPr lang="en-US" dirty="0" smtClean="0"/>
              <a:t>to terminate </a:t>
            </a:r>
            <a:r>
              <a:rPr lang="en-US" dirty="0"/>
              <a:t>(</a:t>
            </a:r>
            <a:r>
              <a:rPr lang="en-US" dirty="0" smtClean="0"/>
              <a:t>Quit </a:t>
            </a:r>
            <a:r>
              <a:rPr lang="en-US" dirty="0"/>
              <a:t>an application)</a:t>
            </a:r>
          </a:p>
          <a:p>
            <a:pPr lvl="1"/>
            <a:r>
              <a:rPr lang="en-US" dirty="0"/>
              <a:t>Parent process terminate</a:t>
            </a:r>
          </a:p>
          <a:p>
            <a:pPr lvl="1"/>
            <a:r>
              <a:rPr lang="en-US" dirty="0"/>
              <a:t>Parent ask to terminate the child</a:t>
            </a:r>
          </a:p>
          <a:p>
            <a:pPr lvl="1"/>
            <a:r>
              <a:rPr lang="en-US" dirty="0"/>
              <a:t>Error and fault conditions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079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Termination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Reasons </a:t>
            </a:r>
            <a:r>
              <a:rPr lang="en-US" dirty="0"/>
              <a:t>for error and fault condition :</a:t>
            </a:r>
          </a:p>
          <a:p>
            <a:pPr lvl="1"/>
            <a:r>
              <a:rPr lang="en-US" dirty="0"/>
              <a:t>Time limit exceeded</a:t>
            </a:r>
          </a:p>
          <a:p>
            <a:pPr lvl="1"/>
            <a:r>
              <a:rPr lang="en-US" dirty="0"/>
              <a:t>Memory unavailable</a:t>
            </a:r>
          </a:p>
          <a:p>
            <a:pPr lvl="1"/>
            <a:r>
              <a:rPr lang="en-US" dirty="0"/>
              <a:t>Bounds </a:t>
            </a:r>
            <a:r>
              <a:rPr lang="en-US" dirty="0" smtClean="0"/>
              <a:t>violation -</a:t>
            </a:r>
            <a:r>
              <a:rPr lang="en-US" sz="2400" dirty="0" smtClean="0"/>
              <a:t>attempted </a:t>
            </a:r>
            <a:r>
              <a:rPr lang="en-US" sz="2400" dirty="0"/>
              <a:t>access of (non-existent) 11th element of a 10-element </a:t>
            </a:r>
            <a:r>
              <a:rPr lang="en-US" sz="2000" dirty="0"/>
              <a:t>ar</a:t>
            </a:r>
            <a:r>
              <a:rPr lang="en-US" sz="2400" dirty="0"/>
              <a:t>ray</a:t>
            </a:r>
          </a:p>
          <a:p>
            <a:pPr lvl="1"/>
            <a:r>
              <a:rPr lang="en-US" dirty="0" smtClean="0"/>
              <a:t>Protection </a:t>
            </a:r>
            <a:r>
              <a:rPr lang="en-US" dirty="0"/>
              <a:t>error</a:t>
            </a:r>
          </a:p>
          <a:p>
            <a:pPr lvl="2"/>
            <a:r>
              <a:rPr lang="en-US" dirty="0"/>
              <a:t>example write to read-only file</a:t>
            </a:r>
          </a:p>
          <a:p>
            <a:pPr lvl="1"/>
            <a:r>
              <a:rPr lang="en-US" dirty="0"/>
              <a:t>Arithmetic </a:t>
            </a:r>
            <a:r>
              <a:rPr lang="en-US" dirty="0" smtClean="0"/>
              <a:t>error - </a:t>
            </a:r>
            <a:r>
              <a:rPr lang="en-US" sz="2400" dirty="0"/>
              <a:t>attempted division by zero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43212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Termination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Time overrun -</a:t>
            </a:r>
            <a:r>
              <a:rPr lang="en-US" dirty="0"/>
              <a:t>process waited longer than a specified maximum for an event</a:t>
            </a:r>
          </a:p>
          <a:p>
            <a:pPr lvl="1"/>
            <a:r>
              <a:rPr lang="en-US" dirty="0"/>
              <a:t>I/O failure</a:t>
            </a:r>
          </a:p>
          <a:p>
            <a:pPr lvl="1"/>
            <a:r>
              <a:rPr lang="en-US" dirty="0"/>
              <a:t>Invalid </a:t>
            </a:r>
            <a:r>
              <a:rPr lang="en-US" dirty="0" smtClean="0"/>
              <a:t>instruction - when </a:t>
            </a:r>
            <a:r>
              <a:rPr lang="en-US" dirty="0"/>
              <a:t>a process tries </a:t>
            </a:r>
            <a:r>
              <a:rPr lang="en-US" dirty="0" smtClean="0"/>
              <a:t>to execute </a:t>
            </a:r>
            <a:r>
              <a:rPr lang="en-US" dirty="0"/>
              <a:t>data (text)</a:t>
            </a:r>
          </a:p>
          <a:p>
            <a:pPr lvl="1"/>
            <a:r>
              <a:rPr lang="en-US" dirty="0" smtClean="0"/>
              <a:t>Operating </a:t>
            </a:r>
            <a:r>
              <a:rPr lang="en-US" dirty="0"/>
              <a:t>system </a:t>
            </a:r>
            <a:r>
              <a:rPr lang="en-US" dirty="0" smtClean="0"/>
              <a:t>intervention - </a:t>
            </a:r>
            <a:r>
              <a:rPr lang="en-US" dirty="0"/>
              <a:t> to resolve a deadlock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3746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Two-State Process </a:t>
            </a:r>
            <a:r>
              <a:rPr lang="en-US" b="1" dirty="0" smtClean="0"/>
              <a:t>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</a:t>
            </a:r>
            <a:r>
              <a:rPr lang="en-US" dirty="0"/>
              <a:t>may be in one of two states</a:t>
            </a:r>
          </a:p>
          <a:p>
            <a:pPr lvl="1"/>
            <a:r>
              <a:rPr lang="en-US" dirty="0"/>
              <a:t>Running</a:t>
            </a:r>
          </a:p>
          <a:p>
            <a:pPr lvl="1"/>
            <a:r>
              <a:rPr lang="en-US" dirty="0" smtClean="0"/>
              <a:t>Not-running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505199"/>
            <a:ext cx="6007702" cy="22098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0803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Two-State Process Model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</a:t>
            </a:r>
            <a:r>
              <a:rPr lang="en-US" dirty="0"/>
              <a:t>OS creates a new process, it enters </a:t>
            </a:r>
            <a:r>
              <a:rPr lang="en-US" dirty="0" smtClean="0"/>
              <a:t>that process </a:t>
            </a:r>
            <a:r>
              <a:rPr lang="en-US" dirty="0"/>
              <a:t>into Not Running State.</a:t>
            </a:r>
          </a:p>
          <a:p>
            <a:r>
              <a:rPr lang="en-US" dirty="0"/>
              <a:t>The existence of the process is known by </a:t>
            </a:r>
            <a:r>
              <a:rPr lang="en-US" dirty="0" smtClean="0"/>
              <a:t>the OS </a:t>
            </a:r>
            <a:r>
              <a:rPr lang="en-US" dirty="0"/>
              <a:t>and is waiting for an opportunity to execute.</a:t>
            </a:r>
          </a:p>
          <a:p>
            <a:r>
              <a:rPr lang="en-US" dirty="0" smtClean="0"/>
              <a:t>Running </a:t>
            </a:r>
            <a:r>
              <a:rPr lang="en-US" dirty="0"/>
              <a:t>process will be interrupted from time </a:t>
            </a:r>
            <a:r>
              <a:rPr lang="en-US" dirty="0" smtClean="0"/>
              <a:t>to time </a:t>
            </a:r>
            <a:r>
              <a:rPr lang="en-US" dirty="0"/>
              <a:t>and dispatcher will select a new process </a:t>
            </a:r>
            <a:r>
              <a:rPr lang="en-US" dirty="0" smtClean="0"/>
              <a:t>to run</a:t>
            </a:r>
            <a:r>
              <a:rPr lang="en-US" dirty="0"/>
              <a:t>.</a:t>
            </a:r>
          </a:p>
          <a:p>
            <a:r>
              <a:rPr lang="en-US" dirty="0"/>
              <a:t>Process will moves from the Running state to </a:t>
            </a:r>
            <a:r>
              <a:rPr lang="en-US" dirty="0" smtClean="0"/>
              <a:t>Not Running </a:t>
            </a:r>
            <a:r>
              <a:rPr lang="en-US" dirty="0"/>
              <a:t>state, another process will moves to </a:t>
            </a:r>
            <a:r>
              <a:rPr lang="en-US" dirty="0" smtClean="0"/>
              <a:t>the Running </a:t>
            </a:r>
            <a:r>
              <a:rPr lang="en-US" dirty="0"/>
              <a:t>state.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4633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Description and </a:t>
            </a:r>
            <a:r>
              <a:rPr lang="en-US" b="1" dirty="0" smtClean="0"/>
              <a:t>Control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/>
              <a:t>multiprogramming OS are build around </a:t>
            </a:r>
            <a:r>
              <a:rPr lang="en-US" dirty="0" smtClean="0"/>
              <a:t>the concept </a:t>
            </a:r>
            <a:r>
              <a:rPr lang="en-US" dirty="0"/>
              <a:t>of processes</a:t>
            </a:r>
          </a:p>
          <a:p>
            <a:r>
              <a:rPr lang="en-US" dirty="0"/>
              <a:t>A process is sometimes called a task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370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Two-State Process Model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Each </a:t>
            </a:r>
            <a:r>
              <a:rPr lang="en-US" dirty="0"/>
              <a:t>process must be represented in some </a:t>
            </a:r>
            <a:r>
              <a:rPr lang="en-US" dirty="0" smtClean="0"/>
              <a:t>way so </a:t>
            </a:r>
            <a:r>
              <a:rPr lang="en-US" dirty="0"/>
              <a:t>that OS can keep track of it.</a:t>
            </a:r>
          </a:p>
          <a:p>
            <a:pPr lvl="1"/>
            <a:r>
              <a:rPr lang="en-US" dirty="0"/>
              <a:t>There must be some information relating to </a:t>
            </a:r>
            <a:r>
              <a:rPr lang="en-US" dirty="0" smtClean="0"/>
              <a:t>each process</a:t>
            </a:r>
            <a:r>
              <a:rPr lang="en-US" dirty="0"/>
              <a:t>, including current state and location </a:t>
            </a:r>
            <a:r>
              <a:rPr lang="en-US" dirty="0" smtClean="0"/>
              <a:t>of main </a:t>
            </a:r>
            <a:r>
              <a:rPr lang="en-US" dirty="0"/>
              <a:t>memory.</a:t>
            </a:r>
          </a:p>
          <a:p>
            <a:r>
              <a:rPr lang="en-US" dirty="0"/>
              <a:t>Process that are not running must be kept </a:t>
            </a:r>
            <a:r>
              <a:rPr lang="en-US" dirty="0" smtClean="0"/>
              <a:t>in some </a:t>
            </a:r>
            <a:r>
              <a:rPr lang="en-US" dirty="0"/>
              <a:t>sort of queue, waiting their turn to </a:t>
            </a:r>
            <a:r>
              <a:rPr lang="en-US" dirty="0" smtClean="0"/>
              <a:t>be execute</a:t>
            </a:r>
            <a:r>
              <a:rPr lang="en-US" dirty="0"/>
              <a:t>.</a:t>
            </a:r>
          </a:p>
          <a:p>
            <a:r>
              <a:rPr lang="en-US" dirty="0"/>
              <a:t>Figure 3.4b suggests a structure to deploy </a:t>
            </a:r>
            <a:r>
              <a:rPr lang="en-US" dirty="0" smtClean="0"/>
              <a:t>two state process </a:t>
            </a:r>
            <a:r>
              <a:rPr lang="en-US" dirty="0"/>
              <a:t>model.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634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Not-Running Process in a Queue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612" y="2743200"/>
            <a:ext cx="4112776" cy="7112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612" y="3429000"/>
            <a:ext cx="4112776" cy="711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1712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Two-State Process Model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</a:t>
            </a:r>
            <a:r>
              <a:rPr lang="en-US" dirty="0"/>
              <a:t>is a single queue in which each entry is </a:t>
            </a:r>
            <a:r>
              <a:rPr lang="en-US" dirty="0" smtClean="0"/>
              <a:t>a pointer </a:t>
            </a:r>
            <a:r>
              <a:rPr lang="en-US" dirty="0"/>
              <a:t>to a particular process.</a:t>
            </a:r>
          </a:p>
          <a:p>
            <a:r>
              <a:rPr lang="en-US" dirty="0"/>
              <a:t>The queue must consist of linked list of </a:t>
            </a:r>
            <a:r>
              <a:rPr lang="en-US" dirty="0" smtClean="0"/>
              <a:t>data blocks</a:t>
            </a:r>
            <a:r>
              <a:rPr lang="en-US" dirty="0"/>
              <a:t>, in which each block represents </a:t>
            </a:r>
            <a:r>
              <a:rPr lang="en-US" dirty="0" smtClean="0"/>
              <a:t>one process.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queue is first in first out (FIFO) list and </a:t>
            </a:r>
            <a:r>
              <a:rPr lang="en-US" dirty="0" smtClean="0"/>
              <a:t>the processor </a:t>
            </a:r>
            <a:r>
              <a:rPr lang="en-US" dirty="0"/>
              <a:t>operates in Round robin.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3999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Queuing </a:t>
            </a:r>
            <a:r>
              <a:rPr lang="en-US" dirty="0"/>
              <a:t>suggested in Figure 3.4b will </a:t>
            </a:r>
            <a:r>
              <a:rPr lang="en-US" dirty="0" smtClean="0"/>
              <a:t>be effective </a:t>
            </a:r>
            <a:r>
              <a:rPr lang="en-US" dirty="0"/>
              <a:t>if all processes were always ready </a:t>
            </a:r>
            <a:r>
              <a:rPr lang="en-US" dirty="0" smtClean="0"/>
              <a:t>to execute.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BUT</a:t>
            </a:r>
            <a:r>
              <a:rPr lang="en-US" dirty="0"/>
              <a:t> it is inadequate because some </a:t>
            </a:r>
            <a:r>
              <a:rPr lang="en-US" dirty="0" smtClean="0"/>
              <a:t>process that </a:t>
            </a:r>
            <a:r>
              <a:rPr lang="en-US" dirty="0"/>
              <a:t>are in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Not Running </a:t>
            </a:r>
            <a:r>
              <a:rPr lang="en-US" dirty="0"/>
              <a:t>state </a:t>
            </a:r>
            <a:r>
              <a:rPr lang="en-US" dirty="0" smtClean="0"/>
              <a:t>either:</a:t>
            </a:r>
            <a:endParaRPr lang="en-US" dirty="0"/>
          </a:p>
          <a:p>
            <a:pPr lvl="1"/>
            <a:r>
              <a:rPr lang="en-US" dirty="0" smtClean="0"/>
              <a:t>ready </a:t>
            </a:r>
            <a:r>
              <a:rPr lang="en-US" dirty="0"/>
              <a:t>to execute</a:t>
            </a:r>
          </a:p>
          <a:p>
            <a:pPr lvl="1"/>
            <a:r>
              <a:rPr lang="en-US" dirty="0"/>
              <a:t>blocked because of waiting for I/O </a:t>
            </a:r>
            <a:r>
              <a:rPr lang="en-US" dirty="0" smtClean="0"/>
              <a:t>operation complete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0666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By </a:t>
            </a:r>
            <a:r>
              <a:rPr lang="en-US" dirty="0"/>
              <a:t>using queuing on fig. 3.4b, the dispatcher </a:t>
            </a:r>
            <a:r>
              <a:rPr lang="en-US" dirty="0" smtClean="0"/>
              <a:t>has to </a:t>
            </a:r>
            <a:r>
              <a:rPr lang="en-US" dirty="0"/>
              <a:t>scan the queue looking for the process that </a:t>
            </a:r>
            <a:r>
              <a:rPr lang="en-US" dirty="0" smtClean="0"/>
              <a:t>is not </a:t>
            </a:r>
            <a:r>
              <a:rPr lang="en-US" dirty="0"/>
              <a:t>blocked and has been in queue the longest.</a:t>
            </a:r>
          </a:p>
          <a:p>
            <a:r>
              <a:rPr lang="en-US" dirty="0"/>
              <a:t>A way to tackle this situation is to split the </a:t>
            </a:r>
            <a:r>
              <a:rPr lang="en-US" dirty="0" smtClean="0"/>
              <a:t>Not Running </a:t>
            </a:r>
            <a:r>
              <a:rPr lang="en-US" dirty="0"/>
              <a:t>state into two different states </a:t>
            </a:r>
            <a:r>
              <a:rPr lang="en-US" dirty="0" smtClean="0"/>
              <a:t>which are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Ready </a:t>
            </a:r>
            <a:r>
              <a:rPr lang="en-US" dirty="0"/>
              <a:t>state: Ready to execute</a:t>
            </a:r>
          </a:p>
          <a:p>
            <a:pPr lvl="1"/>
            <a:r>
              <a:rPr lang="en-US" b="1" dirty="0"/>
              <a:t>Blocked </a:t>
            </a:r>
            <a:r>
              <a:rPr lang="en-US" dirty="0"/>
              <a:t>state: waiting for I/O</a:t>
            </a:r>
          </a:p>
          <a:p>
            <a:r>
              <a:rPr lang="en-US" dirty="0"/>
              <a:t>Now, instead of two states we have three states</a:t>
            </a:r>
          </a:p>
          <a:p>
            <a:pPr marL="0" indent="0">
              <a:buNone/>
            </a:pPr>
            <a:r>
              <a:rPr lang="en-US" b="1" dirty="0" smtClean="0">
                <a:sym typeface="Wingdings" panose="05000000000000000000" pitchFamily="2" charset="2"/>
              </a:rPr>
              <a:t>    </a:t>
            </a:r>
            <a:r>
              <a:rPr lang="en-US" b="1" dirty="0" smtClean="0"/>
              <a:t>Ready</a:t>
            </a:r>
            <a:r>
              <a:rPr lang="en-US" b="1" dirty="0"/>
              <a:t>, Running, Blocked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CGMB143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0574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</a:t>
            </a:r>
            <a:r>
              <a:rPr lang="en-US" dirty="0"/>
              <a:t>a good measure, there are another </a:t>
            </a:r>
            <a:r>
              <a:rPr lang="en-US" dirty="0" smtClean="0"/>
              <a:t>two additional </a:t>
            </a:r>
            <a:r>
              <a:rPr lang="en-US" dirty="0"/>
              <a:t>states that will be useful for </a:t>
            </a:r>
            <a:r>
              <a:rPr lang="en-US" dirty="0" smtClean="0"/>
              <a:t>process management</a:t>
            </a:r>
            <a:r>
              <a:rPr lang="en-US" dirty="0"/>
              <a:t>:</a:t>
            </a:r>
          </a:p>
          <a:p>
            <a:r>
              <a:rPr lang="en-US" b="1" dirty="0">
                <a:solidFill>
                  <a:srgbClr val="FF0000"/>
                </a:solidFill>
              </a:rPr>
              <a:t>New</a:t>
            </a:r>
            <a:r>
              <a:rPr lang="en-US" b="1" dirty="0"/>
              <a:t> </a:t>
            </a:r>
            <a:r>
              <a:rPr lang="en-US" dirty="0"/>
              <a:t>state:</a:t>
            </a:r>
          </a:p>
          <a:p>
            <a:r>
              <a:rPr lang="en-US" dirty="0"/>
              <a:t>OS performed the necessary actions to create </a:t>
            </a:r>
            <a:r>
              <a:rPr lang="en-US" dirty="0" smtClean="0"/>
              <a:t>the process</a:t>
            </a:r>
            <a:endParaRPr lang="en-US" dirty="0"/>
          </a:p>
          <a:p>
            <a:pPr lvl="1"/>
            <a:r>
              <a:rPr lang="en-US" dirty="0" smtClean="0"/>
              <a:t>Process </a:t>
            </a:r>
            <a:r>
              <a:rPr lang="en-US" dirty="0"/>
              <a:t>ID</a:t>
            </a:r>
          </a:p>
          <a:p>
            <a:pPr lvl="1"/>
            <a:r>
              <a:rPr lang="en-US" dirty="0" smtClean="0"/>
              <a:t>Tables </a:t>
            </a:r>
            <a:r>
              <a:rPr lang="en-US" dirty="0"/>
              <a:t>needed to manage the process</a:t>
            </a:r>
          </a:p>
          <a:p>
            <a:r>
              <a:rPr lang="en-US" dirty="0"/>
              <a:t>but has not yet committed to execute the </a:t>
            </a:r>
            <a:r>
              <a:rPr lang="en-US" dirty="0" smtClean="0"/>
              <a:t>process (not </a:t>
            </a:r>
            <a:r>
              <a:rPr lang="en-US" dirty="0"/>
              <a:t>yet admitted)</a:t>
            </a:r>
          </a:p>
          <a:p>
            <a:pPr lvl="1"/>
            <a:r>
              <a:rPr lang="en-US" dirty="0" smtClean="0"/>
              <a:t>because </a:t>
            </a:r>
            <a:r>
              <a:rPr lang="en-US" dirty="0"/>
              <a:t>resources are limited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CGMB143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6663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</a:t>
            </a:r>
            <a:r>
              <a:rPr lang="en-US" b="1" dirty="0" smtClean="0"/>
              <a:t>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Exit </a:t>
            </a:r>
            <a:r>
              <a:rPr lang="en-US" dirty="0"/>
              <a:t>state:</a:t>
            </a:r>
          </a:p>
          <a:p>
            <a:r>
              <a:rPr lang="en-US" dirty="0"/>
              <a:t>Termination moves the process to this state.</a:t>
            </a:r>
          </a:p>
          <a:p>
            <a:r>
              <a:rPr lang="en-US" dirty="0"/>
              <a:t>It is no longer eligible for execution</a:t>
            </a:r>
          </a:p>
          <a:p>
            <a:r>
              <a:rPr lang="en-US" dirty="0"/>
              <a:t>Tables and other info are temporarily </a:t>
            </a:r>
            <a:r>
              <a:rPr lang="en-US" dirty="0" smtClean="0"/>
              <a:t>preserved for </a:t>
            </a:r>
            <a:r>
              <a:rPr lang="en-US" dirty="0"/>
              <a:t>auxiliary program</a:t>
            </a:r>
          </a:p>
          <a:p>
            <a:pPr lvl="1"/>
            <a:r>
              <a:rPr lang="en-US" dirty="0" smtClean="0"/>
              <a:t>Ex</a:t>
            </a:r>
            <a:r>
              <a:rPr lang="en-US" dirty="0"/>
              <a:t>: accounting program that cumulates </a:t>
            </a:r>
            <a:r>
              <a:rPr lang="en-US" dirty="0" smtClean="0"/>
              <a:t>resource usage </a:t>
            </a:r>
            <a:r>
              <a:rPr lang="en-US" dirty="0"/>
              <a:t>for billing the users</a:t>
            </a:r>
          </a:p>
          <a:p>
            <a:r>
              <a:rPr lang="en-US" dirty="0"/>
              <a:t>The process (and its tables) gets deleted </a:t>
            </a:r>
            <a:r>
              <a:rPr lang="en-US" dirty="0" smtClean="0"/>
              <a:t>when the </a:t>
            </a:r>
            <a:r>
              <a:rPr lang="en-US" dirty="0"/>
              <a:t>data is no more </a:t>
            </a:r>
            <a:r>
              <a:rPr lang="en-US" dirty="0" smtClean="0"/>
              <a:t>needed.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11357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76400"/>
            <a:ext cx="8225551" cy="19431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3590453"/>
            <a:ext cx="8225551" cy="2286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5931735"/>
            <a:ext cx="70104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>
                <a:hlinkClick r:id="rId4"/>
              </a:rPr>
              <a:t>courses.cs.vt.edu/csonline/OS/Lessons/Processes/index.html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4450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A Five-State </a:t>
            </a:r>
            <a:r>
              <a:rPr lang="en-US" b="1" dirty="0" smtClean="0"/>
              <a:t>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Running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ym typeface="Wingdings" panose="05000000000000000000" pitchFamily="2" charset="2"/>
              </a:rPr>
              <a:t> t</a:t>
            </a:r>
            <a:r>
              <a:rPr lang="en-US" dirty="0" smtClean="0"/>
              <a:t>he </a:t>
            </a:r>
            <a:r>
              <a:rPr lang="en-US" dirty="0"/>
              <a:t>process that is currently </a:t>
            </a:r>
            <a:r>
              <a:rPr lang="en-US" dirty="0" smtClean="0"/>
              <a:t>being executed</a:t>
            </a:r>
            <a:r>
              <a:rPr lang="en-US" dirty="0"/>
              <a:t>.</a:t>
            </a:r>
          </a:p>
          <a:p>
            <a:r>
              <a:rPr lang="en-US" dirty="0"/>
              <a:t>Ready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dirty="0" smtClean="0"/>
              <a:t>a </a:t>
            </a:r>
            <a:r>
              <a:rPr lang="en-US" dirty="0"/>
              <a:t>process that is prepared to execute </a:t>
            </a:r>
            <a:r>
              <a:rPr lang="en-US" dirty="0" smtClean="0"/>
              <a:t>when given </a:t>
            </a:r>
            <a:r>
              <a:rPr lang="en-US" dirty="0"/>
              <a:t>the opportunity.</a:t>
            </a:r>
          </a:p>
          <a:p>
            <a:r>
              <a:rPr lang="en-US" dirty="0"/>
              <a:t>Blocked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a </a:t>
            </a:r>
            <a:r>
              <a:rPr lang="en-US" dirty="0"/>
              <a:t>process that cannot execute until </a:t>
            </a:r>
            <a:r>
              <a:rPr lang="en-US" dirty="0" smtClean="0"/>
              <a:t>some event </a:t>
            </a:r>
            <a:r>
              <a:rPr lang="en-US" dirty="0"/>
              <a:t>occurs, such as the completion of I/O operation.</a:t>
            </a:r>
          </a:p>
          <a:p>
            <a:r>
              <a:rPr lang="en-US" dirty="0"/>
              <a:t>New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dirty="0" smtClean="0"/>
              <a:t>a </a:t>
            </a:r>
            <a:r>
              <a:rPr lang="en-US" dirty="0"/>
              <a:t>process that has just been created but </a:t>
            </a:r>
            <a:r>
              <a:rPr lang="en-US" dirty="0" smtClean="0"/>
              <a:t>not being </a:t>
            </a:r>
            <a:r>
              <a:rPr lang="en-US" dirty="0"/>
              <a:t>admitted to the pool of executable process by </a:t>
            </a:r>
            <a:r>
              <a:rPr lang="en-US" dirty="0" smtClean="0"/>
              <a:t>the OS </a:t>
            </a:r>
            <a:r>
              <a:rPr lang="en-US" dirty="0"/>
              <a:t>(not being loaded in the main memory).</a:t>
            </a:r>
          </a:p>
          <a:p>
            <a:r>
              <a:rPr lang="en-US" dirty="0"/>
              <a:t>Exit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a </a:t>
            </a:r>
            <a:r>
              <a:rPr lang="en-US" dirty="0"/>
              <a:t>process that has been released from the </a:t>
            </a:r>
            <a:r>
              <a:rPr lang="en-US" dirty="0" smtClean="0"/>
              <a:t>pool of </a:t>
            </a:r>
            <a:r>
              <a:rPr lang="en-US" dirty="0"/>
              <a:t>executable processes by the OS, either because </a:t>
            </a:r>
            <a:r>
              <a:rPr lang="en-US" dirty="0" smtClean="0"/>
              <a:t>it halted </a:t>
            </a:r>
            <a:r>
              <a:rPr lang="en-US" dirty="0"/>
              <a:t>or aborted for some reason.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2168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</a:t>
            </a:r>
            <a:r>
              <a:rPr lang="en-US" b="1" dirty="0" smtClean="0"/>
              <a:t>Transitions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Figure </a:t>
            </a:r>
            <a:r>
              <a:rPr lang="en-US" dirty="0"/>
              <a:t>3.5 indicates the possible </a:t>
            </a:r>
            <a:r>
              <a:rPr lang="en-US" dirty="0" smtClean="0"/>
              <a:t>state transition </a:t>
            </a:r>
            <a:r>
              <a:rPr lang="en-US" dirty="0"/>
              <a:t>as follows:</a:t>
            </a:r>
          </a:p>
          <a:p>
            <a:r>
              <a:rPr lang="en-US" dirty="0"/>
              <a:t>Null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New</a:t>
            </a:r>
            <a:endParaRPr lang="en-US" dirty="0"/>
          </a:p>
          <a:p>
            <a:pPr lvl="1"/>
            <a:r>
              <a:rPr lang="en-US" dirty="0"/>
              <a:t>A new process is created to execute a program.</a:t>
            </a:r>
          </a:p>
          <a:p>
            <a:r>
              <a:rPr lang="en-US" dirty="0" smtClean="0"/>
              <a:t>New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dirty="0" smtClean="0"/>
              <a:t>Ready</a:t>
            </a:r>
            <a:endParaRPr lang="en-US" dirty="0"/>
          </a:p>
          <a:p>
            <a:pPr lvl="1"/>
            <a:r>
              <a:rPr lang="en-US" dirty="0"/>
              <a:t>OS will move the process from New to </a:t>
            </a:r>
            <a:r>
              <a:rPr lang="en-US" dirty="0" smtClean="0"/>
              <a:t>Ready state </a:t>
            </a:r>
            <a:r>
              <a:rPr lang="en-US" dirty="0"/>
              <a:t>when it is prepared to take an </a:t>
            </a:r>
            <a:r>
              <a:rPr lang="en-US" dirty="0" smtClean="0"/>
              <a:t>additional process</a:t>
            </a:r>
            <a:r>
              <a:rPr lang="en-US" dirty="0"/>
              <a:t>.</a:t>
            </a:r>
          </a:p>
          <a:p>
            <a:r>
              <a:rPr lang="en-US" dirty="0"/>
              <a:t>Ready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/>
              <a:t>Running</a:t>
            </a:r>
            <a:endParaRPr lang="en-US" dirty="0"/>
          </a:p>
          <a:p>
            <a:pPr lvl="1"/>
            <a:r>
              <a:rPr lang="en-US" dirty="0"/>
              <a:t>When it is time, the dispatcher selects a </a:t>
            </a:r>
            <a:r>
              <a:rPr lang="en-US" dirty="0" smtClean="0"/>
              <a:t>new process </a:t>
            </a:r>
            <a:r>
              <a:rPr lang="en-US" dirty="0"/>
              <a:t>to run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3086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Major Requirements of an </a:t>
            </a:r>
            <a:r>
              <a:rPr lang="en-US" b="1" dirty="0" smtClean="0"/>
              <a:t>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 </a:t>
            </a:r>
            <a:r>
              <a:rPr lang="en-US" dirty="0"/>
              <a:t>must interleave the execution of </a:t>
            </a:r>
            <a:r>
              <a:rPr lang="en-US" dirty="0" smtClean="0"/>
              <a:t>several processes </a:t>
            </a:r>
            <a:r>
              <a:rPr lang="en-US" dirty="0"/>
              <a:t>to maximize processor usage </a:t>
            </a:r>
            <a:r>
              <a:rPr lang="en-US" dirty="0" smtClean="0"/>
              <a:t>while providing </a:t>
            </a:r>
            <a:r>
              <a:rPr lang="en-US" dirty="0"/>
              <a:t>reasonable response </a:t>
            </a:r>
            <a:r>
              <a:rPr lang="en-US" dirty="0" smtClean="0"/>
              <a:t>time.</a:t>
            </a:r>
            <a:endParaRPr lang="en-US" dirty="0"/>
          </a:p>
          <a:p>
            <a:r>
              <a:rPr lang="en-US" dirty="0"/>
              <a:t>OS must allocate resources to </a:t>
            </a:r>
            <a:r>
              <a:rPr lang="en-US" dirty="0" smtClean="0"/>
              <a:t>processes while </a:t>
            </a:r>
            <a:r>
              <a:rPr lang="en-US" dirty="0"/>
              <a:t>avoiding </a:t>
            </a:r>
            <a:r>
              <a:rPr lang="en-US" dirty="0" smtClean="0"/>
              <a:t>deadlock.- </a:t>
            </a:r>
            <a:r>
              <a:rPr lang="en-US" sz="1900" dirty="0"/>
              <a:t>when a </a:t>
            </a:r>
            <a:r>
              <a:rPr lang="en-US" sz="1900" dirty="0">
                <a:hlinkClick r:id="rId2" tooltip="Process (computing)"/>
              </a:rPr>
              <a:t>process</a:t>
            </a:r>
            <a:r>
              <a:rPr lang="en-US" sz="1900" dirty="0"/>
              <a:t> </a:t>
            </a:r>
            <a:r>
              <a:rPr lang="en-US" sz="1900" dirty="0" smtClean="0"/>
              <a:t>A enters </a:t>
            </a:r>
            <a:r>
              <a:rPr lang="en-US" sz="1900" dirty="0"/>
              <a:t>a waiting </a:t>
            </a:r>
            <a:r>
              <a:rPr lang="en-US" sz="1900" dirty="0">
                <a:hlinkClick r:id="rId3" tooltip="Process states"/>
              </a:rPr>
              <a:t>state</a:t>
            </a:r>
            <a:r>
              <a:rPr lang="en-US" sz="1900" dirty="0"/>
              <a:t> because a </a:t>
            </a:r>
            <a:r>
              <a:rPr lang="en-US" sz="1900" dirty="0">
                <a:hlinkClick r:id="rId4" tooltip="Resource"/>
              </a:rPr>
              <a:t>resource</a:t>
            </a:r>
            <a:r>
              <a:rPr lang="en-US" sz="1900" dirty="0"/>
              <a:t> requested is being held by </a:t>
            </a:r>
            <a:r>
              <a:rPr lang="en-US" sz="1900" dirty="0" smtClean="0"/>
              <a:t>Process B, </a:t>
            </a:r>
            <a:r>
              <a:rPr lang="en-US" sz="1900" dirty="0"/>
              <a:t>which in turn is waiting </a:t>
            </a:r>
            <a:r>
              <a:rPr lang="en-US" sz="1900" dirty="0" smtClean="0"/>
              <a:t>resource </a:t>
            </a:r>
            <a:r>
              <a:rPr lang="en-US" sz="1900" dirty="0"/>
              <a:t>held by </a:t>
            </a:r>
            <a:r>
              <a:rPr lang="en-US" sz="1900" dirty="0" smtClean="0"/>
              <a:t>process A. </a:t>
            </a:r>
          </a:p>
          <a:p>
            <a:r>
              <a:rPr lang="en-US" dirty="0" smtClean="0"/>
              <a:t>OS </a:t>
            </a:r>
            <a:r>
              <a:rPr lang="en-US" dirty="0"/>
              <a:t>must support inter process </a:t>
            </a:r>
            <a:r>
              <a:rPr lang="en-US" dirty="0" smtClean="0"/>
              <a:t>communication and </a:t>
            </a:r>
            <a:r>
              <a:rPr lang="en-US" dirty="0"/>
              <a:t>user creation of </a:t>
            </a:r>
            <a:r>
              <a:rPr lang="en-US" dirty="0" smtClean="0"/>
              <a:t>processes.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1668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5448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Transitions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Running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Exit</a:t>
            </a:r>
            <a:endParaRPr lang="en-US" dirty="0"/>
          </a:p>
          <a:p>
            <a:pPr lvl="1"/>
            <a:r>
              <a:rPr lang="en-US" dirty="0"/>
              <a:t>The currently Running process is terminated </a:t>
            </a:r>
            <a:r>
              <a:rPr lang="en-US" dirty="0" smtClean="0"/>
              <a:t>by the </a:t>
            </a:r>
            <a:r>
              <a:rPr lang="en-US" dirty="0"/>
              <a:t>OS if </a:t>
            </a:r>
            <a:r>
              <a:rPr lang="en-US" dirty="0" smtClean="0"/>
              <a:t>the </a:t>
            </a:r>
            <a:r>
              <a:rPr lang="en-US" dirty="0"/>
              <a:t>process indicates that it </a:t>
            </a:r>
            <a:r>
              <a:rPr lang="en-US" dirty="0" smtClean="0"/>
              <a:t>has completed </a:t>
            </a:r>
            <a:r>
              <a:rPr lang="en-US" dirty="0"/>
              <a:t>or if it aborts.</a:t>
            </a:r>
          </a:p>
          <a:p>
            <a:r>
              <a:rPr lang="en-US" dirty="0"/>
              <a:t>Running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/>
              <a:t>Ready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running process has expired his time slot</a:t>
            </a:r>
          </a:p>
          <a:p>
            <a:pPr lvl="1"/>
            <a:r>
              <a:rPr lang="en-US" dirty="0"/>
              <a:t>the running process gets interrupted because </a:t>
            </a:r>
            <a:r>
              <a:rPr lang="en-US" dirty="0" smtClean="0"/>
              <a:t>a higher </a:t>
            </a:r>
            <a:r>
              <a:rPr lang="en-US" dirty="0"/>
              <a:t>priority process is in the ready state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4081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1) What is a process?</a:t>
            </a:r>
          </a:p>
          <a:p>
            <a:r>
              <a:rPr lang="en-US" dirty="0" smtClean="0"/>
              <a:t>2) What is process trace?</a:t>
            </a:r>
          </a:p>
          <a:p>
            <a:r>
              <a:rPr lang="en-US" dirty="0" smtClean="0"/>
              <a:t>3) What is the job of dispatcher?</a:t>
            </a:r>
          </a:p>
          <a:p>
            <a:r>
              <a:rPr lang="en-US" dirty="0" smtClean="0"/>
              <a:t>4) Give two reason why we create a process?</a:t>
            </a:r>
          </a:p>
          <a:p>
            <a:r>
              <a:rPr lang="en-US" dirty="0" smtClean="0"/>
              <a:t>5) Give three reason to terminate a process</a:t>
            </a:r>
          </a:p>
          <a:p>
            <a:r>
              <a:rPr lang="en-US" dirty="0" smtClean="0"/>
              <a:t>6) Explain two state model</a:t>
            </a:r>
          </a:p>
          <a:p>
            <a:r>
              <a:rPr lang="en-US" dirty="0" smtClean="0"/>
              <a:t>7) Explain the 5 state model</a:t>
            </a:r>
          </a:p>
          <a:p>
            <a:r>
              <a:rPr lang="en-US" dirty="0" smtClean="0"/>
              <a:t>8) Why is the problem of two state model that needed us to change to </a:t>
            </a:r>
            <a:r>
              <a:rPr lang="en-US" smtClean="0"/>
              <a:t>5 state model?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728066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process is created for a program to </a:t>
            </a:r>
            <a:r>
              <a:rPr lang="en-US" dirty="0" smtClean="0"/>
              <a:t>be executed</a:t>
            </a:r>
            <a:r>
              <a:rPr lang="en-US" dirty="0"/>
              <a:t>.</a:t>
            </a:r>
          </a:p>
          <a:p>
            <a:r>
              <a:rPr lang="en-US" dirty="0"/>
              <a:t>Also called a task</a:t>
            </a:r>
          </a:p>
          <a:p>
            <a:r>
              <a:rPr lang="en-US" dirty="0" smtClean="0"/>
              <a:t>We can characterized the behavior of an individual process by listing the sequence of instruction that execute for that process. </a:t>
            </a:r>
            <a:r>
              <a:rPr lang="en-US" dirty="0"/>
              <a:t>S</a:t>
            </a:r>
            <a:r>
              <a:rPr lang="en-US" dirty="0" smtClean="0"/>
              <a:t>uch listing is referred to as a </a:t>
            </a:r>
            <a:r>
              <a:rPr lang="en-US" b="1" dirty="0" smtClean="0"/>
              <a:t>trace</a:t>
            </a:r>
            <a:r>
              <a:rPr lang="en-US" dirty="0" smtClean="0"/>
              <a:t> of the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3949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</a:t>
            </a:r>
            <a:r>
              <a:rPr lang="en-US" b="1" dirty="0" smtClean="0"/>
              <a:t>Trace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</a:t>
            </a:r>
            <a:r>
              <a:rPr lang="en-US" dirty="0"/>
              <a:t>3.1 shows a memory layout of </a:t>
            </a:r>
            <a:r>
              <a:rPr lang="en-US" dirty="0" smtClean="0"/>
              <a:t>three processes</a:t>
            </a:r>
            <a:r>
              <a:rPr lang="en-US" dirty="0"/>
              <a:t>.</a:t>
            </a:r>
          </a:p>
          <a:p>
            <a:r>
              <a:rPr lang="en-US" dirty="0"/>
              <a:t>Assume no used of virtual memory.</a:t>
            </a:r>
          </a:p>
          <a:p>
            <a:r>
              <a:rPr lang="en-US" dirty="0"/>
              <a:t>All of the process are fully loaded in the </a:t>
            </a:r>
            <a:r>
              <a:rPr lang="en-US" dirty="0" smtClean="0"/>
              <a:t>main memory</a:t>
            </a:r>
            <a:r>
              <a:rPr lang="en-US" dirty="0"/>
              <a:t>.</a:t>
            </a:r>
          </a:p>
          <a:p>
            <a:r>
              <a:rPr lang="en-US" dirty="0"/>
              <a:t>There is dispatcher program that switches </a:t>
            </a:r>
            <a:r>
              <a:rPr lang="en-US" dirty="0" smtClean="0"/>
              <a:t>the processor </a:t>
            </a:r>
            <a:r>
              <a:rPr lang="en-US" dirty="0"/>
              <a:t>from one process to another.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283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2017" y="1905000"/>
            <a:ext cx="3401926" cy="22352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2017" y="4114800"/>
            <a:ext cx="3401926" cy="20193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68052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Trace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3.2 </a:t>
            </a:r>
            <a:r>
              <a:rPr lang="en-US" dirty="0"/>
              <a:t>shows the trace of three </a:t>
            </a:r>
            <a:r>
              <a:rPr lang="en-US" dirty="0" smtClean="0"/>
              <a:t>processes during </a:t>
            </a:r>
            <a:r>
              <a:rPr lang="en-US" dirty="0"/>
              <a:t>early part of their execution.</a:t>
            </a:r>
          </a:p>
          <a:p>
            <a:r>
              <a:rPr lang="en-US" dirty="0"/>
              <a:t>First 12 instructions executed in processes </a:t>
            </a:r>
            <a:r>
              <a:rPr lang="en-US" dirty="0" smtClean="0"/>
              <a:t>A and </a:t>
            </a:r>
            <a:r>
              <a:rPr lang="en-US" dirty="0"/>
              <a:t>C are shown.</a:t>
            </a:r>
          </a:p>
          <a:p>
            <a:r>
              <a:rPr lang="en-US" dirty="0" smtClean="0"/>
              <a:t>Process </a:t>
            </a:r>
            <a:r>
              <a:rPr lang="en-US" dirty="0"/>
              <a:t>B executes four instructions </a:t>
            </a:r>
            <a:r>
              <a:rPr lang="en-US" dirty="0" smtClean="0"/>
              <a:t>and assume </a:t>
            </a:r>
            <a:r>
              <a:rPr lang="en-US" dirty="0"/>
              <a:t>that the fourth instruction invokes </a:t>
            </a:r>
            <a:r>
              <a:rPr lang="en-US" dirty="0" smtClean="0"/>
              <a:t>and I/O </a:t>
            </a:r>
            <a:r>
              <a:rPr lang="en-US" dirty="0"/>
              <a:t>operation for which the process must wait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8400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 rotWithShape="1">
          <a:blip r:embed="rId2"/>
          <a:srcRect l="49572" t="14626" r="20087" b="47197"/>
          <a:stretch/>
        </p:blipFill>
        <p:spPr bwMode="auto">
          <a:xfrm>
            <a:off x="1295400" y="1899546"/>
            <a:ext cx="6477000" cy="42726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1789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Process Trace</a:t>
            </a:r>
            <a:r>
              <a:rPr lang="en-US" b="1" dirty="0" smtClean="0"/>
              <a:t>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Figure 3.3 </a:t>
            </a:r>
            <a:r>
              <a:rPr lang="en-US" dirty="0"/>
              <a:t>shows traces from </a:t>
            </a:r>
            <a:r>
              <a:rPr lang="en-US" dirty="0" smtClean="0"/>
              <a:t>processor’s point </a:t>
            </a:r>
            <a:r>
              <a:rPr lang="en-US" dirty="0"/>
              <a:t>of view.</a:t>
            </a:r>
          </a:p>
          <a:p>
            <a:r>
              <a:rPr lang="en-US" dirty="0"/>
              <a:t>It shows the interleaved traces resulting </a:t>
            </a:r>
            <a:r>
              <a:rPr lang="en-US" dirty="0" smtClean="0"/>
              <a:t>from the </a:t>
            </a:r>
            <a:r>
              <a:rPr lang="en-US" dirty="0"/>
              <a:t>52 instruction cycles.</a:t>
            </a:r>
          </a:p>
          <a:p>
            <a:pPr algn="just"/>
            <a:r>
              <a:rPr lang="en-US" dirty="0" smtClean="0"/>
              <a:t>Assume OS allowed </a:t>
            </a:r>
            <a:r>
              <a:rPr lang="en-US" dirty="0"/>
              <a:t>a process to </a:t>
            </a:r>
            <a:r>
              <a:rPr lang="en-US" dirty="0" smtClean="0"/>
              <a:t>continue execution </a:t>
            </a:r>
            <a:r>
              <a:rPr lang="en-US" dirty="0"/>
              <a:t>for a maximum of 6 </a:t>
            </a:r>
            <a:r>
              <a:rPr lang="en-US" dirty="0" smtClean="0"/>
              <a:t>instruction cycles</a:t>
            </a:r>
            <a:r>
              <a:rPr lang="en-US" dirty="0"/>
              <a:t>, then the process will be </a:t>
            </a:r>
            <a:r>
              <a:rPr lang="en-US" dirty="0" smtClean="0"/>
              <a:t>interrupted, thus </a:t>
            </a:r>
            <a:r>
              <a:rPr lang="en-US" dirty="0"/>
              <a:t>its prevent single process </a:t>
            </a:r>
            <a:r>
              <a:rPr lang="en-US" dirty="0" smtClean="0"/>
              <a:t>from monopolizing processor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Systems and Networking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8B437-91F6-4B99-A3D9-1EE1C761C95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CGMB143						             COMPUTER SYSTEM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CSNB153 </a:t>
            </a:r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</a:rPr>
              <a:t>						                                      COMPUTER SYSTEM</a:t>
            </a:r>
            <a:endParaRPr lang="en-US" sz="16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97645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2913</TotalTime>
  <Words>1578</Words>
  <Application>Microsoft Office PowerPoint</Application>
  <PresentationFormat>On-screen Show (4:3)</PresentationFormat>
  <Paragraphs>269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Verdana</vt:lpstr>
      <vt:lpstr>Wingdings</vt:lpstr>
      <vt:lpstr>Office Theme</vt:lpstr>
      <vt:lpstr>CHAPTER 5 </vt:lpstr>
      <vt:lpstr>Process Description and Control</vt:lpstr>
      <vt:lpstr>Major Requirements of an OS</vt:lpstr>
      <vt:lpstr>Process</vt:lpstr>
      <vt:lpstr>Process Trace</vt:lpstr>
      <vt:lpstr>PowerPoint Presentation</vt:lpstr>
      <vt:lpstr>Process Trace..</vt:lpstr>
      <vt:lpstr>PowerPoint Presentation</vt:lpstr>
      <vt:lpstr>Process Trace..</vt:lpstr>
      <vt:lpstr>PowerPoint Presentation</vt:lpstr>
      <vt:lpstr>Process Trace..</vt:lpstr>
      <vt:lpstr>Process Trace..</vt:lpstr>
      <vt:lpstr>Dispatcher</vt:lpstr>
      <vt:lpstr>Process Creation</vt:lpstr>
      <vt:lpstr>Process Termination</vt:lpstr>
      <vt:lpstr>Process Termination..</vt:lpstr>
      <vt:lpstr>Process Termination..</vt:lpstr>
      <vt:lpstr>Two-State Process Model</vt:lpstr>
      <vt:lpstr>Two-State Process Model..</vt:lpstr>
      <vt:lpstr>Two-State Process Model..</vt:lpstr>
      <vt:lpstr>Not-Running Process in a Queue</vt:lpstr>
      <vt:lpstr>Two-State Process Model..</vt:lpstr>
      <vt:lpstr>Process</vt:lpstr>
      <vt:lpstr>Process..</vt:lpstr>
      <vt:lpstr>Process..</vt:lpstr>
      <vt:lpstr>Process..</vt:lpstr>
      <vt:lpstr>PowerPoint Presentation</vt:lpstr>
      <vt:lpstr>A Five-State Model</vt:lpstr>
      <vt:lpstr>Process Transitions</vt:lpstr>
      <vt:lpstr>Process Transitions..</vt:lpstr>
      <vt:lpstr>PowerPoint Presentation</vt:lpstr>
    </vt:vector>
  </TitlesOfParts>
  <Company>Universiti Tenaga Nasional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shakirah</dc:creator>
  <cp:lastModifiedBy>Rina Azlin Binti Razali</cp:lastModifiedBy>
  <cp:revision>903</cp:revision>
  <dcterms:created xsi:type="dcterms:W3CDTF">2013-04-30T07:52:16Z</dcterms:created>
  <dcterms:modified xsi:type="dcterms:W3CDTF">2017-11-07T00:53:07Z</dcterms:modified>
</cp:coreProperties>
</file>