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8" r:id="rId2"/>
    <p:sldId id="259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0" r:id="rId12"/>
    <p:sldId id="272" r:id="rId13"/>
    <p:sldId id="275" r:id="rId14"/>
    <p:sldId id="276" r:id="rId15"/>
    <p:sldId id="278" r:id="rId16"/>
    <p:sldId id="277" r:id="rId17"/>
    <p:sldId id="279" r:id="rId18"/>
    <p:sldId id="280" r:id="rId19"/>
    <p:sldId id="281" r:id="rId20"/>
    <p:sldId id="282" r:id="rId21"/>
    <p:sldId id="283" r:id="rId22"/>
    <p:sldId id="312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300" r:id="rId35"/>
    <p:sldId id="298" r:id="rId36"/>
    <p:sldId id="301" r:id="rId37"/>
    <p:sldId id="299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0" r:id="rId47"/>
    <p:sldId id="311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7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07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33D7F-54B2-4CB2-AF00-0E5C423B54AA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66459-912A-49E6-A5DF-5199E63E42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18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98FD6-871B-4784-A5D9-F37357925EF2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C646B-D3C8-4981-B60B-38C0287FD3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8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wpmu.org/wp-content/uploads/2012/02/keyboard-ball-big.jpg"/>
          <p:cNvPicPr>
            <a:picLocks noChangeAspect="1" noChangeArrowheads="1"/>
          </p:cNvPicPr>
          <p:nvPr userDrawn="1"/>
        </p:nvPicPr>
        <p:blipFill>
          <a:blip r:embed="rId2" cstate="print"/>
          <a:srcRect l="8571" r="3810"/>
          <a:stretch>
            <a:fillRect/>
          </a:stretch>
        </p:blipFill>
        <p:spPr bwMode="auto">
          <a:xfrm>
            <a:off x="6754091" y="4191000"/>
            <a:ext cx="2389908" cy="209549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78025"/>
            <a:ext cx="7772400" cy="1470025"/>
          </a:xfrm>
        </p:spPr>
        <p:txBody>
          <a:bodyPr/>
          <a:lstStyle>
            <a:lvl1pPr algn="l"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57600"/>
            <a:ext cx="6400800" cy="17526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l">
              <a:buNone/>
              <a:defRPr sz="2400"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414337"/>
            <a:ext cx="1727869" cy="820738"/>
          </a:xfrm>
          <a:prstGeom prst="rect">
            <a:avLst/>
          </a:prstGeom>
        </p:spPr>
      </p:pic>
    </p:spTree>
  </p:cSld>
  <p:clrMapOvr>
    <a:masterClrMapping/>
  </p:clrMapOvr>
  <p:transition spd="med" advClick="0" advTm="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3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611537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772400" cy="1362075"/>
          </a:xfrm>
        </p:spPr>
        <p:txBody>
          <a:bodyPr anchor="t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>
              <a:defRPr sz="4000" b="1" cap="none" spc="0">
                <a:ln/>
                <a:solidFill>
                  <a:schemeClr val="accent3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8" descr="https://si0.twimg.com/profile_images/2190168281/leaf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290912">
            <a:off x="5327431" y="3373512"/>
            <a:ext cx="3033857" cy="303385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</p:cSld>
  <p:clrMapOvr>
    <a:masterClrMapping/>
  </p:clrMapOvr>
  <p:transition spd="med" advClick="0" advTm="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516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7" presetClass="entr" presetSubtype="0" fill="hold" nodeType="afterEffect">
                  <p:stCondLst>
                    <p:cond delay="0"/>
                  </p:stCondLst>
                  <p:iterate type="lt">
                    <p:tmPct val="5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discrete" valueType="clr">
                      <p:cBhvr override="childStyle">
                        <p:cTn dur="80"/>
                        <p:tgtEl>
                          <p:spTgt spid="4"/>
                        </p:tgtEl>
                        <p:attrNameLst>
                          <p:attrName>style.color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anim calcmode="discrete" valueType="clr">
                      <p:cBhvr>
                        <p:cTn dur="80"/>
                        <p:tgtEl>
                          <p:spTgt spid="4"/>
                        </p:tgtEl>
                        <p:attrNameLst>
                          <p:attrName>fillcolor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set>
                      <p:cBhvr>
                        <p:cTn dur="80"/>
                        <p:tgtEl>
                          <p:spTgt spid="4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Systems and Networking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410200" y="0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COMPUTER</a:t>
            </a:r>
            <a:r>
              <a:rPr lang="en-US" sz="1600" b="1" baseline="0" dirty="0" smtClean="0">
                <a:solidFill>
                  <a:schemeClr val="bg1"/>
                </a:solidFill>
                <a:latin typeface="Verdana" pitchFamily="34" charset="0"/>
              </a:rPr>
              <a:t> ORGANIZATION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6200" y="11668"/>
            <a:ext cx="1285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CMPD223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pull/>
  </p:transition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6</a:t>
            </a:r>
            <a:br>
              <a:rPr lang="en-US" dirty="0" smtClean="0"/>
            </a:br>
            <a:r>
              <a:rPr lang="en-US" dirty="0" smtClean="0"/>
              <a:t>INTERNAL MEMORY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CSNB 153 </a:t>
            </a:r>
            <a:r>
              <a:rPr lang="en-US" sz="2800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coMPUTER</a:t>
            </a:r>
            <a:r>
              <a:rPr lang="en-US" sz="28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SYSTEM</a:t>
            </a:r>
            <a:endParaRPr lang="en-US" sz="28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RAM (DRAM)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Made </a:t>
            </a:r>
            <a:r>
              <a:rPr lang="en-US" dirty="0"/>
              <a:t>with cells that store data as charge on capacitors</a:t>
            </a:r>
          </a:p>
          <a:p>
            <a:r>
              <a:rPr lang="en-US" dirty="0"/>
              <a:t>The presence or absence of charge in a capacitor is interpreted as a binary 1 or </a:t>
            </a:r>
            <a:r>
              <a:rPr lang="en-US" dirty="0" smtClean="0"/>
              <a:t>0</a:t>
            </a:r>
            <a:endParaRPr lang="en-US" dirty="0"/>
          </a:p>
          <a:p>
            <a:pPr lvl="1"/>
            <a:r>
              <a:rPr lang="en-US" dirty="0" smtClean="0"/>
              <a:t>Capacitors </a:t>
            </a:r>
            <a:r>
              <a:rPr lang="en-US" dirty="0"/>
              <a:t>have tendency of discharging </a:t>
            </a:r>
            <a:r>
              <a:rPr lang="en-US" dirty="0" smtClean="0"/>
              <a:t>- needs </a:t>
            </a:r>
            <a:r>
              <a:rPr lang="en-US" dirty="0"/>
              <a:t>to periodically charge to maintain data </a:t>
            </a:r>
            <a:r>
              <a:rPr lang="en-US" dirty="0" smtClean="0"/>
              <a:t>storage</a:t>
            </a:r>
            <a:endParaRPr lang="en-US" dirty="0"/>
          </a:p>
          <a:p>
            <a:r>
              <a:rPr lang="en-US" dirty="0"/>
              <a:t>The term dynamic refers to this tendency of the stored charge to leak away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49901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DRAM Operation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 voltage signal is applied to the bit line </a:t>
            </a:r>
          </a:p>
          <a:p>
            <a:r>
              <a:rPr lang="en-US" dirty="0"/>
              <a:t>A high voltage represent 1, a low voltage represent 0</a:t>
            </a:r>
          </a:p>
          <a:p>
            <a:r>
              <a:rPr lang="en-US" dirty="0"/>
              <a:t>A signal is then applied to the address line allowing a charge to be transferred to the </a:t>
            </a:r>
            <a:r>
              <a:rPr lang="en-US" dirty="0" smtClean="0"/>
              <a:t>capacitor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Select address line. The </a:t>
            </a:r>
            <a:r>
              <a:rPr lang="en-US" dirty="0"/>
              <a:t>transistor turns on and the charge stored on the capacitor is fed out onto a bit line and to a sense </a:t>
            </a:r>
            <a:r>
              <a:rPr lang="en-US" dirty="0" smtClean="0"/>
              <a:t>amplifier</a:t>
            </a:r>
            <a:endParaRPr lang="en-US" dirty="0"/>
          </a:p>
          <a:p>
            <a:r>
              <a:rPr lang="en-US" dirty="0"/>
              <a:t>The sense amplifier compares the capacitor voltage to a reference value and determines if the cell contains a logic 1 or logic </a:t>
            </a:r>
            <a:r>
              <a:rPr lang="en-US" dirty="0" smtClean="0"/>
              <a:t>0</a:t>
            </a:r>
            <a:endParaRPr lang="en-US" dirty="0"/>
          </a:p>
          <a:p>
            <a:r>
              <a:rPr lang="en-US" dirty="0"/>
              <a:t>The readout from the cell discharges the capacitor which must be restored to complete the </a:t>
            </a:r>
            <a:r>
              <a:rPr lang="en-US" dirty="0" smtClean="0"/>
              <a:t>operation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27371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RAM (SRAM)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Use </a:t>
            </a:r>
            <a:r>
              <a:rPr lang="en-US" dirty="0"/>
              <a:t>the same logic elements as in the </a:t>
            </a:r>
            <a:r>
              <a:rPr lang="en-US" dirty="0" smtClean="0"/>
              <a:t>processor</a:t>
            </a:r>
            <a:endParaRPr lang="en-US" dirty="0"/>
          </a:p>
          <a:p>
            <a:r>
              <a:rPr lang="en-US" dirty="0"/>
              <a:t>The binary values are stored using traditional flip-flop logic gate </a:t>
            </a:r>
            <a:r>
              <a:rPr lang="en-US" dirty="0" smtClean="0"/>
              <a:t>configuration</a:t>
            </a:r>
            <a:endParaRPr lang="en-US" dirty="0"/>
          </a:p>
          <a:p>
            <a:r>
              <a:rPr lang="en-US" dirty="0" smtClean="0"/>
              <a:t>Data remains </a:t>
            </a:r>
            <a:r>
              <a:rPr lang="en-US" dirty="0"/>
              <a:t>as long as power is supplied to </a:t>
            </a:r>
            <a:r>
              <a:rPr lang="en-US" dirty="0" smtClean="0"/>
              <a:t>it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341034"/>
      </p:ext>
    </p:extLst>
  </p:cSld>
  <p:clrMapOvr>
    <a:masterClrMapping/>
  </p:clrMapOvr>
  <p:transition spd="med" advClick="0" advTm="3000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DRAM versus SRAM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DRAM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Simpler to build, smaller</a:t>
            </a:r>
          </a:p>
          <a:p>
            <a:r>
              <a:rPr lang="en-US" dirty="0"/>
              <a:t>More dense</a:t>
            </a:r>
          </a:p>
          <a:p>
            <a:r>
              <a:rPr lang="en-US" dirty="0"/>
              <a:t>Less expensive</a:t>
            </a:r>
          </a:p>
          <a:p>
            <a:r>
              <a:rPr lang="en-US" dirty="0"/>
              <a:t>Needs refresh</a:t>
            </a:r>
          </a:p>
          <a:p>
            <a:r>
              <a:rPr lang="en-US" dirty="0"/>
              <a:t>Larger memory </a:t>
            </a:r>
            <a:r>
              <a:rPr lang="en-US" dirty="0" smtClean="0"/>
              <a:t>units</a:t>
            </a:r>
          </a:p>
          <a:p>
            <a:r>
              <a:rPr lang="en-US" dirty="0" smtClean="0"/>
              <a:t>Use as main memory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SRAM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Faster</a:t>
            </a:r>
          </a:p>
          <a:p>
            <a:r>
              <a:rPr lang="en-US" dirty="0" smtClean="0"/>
              <a:t>Use as cache memory</a:t>
            </a:r>
            <a:endParaRPr lang="en-US" dirty="0"/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371600"/>
            <a:ext cx="8229600" cy="4754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/>
              <a:t>Volatile – need power to preserve data</a:t>
            </a:r>
          </a:p>
          <a:p>
            <a:endParaRPr lang="en-US" b="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51099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Only Memory (ROM)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Permanent storage</a:t>
            </a:r>
          </a:p>
          <a:p>
            <a:pPr lvl="1"/>
            <a:r>
              <a:rPr lang="en-US" dirty="0"/>
              <a:t>Nonvolatile</a:t>
            </a:r>
          </a:p>
          <a:p>
            <a:r>
              <a:rPr lang="en-US" dirty="0" smtClean="0"/>
              <a:t>Use in</a:t>
            </a:r>
          </a:p>
          <a:p>
            <a:pPr lvl="1"/>
            <a:r>
              <a:rPr lang="en-US" dirty="0" smtClean="0"/>
              <a:t>Microprogramming </a:t>
            </a:r>
            <a:endParaRPr lang="en-US" dirty="0"/>
          </a:p>
          <a:p>
            <a:pPr lvl="1"/>
            <a:r>
              <a:rPr lang="en-US" dirty="0"/>
              <a:t>Library subroutines</a:t>
            </a:r>
          </a:p>
          <a:p>
            <a:pPr lvl="1"/>
            <a:r>
              <a:rPr lang="en-US" dirty="0"/>
              <a:t>Systems programs (BIOS)</a:t>
            </a:r>
          </a:p>
          <a:p>
            <a:pPr lvl="1"/>
            <a:r>
              <a:rPr lang="en-US" dirty="0"/>
              <a:t>Function </a:t>
            </a:r>
            <a:r>
              <a:rPr lang="en-US" dirty="0" smtClean="0"/>
              <a:t>tables</a:t>
            </a:r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88434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ROM</a:t>
            </a:r>
          </a:p>
          <a:p>
            <a:r>
              <a:rPr lang="en-US" dirty="0" smtClean="0"/>
              <a:t>PROM</a:t>
            </a:r>
          </a:p>
          <a:p>
            <a:r>
              <a:rPr lang="en-US" dirty="0" smtClean="0"/>
              <a:t>EPROM</a:t>
            </a:r>
          </a:p>
          <a:p>
            <a:r>
              <a:rPr lang="en-US" dirty="0" smtClean="0"/>
              <a:t>EEPROM</a:t>
            </a:r>
          </a:p>
          <a:p>
            <a:r>
              <a:rPr lang="en-US" dirty="0" smtClean="0"/>
              <a:t>Flash memory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41966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is written during manufacture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59848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 – Programmable 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Nonvolatile</a:t>
            </a:r>
          </a:p>
          <a:p>
            <a:r>
              <a:rPr lang="en-US" dirty="0" smtClean="0"/>
              <a:t>Written once</a:t>
            </a:r>
          </a:p>
          <a:p>
            <a:pPr lvl="1"/>
            <a:r>
              <a:rPr lang="en-US" dirty="0" smtClean="0"/>
              <a:t>Electrically – supplier or user</a:t>
            </a:r>
          </a:p>
          <a:p>
            <a:pPr lvl="1"/>
            <a:r>
              <a:rPr lang="en-US" dirty="0" smtClean="0"/>
              <a:t>Perform after fabrication</a:t>
            </a:r>
          </a:p>
          <a:p>
            <a:pPr lvl="1"/>
            <a:r>
              <a:rPr lang="en-US" dirty="0" smtClean="0"/>
              <a:t>Need special equipment to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58889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EPROM – Erasable PROM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Read/write electrically</a:t>
            </a:r>
            <a:endParaRPr lang="en-US" dirty="0"/>
          </a:p>
          <a:p>
            <a:r>
              <a:rPr lang="en-US" dirty="0"/>
              <a:t>Before a write operation, </a:t>
            </a:r>
            <a:r>
              <a:rPr lang="en-US" dirty="0" smtClean="0"/>
              <a:t>empty the cells by ultraviolet </a:t>
            </a:r>
            <a:r>
              <a:rPr lang="en-US" dirty="0"/>
              <a:t>radiation</a:t>
            </a:r>
          </a:p>
          <a:p>
            <a:r>
              <a:rPr lang="en-US" dirty="0"/>
              <a:t>The erase procedure can be performed </a:t>
            </a:r>
            <a:r>
              <a:rPr lang="en-US" dirty="0" smtClean="0"/>
              <a:t>repeatedly</a:t>
            </a:r>
          </a:p>
          <a:p>
            <a:r>
              <a:rPr lang="en-US" dirty="0" smtClean="0"/>
              <a:t>Expensive </a:t>
            </a:r>
            <a:r>
              <a:rPr lang="en-US" dirty="0"/>
              <a:t>than </a:t>
            </a:r>
            <a:r>
              <a:rPr lang="en-US" dirty="0" smtClean="0"/>
              <a:t>PROM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58370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Intermediate between EPROM and </a:t>
            </a:r>
            <a:r>
              <a:rPr lang="en-US" dirty="0" smtClean="0"/>
              <a:t>EEPROM; cost </a:t>
            </a:r>
            <a:r>
              <a:rPr lang="en-US" dirty="0"/>
              <a:t>and functionality</a:t>
            </a:r>
          </a:p>
          <a:p>
            <a:r>
              <a:rPr lang="en-US" dirty="0"/>
              <a:t>Use an electrical erasing </a:t>
            </a:r>
            <a:r>
              <a:rPr lang="en-US" dirty="0" smtClean="0"/>
              <a:t>tech; much </a:t>
            </a:r>
            <a:r>
              <a:rPr lang="en-US" dirty="0"/>
              <a:t>faster </a:t>
            </a:r>
            <a:r>
              <a:rPr lang="en-US" dirty="0" smtClean="0"/>
              <a:t>than EEPROM</a:t>
            </a:r>
            <a:endParaRPr lang="en-US" dirty="0"/>
          </a:p>
          <a:p>
            <a:r>
              <a:rPr lang="en-US" dirty="0"/>
              <a:t>Possible to erase just blocks of </a:t>
            </a:r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33980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" y="381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study the types of semiconductor main memory subsystems</a:t>
            </a:r>
          </a:p>
          <a:p>
            <a:pPr lvl="1"/>
            <a:r>
              <a:rPr lang="en-US" dirty="0" smtClean="0"/>
              <a:t>RAM</a:t>
            </a:r>
          </a:p>
          <a:p>
            <a:pPr lvl="1"/>
            <a:r>
              <a:rPr lang="en-US" dirty="0" smtClean="0"/>
              <a:t>DRAM</a:t>
            </a:r>
          </a:p>
          <a:p>
            <a:pPr lvl="1"/>
            <a:r>
              <a:rPr lang="en-US" dirty="0" smtClean="0"/>
              <a:t>SRAM</a:t>
            </a:r>
          </a:p>
          <a:p>
            <a:r>
              <a:rPr lang="en-US" dirty="0" smtClean="0"/>
              <a:t>ROM</a:t>
            </a:r>
          </a:p>
          <a:p>
            <a:r>
              <a:rPr lang="en-US" dirty="0" smtClean="0"/>
              <a:t>Error correction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1668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11668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4539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1548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EEPROM – Electrical EPROM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written into at any time without erasing prior </a:t>
            </a:r>
            <a:r>
              <a:rPr lang="en-US" dirty="0" smtClean="0"/>
              <a:t>contents - updates </a:t>
            </a:r>
            <a:r>
              <a:rPr lang="en-US" dirty="0"/>
              <a:t>bytes </a:t>
            </a:r>
            <a:r>
              <a:rPr lang="en-US" dirty="0" smtClean="0"/>
              <a:t>address</a:t>
            </a:r>
            <a:endParaRPr lang="en-US" dirty="0"/>
          </a:p>
          <a:p>
            <a:r>
              <a:rPr lang="en-US" dirty="0"/>
              <a:t>Write </a:t>
            </a:r>
            <a:r>
              <a:rPr lang="en-US" dirty="0" smtClean="0"/>
              <a:t>operation </a:t>
            </a:r>
            <a:r>
              <a:rPr lang="en-US" dirty="0"/>
              <a:t>is longer than read </a:t>
            </a:r>
            <a:r>
              <a:rPr lang="en-US" dirty="0" smtClean="0"/>
              <a:t>operation</a:t>
            </a:r>
            <a:endParaRPr lang="en-US" dirty="0"/>
          </a:p>
          <a:p>
            <a:r>
              <a:rPr lang="en-US" dirty="0"/>
              <a:t>Nonvolatile and flexible in update using ordinary bus control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9058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Chip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As with other integrated circuit product, semiconductor memory comes in packaged chips.</a:t>
            </a:r>
          </a:p>
          <a:p>
            <a:r>
              <a:rPr lang="en-US" dirty="0" smtClean="0"/>
              <a:t>Each </a:t>
            </a:r>
            <a:r>
              <a:rPr lang="en-US" dirty="0"/>
              <a:t>chip contains an array of memory </a:t>
            </a:r>
            <a:r>
              <a:rPr lang="en-US" dirty="0" smtClean="0"/>
              <a:t>cells</a:t>
            </a:r>
            <a:endParaRPr lang="en-US" dirty="0"/>
          </a:p>
          <a:p>
            <a:r>
              <a:rPr lang="en-US" dirty="0"/>
              <a:t>The array is organized into W words of B bits each.</a:t>
            </a:r>
          </a:p>
          <a:p>
            <a:r>
              <a:rPr lang="en-US" dirty="0"/>
              <a:t>Example : a 16 –Mbit chip could be organized as 1 M 16 words. ( word- is a fixed sized group of bits that are handled as a unit by the instruction set and/or hardware of the processor)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12384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Interleaved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Main memory is composed of a collection of DRAM memory chips. </a:t>
            </a:r>
          </a:p>
          <a:p>
            <a:r>
              <a:rPr lang="en-US" dirty="0" smtClean="0"/>
              <a:t>A number of chips can be group together to form of memory bank. It is possible to organized the memory bank in a way known as interleaved memory.</a:t>
            </a:r>
          </a:p>
          <a:p>
            <a:r>
              <a:rPr lang="en-US" dirty="0" smtClean="0"/>
              <a:t>Each bank is independently able to service a memory read or write request so that K bank can service K requests simultaneously increasing memory read or write by </a:t>
            </a:r>
            <a:r>
              <a:rPr lang="en-US" smtClean="0"/>
              <a:t>a factor of 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101546"/>
      </p:ext>
    </p:extLst>
  </p:cSld>
  <p:clrMapOvr>
    <a:masterClrMapping/>
  </p:clrMapOvr>
  <p:transition spd="med">
    <p:pul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Interleaved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Advance </a:t>
            </a:r>
            <a:r>
              <a:rPr lang="en-US" dirty="0"/>
              <a:t>technique used by high-end motherboards/chipsets to improve memory </a:t>
            </a:r>
            <a:r>
              <a:rPr lang="en-US" dirty="0" smtClean="0"/>
              <a:t>performance</a:t>
            </a:r>
          </a:p>
          <a:p>
            <a:r>
              <a:rPr lang="en-US" dirty="0" smtClean="0"/>
              <a:t>Increase </a:t>
            </a:r>
            <a:r>
              <a:rPr lang="en-US" dirty="0"/>
              <a:t>bandwidth by allowing simultaneous access to more than one bank of </a:t>
            </a:r>
            <a:r>
              <a:rPr lang="en-US" dirty="0" smtClean="0"/>
              <a:t>memory</a:t>
            </a:r>
          </a:p>
          <a:p>
            <a:r>
              <a:rPr lang="en-US" dirty="0"/>
              <a:t>Improves performance since CPU/processor can transfer more information to/from memory in the same amount of time, and helps ease the CPU-memory bottleneck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2864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Error Correction</a:t>
            </a:r>
            <a:endParaRPr lang="en-US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618269"/>
      </p:ext>
    </p:extLst>
  </p:cSld>
  <p:clrMapOvr>
    <a:masterClrMapping/>
  </p:clrMapOvr>
  <p:transition spd="med" advClick="0" advTm="3000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semiconductor memory is subject to errors.</a:t>
            </a:r>
          </a:p>
          <a:p>
            <a:r>
              <a:rPr lang="en-US" dirty="0" smtClean="0"/>
              <a:t>Categories;</a:t>
            </a:r>
          </a:p>
          <a:p>
            <a:pPr lvl="1"/>
            <a:r>
              <a:rPr lang="en-US" dirty="0" smtClean="0"/>
              <a:t>Hard </a:t>
            </a:r>
            <a:r>
              <a:rPr lang="en-US" dirty="0"/>
              <a:t>failures </a:t>
            </a:r>
            <a:endParaRPr lang="en-US" dirty="0" smtClean="0"/>
          </a:p>
          <a:p>
            <a:pPr lvl="1"/>
            <a:r>
              <a:rPr lang="en-US" dirty="0" smtClean="0"/>
              <a:t>Soft errors</a:t>
            </a:r>
            <a:endParaRPr lang="en-US" dirty="0"/>
          </a:p>
          <a:p>
            <a:r>
              <a:rPr lang="en-US" dirty="0" smtClean="0"/>
              <a:t>Example </a:t>
            </a:r>
            <a:r>
              <a:rPr lang="en-US" dirty="0"/>
              <a:t>: power supply </a:t>
            </a:r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0412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 – Categories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Hard Failures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permanent physical defect so that the memory cells affected cannot reliably store data but become stuck at 0 or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Soft </a:t>
            </a:r>
            <a:r>
              <a:rPr lang="en-US" dirty="0" smtClean="0"/>
              <a:t>Error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random, nondestructive event that alters the contents of one or more memory cells without damaging the </a:t>
            </a:r>
            <a:r>
              <a:rPr lang="en-US" dirty="0" smtClean="0"/>
              <a:t>memory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6786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of Detecting and Correcting Errors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533400" y="4495800"/>
            <a:ext cx="8153400" cy="1828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When </a:t>
            </a:r>
            <a:r>
              <a:rPr lang="en-US" dirty="0"/>
              <a:t>data are to be read into memory, a calculation, function f is performed on the data to produce a </a:t>
            </a:r>
            <a:r>
              <a:rPr lang="en-US" dirty="0" smtClean="0"/>
              <a:t>code</a:t>
            </a:r>
            <a:endParaRPr lang="en-US" dirty="0"/>
          </a:p>
          <a:p>
            <a:r>
              <a:rPr lang="en-US" dirty="0"/>
              <a:t>Both the code and the data are </a:t>
            </a:r>
            <a:r>
              <a:rPr lang="en-US" dirty="0" smtClean="0"/>
              <a:t>stored</a:t>
            </a:r>
            <a:endParaRPr lang="en-US" dirty="0"/>
          </a:p>
          <a:p>
            <a:r>
              <a:rPr lang="en-US" dirty="0"/>
              <a:t>If  M –bit word of data is to be stored and the code is of length K bits, then the actual size of the stored word is M + K bits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1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007"/>
          <a:stretch>
            <a:fillRect/>
          </a:stretch>
        </p:blipFill>
        <p:spPr bwMode="auto">
          <a:xfrm>
            <a:off x="2010933" y="1676400"/>
            <a:ext cx="5228067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64596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of Detecting and Correcting Errors (Cont.)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533400" y="4495800"/>
            <a:ext cx="8153400" cy="1828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When the previous stored word is read out, the code is used to detect and possibly correct </a:t>
            </a:r>
            <a:r>
              <a:rPr lang="en-US" dirty="0" smtClean="0"/>
              <a:t>errors</a:t>
            </a:r>
            <a:endParaRPr lang="en-US" dirty="0"/>
          </a:p>
          <a:p>
            <a:r>
              <a:rPr lang="en-US" dirty="0"/>
              <a:t>A new set of K code bits is generated from the M data bits and compared with the fetched code </a:t>
            </a:r>
            <a:r>
              <a:rPr lang="en-US" dirty="0" smtClean="0"/>
              <a:t>bits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1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007"/>
          <a:stretch>
            <a:fillRect/>
          </a:stretch>
        </p:blipFill>
        <p:spPr bwMode="auto">
          <a:xfrm>
            <a:off x="2010933" y="1676400"/>
            <a:ext cx="5228067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53874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of Detecting and Correcting Errors (Cont.)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results of the comparisons;</a:t>
            </a:r>
          </a:p>
          <a:p>
            <a:pPr lvl="1"/>
            <a:r>
              <a:rPr lang="en-US" dirty="0"/>
              <a:t>No errors-the fetched data bits are sent out</a:t>
            </a:r>
          </a:p>
          <a:p>
            <a:pPr lvl="1"/>
            <a:r>
              <a:rPr lang="en-US" dirty="0"/>
              <a:t>An error is detected-possible to correct, the data bits +error correction bits are fed out into a corrector, which produces a corrected set of M bits to be sent out</a:t>
            </a:r>
          </a:p>
          <a:p>
            <a:pPr lvl="1"/>
            <a:r>
              <a:rPr lang="en-US" dirty="0"/>
              <a:t>An error is detected and connect be corrected, this condition is </a:t>
            </a:r>
            <a:r>
              <a:rPr lang="en-US" dirty="0" smtClean="0"/>
              <a:t>reported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92484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Semiconductor Main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element of semiconductor main memory (</a:t>
            </a:r>
            <a:r>
              <a:rPr lang="en-US" dirty="0" err="1" smtClean="0"/>
              <a:t>smm</a:t>
            </a:r>
            <a:r>
              <a:rPr lang="en-US" dirty="0" smtClean="0"/>
              <a:t>) – memory cell</a:t>
            </a:r>
          </a:p>
          <a:p>
            <a:r>
              <a:rPr lang="en-US" dirty="0" smtClean="0"/>
              <a:t>Cell properties;</a:t>
            </a:r>
          </a:p>
          <a:p>
            <a:pPr lvl="1"/>
            <a:r>
              <a:rPr lang="en-US" dirty="0" smtClean="0"/>
              <a:t>2 stable states – 0 and 1 </a:t>
            </a:r>
            <a:r>
              <a:rPr lang="en-US" dirty="0" smtClean="0">
                <a:sym typeface="Wingdings" pitchFamily="2" charset="2"/>
              </a:rPr>
              <a:t> binary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Capable of being written to set the state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Capable of being read to sense the state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-36619"/>
            <a:ext cx="9242337" cy="49381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0987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of Detecting and Correcting Errors (Cont.)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codes are referred as error-correcting </a:t>
            </a:r>
            <a:r>
              <a:rPr lang="en-US" dirty="0" smtClean="0"/>
              <a:t>codes</a:t>
            </a:r>
            <a:endParaRPr lang="en-US" dirty="0"/>
          </a:p>
          <a:p>
            <a:r>
              <a:rPr lang="en-US" dirty="0"/>
              <a:t>A code is characterized by the number of bit errors in a word that it can correct and </a:t>
            </a:r>
            <a:r>
              <a:rPr lang="en-US" dirty="0" smtClean="0"/>
              <a:t>detect</a:t>
            </a:r>
            <a:endParaRPr lang="en-US" dirty="0"/>
          </a:p>
          <a:p>
            <a:r>
              <a:rPr lang="en-US" dirty="0"/>
              <a:t>The simplest error-correcting codes is the Hamming </a:t>
            </a:r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34443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Hamming Code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/>
              <a:t>to detect and correct one-bit change in an encoded code word </a:t>
            </a:r>
          </a:p>
          <a:p>
            <a:r>
              <a:rPr lang="en-US" dirty="0" smtClean="0"/>
              <a:t>Consider </a:t>
            </a:r>
            <a:r>
              <a:rPr lang="en-US" dirty="0"/>
              <a:t>the table which has 15 positions. Data is represented (stored) in every position except 1, 2, 4 and 8. These positions are used to store parity (error correction) bits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357975"/>
      </p:ext>
    </p:extLst>
  </p:cSld>
  <p:clrMapOvr>
    <a:masterClrMapping/>
  </p:clrMapOvr>
  <p:transition spd="med">
    <p:pull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Hamming Code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001138"/>
            <a:ext cx="8229600" cy="372408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25048"/>
      </p:ext>
    </p:extLst>
  </p:cSld>
  <p:clrMapOvr>
    <a:masterClrMapping/>
  </p:clrMapOvr>
  <p:transition spd="med">
    <p:pull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" panose="020F0502020204030204" pitchFamily="34" charset="0"/>
              </a:rPr>
              <a:t>Hamming Code (Cont.) </a:t>
            </a:r>
            <a:br>
              <a:rPr lang="en-US" dirty="0">
                <a:latin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Using </a:t>
            </a:r>
            <a:r>
              <a:rPr lang="en-US" dirty="0">
                <a:latin typeface="Calibri" panose="020F0502020204030204" pitchFamily="34" charset="0"/>
              </a:rPr>
              <a:t>the four parity (error correction bits) positions we can represent 15 values (1- 15)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536700"/>
            <a:ext cx="4249954" cy="480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863921"/>
      </p:ext>
    </p:extLst>
  </p:cSld>
  <p:clrMapOvr>
    <a:masterClrMapping/>
  </p:clrMapOvr>
  <p:transition spd="med">
    <p:pull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981200"/>
            <a:ext cx="8229600" cy="218219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200400" y="762000"/>
            <a:ext cx="31662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</a:rPr>
              <a:t>Hamming Code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96970183"/>
      </p:ext>
    </p:extLst>
  </p:cSld>
  <p:clrMapOvr>
    <a:masterClrMapping/>
  </p:clrMapOvr>
  <p:transition spd="med">
    <p:pull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Example </a:t>
            </a:r>
            <a:r>
              <a:rPr lang="en-US" dirty="0"/>
              <a:t>1 </a:t>
            </a:r>
          </a:p>
          <a:p>
            <a:r>
              <a:rPr lang="en-US" dirty="0" smtClean="0"/>
              <a:t>Given </a:t>
            </a:r>
            <a:r>
              <a:rPr lang="en-US" dirty="0"/>
              <a:t>11-bit data as follows. Using the Hamming algorithm, find the parity bit (check code). </a:t>
            </a:r>
          </a:p>
          <a:p>
            <a:r>
              <a:rPr lang="en-US" dirty="0" smtClean="0"/>
              <a:t>10101101011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Step </a:t>
            </a:r>
            <a:r>
              <a:rPr lang="en-US" dirty="0"/>
              <a:t>1: Data bit: 10101101011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4483781"/>
            <a:ext cx="8134350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678098"/>
      </p:ext>
    </p:extLst>
  </p:cSld>
  <p:clrMapOvr>
    <a:masterClrMapping/>
  </p:clrMapOvr>
  <p:transition spd="med">
    <p:pull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1" y="990600"/>
            <a:ext cx="7992808" cy="513556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86200" y="5943600"/>
            <a:ext cx="1219200" cy="182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9441"/>
      </p:ext>
    </p:extLst>
  </p:cSld>
  <p:clrMapOvr>
    <a:masterClrMapping/>
  </p:clrMapOvr>
  <p:transition spd="med">
    <p:pull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1 (Cont.)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693" y="2272129"/>
            <a:ext cx="8602436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is the encoded code word that would be sent. </a:t>
            </a:r>
          </a:p>
          <a:p>
            <a:r>
              <a:rPr lang="en-US" dirty="0" smtClean="0"/>
              <a:t>The </a:t>
            </a:r>
            <a:r>
              <a:rPr lang="en-US" dirty="0"/>
              <a:t>receiving side would re-compute the parity bits and compare them to the ones received. </a:t>
            </a:r>
          </a:p>
          <a:p>
            <a:r>
              <a:rPr lang="en-US" dirty="0" smtClean="0"/>
              <a:t>If </a:t>
            </a:r>
            <a:r>
              <a:rPr lang="en-US" dirty="0"/>
              <a:t>they were the same no error occurred </a:t>
            </a:r>
          </a:p>
          <a:p>
            <a:r>
              <a:rPr lang="en-US" dirty="0" smtClean="0"/>
              <a:t>if </a:t>
            </a:r>
            <a:r>
              <a:rPr lang="en-US" dirty="0"/>
              <a:t>they were different the location of the flipped bit is determined.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6" y="1795953"/>
            <a:ext cx="7786687" cy="794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438612"/>
      </p:ext>
    </p:extLst>
  </p:cSld>
  <p:clrMapOvr>
    <a:masterClrMapping/>
  </p:clrMapOvr>
  <p:transition spd="med">
    <p:pull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Exercise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</a:t>
            </a:r>
            <a:r>
              <a:rPr lang="en-US" dirty="0"/>
              <a:t>11-bit data as follows. Find the parity bit (check code). </a:t>
            </a:r>
          </a:p>
          <a:p>
            <a:pPr marL="400050" lvl="1" indent="0">
              <a:buNone/>
            </a:pPr>
            <a:r>
              <a:rPr lang="en-US" dirty="0" smtClean="0"/>
              <a:t>1.	1111 </a:t>
            </a:r>
            <a:r>
              <a:rPr lang="en-US" dirty="0"/>
              <a:t>0000 111 </a:t>
            </a:r>
          </a:p>
          <a:p>
            <a:pPr marL="400050" lvl="1" indent="0">
              <a:buNone/>
            </a:pPr>
            <a:r>
              <a:rPr lang="en-US" dirty="0"/>
              <a:t>2</a:t>
            </a:r>
            <a:r>
              <a:rPr lang="en-US" dirty="0" smtClean="0"/>
              <a:t>.	0101 </a:t>
            </a:r>
            <a:r>
              <a:rPr lang="en-US" dirty="0"/>
              <a:t>0101 010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10238"/>
      </p:ext>
    </p:extLst>
  </p:cSld>
  <p:clrMapOvr>
    <a:masterClrMapping/>
  </p:clrMapOvr>
  <p:transition spd="med">
    <p:pull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Exercise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1341437"/>
            <a:ext cx="870585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Suppose </a:t>
            </a:r>
            <a:r>
              <a:rPr lang="en-US" dirty="0"/>
              <a:t>an 11-bit data word stored in memory is 01010011001. Using the Hamming algorithm, determine what check bits (parity bits) would be stored in the memory with the given data word. </a:t>
            </a:r>
          </a:p>
          <a:p>
            <a:r>
              <a:rPr lang="en-US" dirty="0" smtClean="0"/>
              <a:t>Use </a:t>
            </a:r>
            <a:r>
              <a:rPr lang="en-US" dirty="0"/>
              <a:t>the Table 1 below to store the data in the memory and use the Table 2 below to get the binary representation of the number position.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5315039"/>
            <a:ext cx="8286750" cy="1368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533393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Cell Operation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676400" y="3657600"/>
            <a:ext cx="990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Cell</a:t>
            </a:r>
            <a:endParaRPr lang="en-US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71700" y="2667000"/>
            <a:ext cx="910398" cy="990600"/>
            <a:chOff x="2171700" y="2667000"/>
            <a:chExt cx="910398" cy="990600"/>
          </a:xfrm>
        </p:grpSpPr>
        <p:cxnSp>
          <p:nvCxnSpPr>
            <p:cNvPr id="16" name="Straight Arrow Connector 15"/>
            <p:cNvCxnSpPr>
              <a:endCxn id="14" idx="0"/>
            </p:cNvCxnSpPr>
            <p:nvPr/>
          </p:nvCxnSpPr>
          <p:spPr>
            <a:xfrm>
              <a:off x="2171700" y="2667000"/>
              <a:ext cx="0" cy="990600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204357" y="2667000"/>
              <a:ext cx="8777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Control</a:t>
              </a:r>
              <a:endParaRPr lang="en-US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85800" y="3657600"/>
            <a:ext cx="990600" cy="457200"/>
            <a:chOff x="685800" y="3657600"/>
            <a:chExt cx="990600" cy="457200"/>
          </a:xfrm>
        </p:grpSpPr>
        <p:cxnSp>
          <p:nvCxnSpPr>
            <p:cNvPr id="18" name="Straight Arrow Connector 17"/>
            <p:cNvCxnSpPr/>
            <p:nvPr/>
          </p:nvCxnSpPr>
          <p:spPr>
            <a:xfrm rot="16200000">
              <a:off x="1181100" y="3619500"/>
              <a:ext cx="0" cy="990600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85800" y="3657600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Select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643227" y="3657600"/>
            <a:ext cx="1089858" cy="457200"/>
            <a:chOff x="2643227" y="3657600"/>
            <a:chExt cx="1089858" cy="457200"/>
          </a:xfrm>
        </p:grpSpPr>
        <p:cxnSp>
          <p:nvCxnSpPr>
            <p:cNvPr id="20" name="Straight Arrow Connector 19"/>
            <p:cNvCxnSpPr/>
            <p:nvPr/>
          </p:nvCxnSpPr>
          <p:spPr>
            <a:xfrm rot="5400000" flipH="1">
              <a:off x="3138527" y="3619500"/>
              <a:ext cx="0" cy="990600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884904" y="3657600"/>
              <a:ext cx="848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Data in</a:t>
              </a:r>
              <a:endParaRPr lang="en-US" dirty="0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5939407" y="3657600"/>
            <a:ext cx="990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Cell</a:t>
            </a:r>
            <a:endParaRPr lang="en-US" sz="28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6431764" y="2667000"/>
            <a:ext cx="913341" cy="990600"/>
            <a:chOff x="6431764" y="2667000"/>
            <a:chExt cx="913341" cy="990600"/>
          </a:xfrm>
        </p:grpSpPr>
        <p:cxnSp>
          <p:nvCxnSpPr>
            <p:cNvPr id="24" name="Straight Arrow Connector 23"/>
            <p:cNvCxnSpPr/>
            <p:nvPr/>
          </p:nvCxnSpPr>
          <p:spPr>
            <a:xfrm>
              <a:off x="6431764" y="2667000"/>
              <a:ext cx="0" cy="990600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467364" y="2667000"/>
              <a:ext cx="8777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Control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948807" y="3657600"/>
            <a:ext cx="990600" cy="457200"/>
            <a:chOff x="685800" y="3657600"/>
            <a:chExt cx="990600" cy="457200"/>
          </a:xfrm>
        </p:grpSpPr>
        <p:cxnSp>
          <p:nvCxnSpPr>
            <p:cNvPr id="27" name="Straight Arrow Connector 26"/>
            <p:cNvCxnSpPr/>
            <p:nvPr/>
          </p:nvCxnSpPr>
          <p:spPr>
            <a:xfrm rot="16200000">
              <a:off x="1181100" y="3619500"/>
              <a:ext cx="0" cy="990600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685800" y="3657600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Select</a:t>
              </a:r>
              <a:endParaRPr lang="en-US" dirty="0"/>
            </a:p>
          </p:txBody>
        </p:sp>
      </p:grpSp>
      <p:grpSp>
        <p:nvGrpSpPr>
          <p:cNvPr id="29" name="Group 28"/>
          <p:cNvGrpSpPr/>
          <p:nvPr/>
        </p:nvGrpSpPr>
        <p:grpSpPr>
          <a:xfrm flipH="1">
            <a:off x="6934200" y="3657600"/>
            <a:ext cx="990600" cy="468086"/>
            <a:chOff x="2636427" y="3646714"/>
            <a:chExt cx="990600" cy="468086"/>
          </a:xfrm>
        </p:grpSpPr>
        <p:cxnSp>
          <p:nvCxnSpPr>
            <p:cNvPr id="30" name="Straight Arrow Connector 29"/>
            <p:cNvCxnSpPr/>
            <p:nvPr/>
          </p:nvCxnSpPr>
          <p:spPr>
            <a:xfrm rot="5400000" flipH="1">
              <a:off x="3131727" y="3619500"/>
              <a:ext cx="0" cy="990600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821710" y="3646714"/>
              <a:ext cx="7328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Sense</a:t>
              </a:r>
              <a:endParaRPr lang="en-US" dirty="0"/>
            </a:p>
          </p:txBody>
        </p:sp>
      </p:grpSp>
      <p:sp>
        <p:nvSpPr>
          <p:cNvPr id="32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Functional Terminal - Capable of carrying an electrical signal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78000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Example 2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763000" cy="4525963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Given </a:t>
            </a:r>
            <a:r>
              <a:rPr lang="en-US" dirty="0"/>
              <a:t>11-bit data </a:t>
            </a:r>
            <a:r>
              <a:rPr lang="en-US" b="1" dirty="0"/>
              <a:t>10101101001 </a:t>
            </a:r>
            <a:r>
              <a:rPr lang="en-US" dirty="0"/>
              <a:t>and its check code (parity bit) </a:t>
            </a:r>
            <a:r>
              <a:rPr lang="en-US" b="1" dirty="0"/>
              <a:t>1101</a:t>
            </a:r>
            <a:r>
              <a:rPr lang="en-US" dirty="0"/>
              <a:t>. Verify the data given is error free. If there is an error, find its location.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07871"/>
      </p:ext>
    </p:extLst>
  </p:cSld>
  <p:clrMapOvr>
    <a:masterClrMapping/>
  </p:clrMapOvr>
  <p:transition spd="med">
    <p:pull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Example 2 (cont.)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677193"/>
            <a:ext cx="8763000" cy="4525963"/>
          </a:xfrm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Step </a:t>
            </a:r>
            <a:r>
              <a:rPr lang="en-US" dirty="0"/>
              <a:t>1: Data bit: </a:t>
            </a:r>
            <a:r>
              <a:rPr lang="en-US" b="1" dirty="0"/>
              <a:t>10101101001 </a:t>
            </a:r>
            <a:r>
              <a:rPr lang="en-US" dirty="0"/>
              <a:t>;Parity bit: </a:t>
            </a:r>
            <a:r>
              <a:rPr lang="en-US" b="1" dirty="0"/>
              <a:t>1101 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686" y="3825081"/>
            <a:ext cx="7668628" cy="776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848053"/>
      </p:ext>
    </p:extLst>
  </p:cSld>
  <p:clrMapOvr>
    <a:masterClrMapping/>
  </p:clrMapOvr>
  <p:transition spd="med">
    <p:pull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Example 2 (cont.)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</a:t>
            </a:r>
            <a:r>
              <a:rPr lang="en-US" dirty="0"/>
              <a:t>2: exclusive OR the resulting values.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702885"/>
            <a:ext cx="7905750" cy="4032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171737"/>
      </p:ext>
    </p:extLst>
  </p:cSld>
  <p:clrMapOvr>
    <a:masterClrMapping/>
  </p:clrMapOvr>
  <p:transition spd="med">
    <p:pull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Example 2 (cont.)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Step </a:t>
            </a:r>
            <a:r>
              <a:rPr lang="en-US" dirty="0"/>
              <a:t>3: Compare </a:t>
            </a:r>
          </a:p>
          <a:p>
            <a:r>
              <a:rPr lang="en-US" dirty="0" smtClean="0"/>
              <a:t>Sent/Received </a:t>
            </a:r>
            <a:r>
              <a:rPr lang="en-US" dirty="0"/>
              <a:t>Parity Bit = 1101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New </a:t>
            </a:r>
            <a:r>
              <a:rPr lang="en-US" dirty="0"/>
              <a:t>Calculated Parity Bit = </a:t>
            </a:r>
            <a:r>
              <a:rPr lang="en-US" dirty="0" smtClean="0"/>
              <a:t>1010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1101 </a:t>
            </a:r>
            <a:r>
              <a:rPr lang="en-US" dirty="0"/>
              <a:t>≠ 1010  ERROR!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2842558"/>
            <a:ext cx="8229600" cy="8912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4260281"/>
            <a:ext cx="7739062" cy="802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956784"/>
      </p:ext>
    </p:extLst>
  </p:cSld>
  <p:clrMapOvr>
    <a:masterClrMapping/>
  </p:clrMapOvr>
  <p:transition spd="med">
    <p:pull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Example 2 (cont.)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525963"/>
          </a:xfrm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Step </a:t>
            </a:r>
            <a:r>
              <a:rPr lang="en-US" dirty="0"/>
              <a:t>4: XOR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1101 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1010 </a:t>
            </a:r>
            <a:r>
              <a:rPr lang="en-US" dirty="0"/>
              <a:t>	XOR 	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0111 </a:t>
            </a:r>
            <a:r>
              <a:rPr lang="en-US" dirty="0"/>
              <a:t>	</a:t>
            </a:r>
            <a:r>
              <a:rPr lang="en-US" b="1" dirty="0"/>
              <a:t>= Position </a:t>
            </a:r>
            <a:r>
              <a:rPr lang="en-US" b="1" dirty="0" smtClean="0"/>
              <a:t>14 	             was </a:t>
            </a:r>
            <a:r>
              <a:rPr lang="en-US" b="1" dirty="0"/>
              <a:t>flipped </a:t>
            </a: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1920875"/>
            <a:ext cx="3571917" cy="40386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685800" y="4572000"/>
            <a:ext cx="990600" cy="0"/>
          </a:xfrm>
          <a:prstGeom prst="line">
            <a:avLst/>
          </a:prstGeom>
          <a:ln w="317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340558"/>
      </p:ext>
    </p:extLst>
  </p:cSld>
  <p:clrMapOvr>
    <a:masterClrMapping/>
  </p:clrMapOvr>
  <p:transition spd="med">
    <p:pull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Example 2 (cont.) </a:t>
            </a:r>
            <a:br>
              <a:rPr lang="en-US" dirty="0">
                <a:latin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Step </a:t>
            </a:r>
            <a:r>
              <a:rPr lang="en-US" dirty="0">
                <a:latin typeface="Calibri" panose="020F0502020204030204" pitchFamily="34" charset="0"/>
              </a:rPr>
              <a:t>5: Change 1 to 0 for Position 14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895600"/>
            <a:ext cx="8865028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411460"/>
      </p:ext>
    </p:extLst>
  </p:cSld>
  <p:clrMapOvr>
    <a:masterClrMapping/>
  </p:clrMapOvr>
  <p:transition spd="med">
    <p:pull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Example 2 (cont.)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</a:t>
            </a:r>
            <a:r>
              <a:rPr lang="en-US" dirty="0"/>
              <a:t>6: Verify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221599"/>
            <a:ext cx="8362950" cy="411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045268"/>
      </p:ext>
    </p:extLst>
  </p:cSld>
  <p:clrMapOvr>
    <a:masterClrMapping/>
  </p:clrMapOvr>
  <p:transition spd="med">
    <p:pull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Exercise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Given </a:t>
            </a:r>
            <a:r>
              <a:rPr lang="en-US" dirty="0"/>
              <a:t>11-bit data and its check code (parity bit). Verify the data given is error free. If there is an error, find its location. </a:t>
            </a:r>
          </a:p>
          <a:p>
            <a:pPr marL="0" indent="0">
              <a:buNone/>
            </a:pPr>
            <a:r>
              <a:rPr lang="en-US" dirty="0" smtClean="0"/>
              <a:t>1.	Data</a:t>
            </a:r>
            <a:r>
              <a:rPr lang="en-US" dirty="0"/>
              <a:t>: 1000 1000 111; Parity bit: 1100 </a:t>
            </a:r>
          </a:p>
          <a:p>
            <a:pPr marL="0" indent="0">
              <a:buNone/>
            </a:pPr>
            <a:r>
              <a:rPr lang="en-US" dirty="0" smtClean="0"/>
              <a:t>2.	Data</a:t>
            </a:r>
            <a:r>
              <a:rPr lang="en-US" dirty="0"/>
              <a:t>: 1000 1010 101; Parity bit: 0011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39360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Functional Terminals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terminal – select memory cell for read or write operation</a:t>
            </a:r>
          </a:p>
          <a:p>
            <a:r>
              <a:rPr lang="en-US" dirty="0" smtClean="0"/>
              <a:t>Control terminal – indicates read or write</a:t>
            </a:r>
          </a:p>
          <a:p>
            <a:pPr lvl="1"/>
            <a:r>
              <a:rPr lang="en-US" dirty="0" smtClean="0"/>
              <a:t>Write – other terminal provides an electrical signal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sets the state of the cell to 1 or 0</a:t>
            </a:r>
          </a:p>
          <a:p>
            <a:pPr lvl="1"/>
            <a:r>
              <a:rPr lang="en-US" dirty="0" smtClean="0"/>
              <a:t>Read – that terminal is used for output of the cell’s state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4079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All memory types in this chapter are random access</a:t>
            </a:r>
            <a:endParaRPr lang="en-US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065977"/>
      </p:ext>
    </p:extLst>
  </p:cSld>
  <p:clrMapOvr>
    <a:masterClrMapping/>
  </p:clrMapOvr>
  <p:transition spd="med" advClick="0" advTm="3000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en-US" dirty="0"/>
              <a:t>Semiconductor Memory Types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9" name="Group 18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0650893"/>
              </p:ext>
            </p:extLst>
          </p:nvPr>
        </p:nvGraphicFramePr>
        <p:xfrm>
          <a:off x="380996" y="1295400"/>
          <a:ext cx="8458204" cy="5477958"/>
        </p:xfrm>
        <a:graphic>
          <a:graphicData uri="http://schemas.openxmlformats.org/drawingml/2006/table">
            <a:tbl>
              <a:tblPr firstRow="1" firstCol="1">
                <a:tableStyleId>{08FB837D-C827-4EFA-A057-4D05807E0F7C}</a:tableStyleId>
              </a:tblPr>
              <a:tblGrid>
                <a:gridCol w="1691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1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28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1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13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2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Memory Type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Category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Erasure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Write Mechanism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Volatility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Random-access </a:t>
                      </a:r>
                      <a:b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memory (RAM)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Read-write memory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Electrically, byte-level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Electrically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Volatile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Read-only </a:t>
                      </a:r>
                      <a:b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memory (ROM)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Read-only memory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Not possible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Masks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Nonvolatile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Programmable </a:t>
                      </a:r>
                      <a:b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ROM (PROM)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Electrically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Erasable PROM </a:t>
                      </a:r>
                      <a:b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(EPROM)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Read-mostly memory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UV light, chip-level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5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Electrically Erasable PROM (EEPROM)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Electrically, byte-level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Flash memory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Electrically, block-level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3" marR="90003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73600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Semiconductor Memory</a:t>
            </a:r>
            <a:endParaRPr lang="en-US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All semiconductor memory is random </a:t>
            </a:r>
            <a:r>
              <a:rPr lang="en-US" dirty="0" smtClean="0"/>
              <a:t>access</a:t>
            </a:r>
          </a:p>
          <a:p>
            <a:r>
              <a:rPr lang="en-US" dirty="0" smtClean="0"/>
              <a:t>DRAM</a:t>
            </a:r>
          </a:p>
          <a:p>
            <a:r>
              <a:rPr lang="en-US" dirty="0" smtClean="0"/>
              <a:t>SRAM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611952"/>
      </p:ext>
    </p:extLst>
  </p:cSld>
  <p:clrMapOvr>
    <a:masterClrMapping/>
  </p:clrMapOvr>
  <p:transition spd="med" advClick="0" advTm="3000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Access Memory (RAM)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Characteristic</a:t>
            </a:r>
          </a:p>
          <a:p>
            <a:pPr lvl="1"/>
            <a:r>
              <a:rPr lang="en-US" dirty="0"/>
              <a:t>Read/Write – read data from the memory and to write new data into the memory </a:t>
            </a:r>
          </a:p>
          <a:p>
            <a:pPr lvl="2"/>
            <a:r>
              <a:rPr lang="en-US" dirty="0" smtClean="0"/>
              <a:t>Use </a:t>
            </a:r>
            <a:r>
              <a:rPr lang="en-US" dirty="0"/>
              <a:t>electrical signals</a:t>
            </a:r>
          </a:p>
          <a:p>
            <a:pPr lvl="1"/>
            <a:r>
              <a:rPr lang="en-US" dirty="0"/>
              <a:t>Volatile – must have constant power supply else data lost.</a:t>
            </a:r>
          </a:p>
          <a:p>
            <a:pPr lvl="1"/>
            <a:r>
              <a:rPr lang="en-US" dirty="0"/>
              <a:t>Temporary storage</a:t>
            </a:r>
          </a:p>
          <a:p>
            <a:r>
              <a:rPr lang="en-US" dirty="0"/>
              <a:t>2 traditional forms of </a:t>
            </a:r>
            <a:r>
              <a:rPr lang="en-US" dirty="0" smtClean="0"/>
              <a:t>RAM</a:t>
            </a:r>
          </a:p>
          <a:p>
            <a:pPr lvl="1"/>
            <a:r>
              <a:rPr lang="en-US" dirty="0" smtClean="0"/>
              <a:t>DRAM</a:t>
            </a:r>
          </a:p>
          <a:p>
            <a:pPr lvl="1"/>
            <a:r>
              <a:rPr lang="en-US" dirty="0" smtClean="0"/>
              <a:t>SRAM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88682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6837</TotalTime>
  <Words>1640</Words>
  <Application>Microsoft Office PowerPoint</Application>
  <PresentationFormat>On-screen Show (4:3)</PresentationFormat>
  <Paragraphs>323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3" baseType="lpstr">
      <vt:lpstr>Arial</vt:lpstr>
      <vt:lpstr>Calibri</vt:lpstr>
      <vt:lpstr>Times New Roman</vt:lpstr>
      <vt:lpstr>Verdana</vt:lpstr>
      <vt:lpstr>Wingdings</vt:lpstr>
      <vt:lpstr>Office Theme</vt:lpstr>
      <vt:lpstr>CHAPTER 6 INTERNAL MEMORY</vt:lpstr>
      <vt:lpstr>Objectives</vt:lpstr>
      <vt:lpstr>Semiconductor Main Memory</vt:lpstr>
      <vt:lpstr>Memory Cell Operation</vt:lpstr>
      <vt:lpstr>Three Functional Terminals</vt:lpstr>
      <vt:lpstr>All memory types in this chapter are random access</vt:lpstr>
      <vt:lpstr>Semiconductor Memory Types</vt:lpstr>
      <vt:lpstr>Semiconductor Memory</vt:lpstr>
      <vt:lpstr>Random Access Memory (RAM)</vt:lpstr>
      <vt:lpstr>Dynamic RAM (DRAM)</vt:lpstr>
      <vt:lpstr>DRAM Operation</vt:lpstr>
      <vt:lpstr>Static RAM (SRAM)</vt:lpstr>
      <vt:lpstr>DRAM versus SRAM</vt:lpstr>
      <vt:lpstr>Read Only Memory (ROM)</vt:lpstr>
      <vt:lpstr>Types of ROM</vt:lpstr>
      <vt:lpstr>ROM</vt:lpstr>
      <vt:lpstr>PROM – Programmable ROM</vt:lpstr>
      <vt:lpstr>EPROM – Erasable PROM</vt:lpstr>
      <vt:lpstr>Flash Memory</vt:lpstr>
      <vt:lpstr>EEPROM – Electrical EPROM </vt:lpstr>
      <vt:lpstr>Chip Logic</vt:lpstr>
      <vt:lpstr>Interleaved Memory</vt:lpstr>
      <vt:lpstr>Interleaved Memory</vt:lpstr>
      <vt:lpstr>Error Correction</vt:lpstr>
      <vt:lpstr>Errors</vt:lpstr>
      <vt:lpstr>Errors – Categories</vt:lpstr>
      <vt:lpstr>Process of Detecting and Correcting Errors</vt:lpstr>
      <vt:lpstr>Process of Detecting and Correcting Errors (Cont.)</vt:lpstr>
      <vt:lpstr>Process of Detecting and Correcting Errors (Cont.)</vt:lpstr>
      <vt:lpstr>Process of Detecting and Correcting Errors (Cont.)</vt:lpstr>
      <vt:lpstr>Hamming Code  </vt:lpstr>
      <vt:lpstr>Hamming Code</vt:lpstr>
      <vt:lpstr>Hamming Code (Cont.)  </vt:lpstr>
      <vt:lpstr>PowerPoint Presentation</vt:lpstr>
      <vt:lpstr>PowerPoint Presentation</vt:lpstr>
      <vt:lpstr>PowerPoint Presentation</vt:lpstr>
      <vt:lpstr>Example 1 (Cont.) </vt:lpstr>
      <vt:lpstr>Exercise </vt:lpstr>
      <vt:lpstr>Exercise  </vt:lpstr>
      <vt:lpstr>Example 2  </vt:lpstr>
      <vt:lpstr>Example 2 (cont.) </vt:lpstr>
      <vt:lpstr>Example 2 (cont.) </vt:lpstr>
      <vt:lpstr>Example 2 (cont.) </vt:lpstr>
      <vt:lpstr>Example 2 (cont.) </vt:lpstr>
      <vt:lpstr>Example 2 (cont.)  </vt:lpstr>
      <vt:lpstr>Example 2 (cont.)  </vt:lpstr>
      <vt:lpstr>Exercise </vt:lpstr>
    </vt:vector>
  </TitlesOfParts>
  <Company>Universiti Tenaga Nasional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shakirah</dc:creator>
  <cp:lastModifiedBy>Rina Azlin Binti Razali</cp:lastModifiedBy>
  <cp:revision>1259</cp:revision>
  <dcterms:created xsi:type="dcterms:W3CDTF">2013-04-30T07:52:16Z</dcterms:created>
  <dcterms:modified xsi:type="dcterms:W3CDTF">2017-11-15T05:27:23Z</dcterms:modified>
</cp:coreProperties>
</file>