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0"/>
  </p:notesMasterIdLst>
  <p:handoutMasterIdLst>
    <p:handoutMasterId r:id="rId71"/>
  </p:handoutMasterIdLst>
  <p:sldIdLst>
    <p:sldId id="258" r:id="rId2"/>
    <p:sldId id="336" r:id="rId3"/>
    <p:sldId id="262" r:id="rId4"/>
    <p:sldId id="297" r:id="rId5"/>
    <p:sldId id="298" r:id="rId6"/>
    <p:sldId id="337" r:id="rId7"/>
    <p:sldId id="299" r:id="rId8"/>
    <p:sldId id="301" r:id="rId9"/>
    <p:sldId id="338" r:id="rId10"/>
    <p:sldId id="303" r:id="rId11"/>
    <p:sldId id="339" r:id="rId12"/>
    <p:sldId id="264" r:id="rId13"/>
    <p:sldId id="265" r:id="rId14"/>
    <p:sldId id="340" r:id="rId15"/>
    <p:sldId id="266" r:id="rId16"/>
    <p:sldId id="267" r:id="rId17"/>
    <p:sldId id="268" r:id="rId18"/>
    <p:sldId id="335" r:id="rId19"/>
    <p:sldId id="269" r:id="rId20"/>
    <p:sldId id="270" r:id="rId21"/>
    <p:sldId id="271" r:id="rId22"/>
    <p:sldId id="272" r:id="rId23"/>
    <p:sldId id="273" r:id="rId24"/>
    <p:sldId id="275" r:id="rId25"/>
    <p:sldId id="277" r:id="rId26"/>
    <p:sldId id="278" r:id="rId27"/>
    <p:sldId id="279" r:id="rId28"/>
    <p:sldId id="282" r:id="rId29"/>
    <p:sldId id="288" r:id="rId30"/>
    <p:sldId id="284" r:id="rId31"/>
    <p:sldId id="285" r:id="rId32"/>
    <p:sldId id="286" r:id="rId33"/>
    <p:sldId id="287" r:id="rId34"/>
    <p:sldId id="289" r:id="rId35"/>
    <p:sldId id="290" r:id="rId36"/>
    <p:sldId id="291" r:id="rId37"/>
    <p:sldId id="292" r:id="rId38"/>
    <p:sldId id="293" r:id="rId39"/>
    <p:sldId id="294" r:id="rId40"/>
    <p:sldId id="296" r:id="rId41"/>
    <p:sldId id="304" r:id="rId42"/>
    <p:sldId id="305" r:id="rId43"/>
    <p:sldId id="306" r:id="rId44"/>
    <p:sldId id="307" r:id="rId45"/>
    <p:sldId id="311" r:id="rId46"/>
    <p:sldId id="312" r:id="rId47"/>
    <p:sldId id="313" r:id="rId48"/>
    <p:sldId id="314" r:id="rId49"/>
    <p:sldId id="315" r:id="rId50"/>
    <p:sldId id="316" r:id="rId51"/>
    <p:sldId id="317" r:id="rId52"/>
    <p:sldId id="318" r:id="rId53"/>
    <p:sldId id="319" r:id="rId54"/>
    <p:sldId id="320" r:id="rId55"/>
    <p:sldId id="321" r:id="rId56"/>
    <p:sldId id="322" r:id="rId57"/>
    <p:sldId id="323" r:id="rId58"/>
    <p:sldId id="324" r:id="rId59"/>
    <p:sldId id="328" r:id="rId60"/>
    <p:sldId id="325" r:id="rId61"/>
    <p:sldId id="326" r:id="rId62"/>
    <p:sldId id="327" r:id="rId63"/>
    <p:sldId id="329" r:id="rId64"/>
    <p:sldId id="330" r:id="rId65"/>
    <p:sldId id="331" r:id="rId66"/>
    <p:sldId id="332" r:id="rId67"/>
    <p:sldId id="333" r:id="rId68"/>
    <p:sldId id="334" r:id="rId6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97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8892"/>
    </p:cViewPr>
  </p:sorterViewPr>
  <p:notesViewPr>
    <p:cSldViewPr>
      <p:cViewPr varScale="1">
        <p:scale>
          <a:sx n="78" d="100"/>
          <a:sy n="78" d="100"/>
        </p:scale>
        <p:origin x="-207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33D7F-54B2-4CB2-AF00-0E5C423B54AA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66459-912A-49E6-A5DF-5199E63E42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18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98FD6-871B-4784-A5D9-F37357925EF2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C646B-D3C8-4981-B60B-38C0287FD3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86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wpmu.org/wp-content/uploads/2012/02/keyboard-ball-big.jpg"/>
          <p:cNvPicPr>
            <a:picLocks noChangeAspect="1" noChangeArrowheads="1"/>
          </p:cNvPicPr>
          <p:nvPr userDrawn="1"/>
        </p:nvPicPr>
        <p:blipFill>
          <a:blip r:embed="rId2" cstate="print"/>
          <a:srcRect l="8571" r="3810"/>
          <a:stretch>
            <a:fillRect/>
          </a:stretch>
        </p:blipFill>
        <p:spPr bwMode="auto">
          <a:xfrm>
            <a:off x="6754091" y="4191000"/>
            <a:ext cx="2389908" cy="209549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78025"/>
            <a:ext cx="7772400" cy="1470025"/>
          </a:xfrm>
        </p:spPr>
        <p:txBody>
          <a:bodyPr/>
          <a:lstStyle>
            <a:lvl1pPr algn="l"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657600"/>
            <a:ext cx="6400800" cy="17526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l">
              <a:buNone/>
              <a:defRPr sz="2400"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414337"/>
            <a:ext cx="1727869" cy="820738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</p:cSld>
  <p:clrMapOvr>
    <a:masterClrMapping/>
  </p:clrMapOvr>
  <p:transition spd="med" advClick="0" advTm="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3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772400" cy="1362075"/>
          </a:xfrm>
        </p:spPr>
        <p:txBody>
          <a:bodyPr anchor="t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>
              <a:defRPr sz="4000" b="1" cap="none" spc="0">
                <a:ln/>
                <a:solidFill>
                  <a:schemeClr val="accent3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8" descr="https://si0.twimg.com/profile_images/2190168281/leaf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290912">
            <a:off x="5327431" y="3373512"/>
            <a:ext cx="3033857" cy="3033857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</p:cSld>
  <p:clrMapOvr>
    <a:masterClrMapping/>
  </p:clrMapOvr>
  <p:transition spd="med" advClick="0" advTm="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516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27" presetClass="entr" presetSubtype="0" fill="hold" nodeType="afterEffect">
                  <p:stCondLst>
                    <p:cond delay="0"/>
                  </p:stCondLst>
                  <p:iterate type="lt">
                    <p:tmPct val="5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discrete" valueType="clr">
                      <p:cBhvr override="childStyle">
                        <p:cTn dur="80"/>
                        <p:tgtEl>
                          <p:spTgt spid="4"/>
                        </p:tgtEl>
                        <p:attrNameLst>
                          <p:attrName>style.color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anim calcmode="discrete" valueType="clr">
                      <p:cBhvr>
                        <p:cTn dur="80"/>
                        <p:tgtEl>
                          <p:spTgt spid="4"/>
                        </p:tgtEl>
                        <p:attrNameLst>
                          <p:attrName>fillcolor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set>
                      <p:cBhvr>
                        <p:cTn dur="80"/>
                        <p:tgtEl>
                          <p:spTgt spid="4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Systems and Networking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486400" y="42446"/>
            <a:ext cx="358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chemeClr val="bg1"/>
                </a:solidFill>
                <a:latin typeface="Verdana" pitchFamily="34" charset="0"/>
              </a:rPr>
              <a:t>COMPUTER</a:t>
            </a:r>
            <a:r>
              <a:rPr lang="en-US" sz="1600" b="1" baseline="0" dirty="0" smtClean="0">
                <a:solidFill>
                  <a:schemeClr val="bg1"/>
                </a:solidFill>
                <a:latin typeface="Verdana" pitchFamily="34" charset="0"/>
              </a:rPr>
              <a:t> ORGANIZATION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76200" y="42446"/>
            <a:ext cx="1285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Verdana" pitchFamily="34" charset="0"/>
              </a:rPr>
              <a:t>CMPD223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1978025"/>
            <a:ext cx="8229600" cy="1470025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accent1"/>
                </a:solidFill>
              </a:rPr>
              <a:t>CHAPTER </a:t>
            </a:r>
            <a:r>
              <a:rPr lang="en-US" dirty="0">
                <a:solidFill>
                  <a:schemeClr val="accent1"/>
                </a:solidFill>
              </a:rPr>
              <a:t>8</a:t>
            </a:r>
            <a:r>
              <a:rPr lang="en-US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Memory </a:t>
            </a:r>
            <a:r>
              <a:rPr lang="en-US" dirty="0">
                <a:solidFill>
                  <a:schemeClr val="accent1"/>
                </a:solidFill>
              </a:rPr>
              <a:t>Management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CSNB153 </a:t>
            </a:r>
            <a:r>
              <a:rPr lang="en-US" sz="2800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coMPUTER</a:t>
            </a:r>
            <a:r>
              <a:rPr lang="en-US" sz="28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SYSTEM</a:t>
            </a:r>
            <a:endParaRPr lang="en-US" sz="28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MMR: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Processes </a:t>
            </a:r>
            <a:r>
              <a:rPr lang="en-US" dirty="0"/>
              <a:t>should not be able to </a:t>
            </a:r>
            <a:r>
              <a:rPr lang="en-US" dirty="0" smtClean="0"/>
              <a:t>reference memory </a:t>
            </a:r>
            <a:r>
              <a:rPr lang="en-US" dirty="0"/>
              <a:t>locations in another process </a:t>
            </a:r>
            <a:r>
              <a:rPr lang="en-US" dirty="0" smtClean="0"/>
              <a:t>without permission.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497192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SHARING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411889"/>
      </p:ext>
    </p:extLst>
  </p:cSld>
  <p:clrMapOvr>
    <a:masterClrMapping/>
  </p:clrMapOvr>
  <p:transition spd="med" advClick="0" advTm="3000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MMR: Sharing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</a:t>
            </a:r>
            <a:r>
              <a:rPr lang="en-US" dirty="0"/>
              <a:t>several processes to access the </a:t>
            </a:r>
            <a:r>
              <a:rPr lang="en-US" dirty="0" smtClean="0"/>
              <a:t>same portion </a:t>
            </a:r>
            <a:r>
              <a:rPr lang="en-US" dirty="0"/>
              <a:t>of memory.</a:t>
            </a:r>
          </a:p>
          <a:p>
            <a:r>
              <a:rPr lang="en-US" dirty="0"/>
              <a:t>So, any protection mechanism must have </a:t>
            </a:r>
            <a:r>
              <a:rPr lang="en-US" dirty="0" smtClean="0"/>
              <a:t>the flexibility, </a:t>
            </a:r>
            <a:r>
              <a:rPr lang="en-US" dirty="0"/>
              <a:t>example:</a:t>
            </a:r>
          </a:p>
          <a:p>
            <a:pPr lvl="1"/>
            <a:r>
              <a:rPr lang="en-US" sz="2400" dirty="0" smtClean="0"/>
              <a:t>If </a:t>
            </a:r>
            <a:r>
              <a:rPr lang="en-US" sz="2400" dirty="0"/>
              <a:t>a number of processes are executing </a:t>
            </a:r>
            <a:r>
              <a:rPr lang="en-US" sz="2400" dirty="0" smtClean="0"/>
              <a:t>the same </a:t>
            </a:r>
            <a:r>
              <a:rPr lang="en-US" sz="2400" dirty="0"/>
              <a:t>program, it is advantageous to </a:t>
            </a:r>
            <a:r>
              <a:rPr lang="en-US" sz="2400" dirty="0" smtClean="0"/>
              <a:t>allow each </a:t>
            </a:r>
            <a:r>
              <a:rPr lang="en-US" sz="2400" dirty="0"/>
              <a:t>process access to the same copy of </a:t>
            </a:r>
            <a:r>
              <a:rPr lang="en-US" sz="2400" dirty="0" smtClean="0"/>
              <a:t>the program </a:t>
            </a:r>
            <a:r>
              <a:rPr lang="en-US" sz="2400" dirty="0"/>
              <a:t>rather than have their own </a:t>
            </a:r>
            <a:r>
              <a:rPr lang="en-US" sz="2400" dirty="0" smtClean="0"/>
              <a:t>separate copy </a:t>
            </a:r>
            <a:r>
              <a:rPr lang="en-US" sz="2400" dirty="0" smtClean="0">
                <a:sym typeface="Wingdings" panose="05000000000000000000" pitchFamily="2" charset="2"/>
              </a:rPr>
              <a:t> e</a:t>
            </a:r>
            <a:r>
              <a:rPr lang="en-US" sz="2400" dirty="0" smtClean="0"/>
              <a:t>.g</a:t>
            </a:r>
            <a:r>
              <a:rPr lang="en-US" sz="2400" dirty="0"/>
              <a:t>. ECHO procedure</a:t>
            </a:r>
            <a:endParaRPr lang="en-US" sz="13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7471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MMR: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3124200"/>
          </a:xfrm>
        </p:spPr>
        <p:txBody>
          <a:bodyPr/>
          <a:lstStyle/>
          <a:p>
            <a:r>
              <a:rPr lang="en-US" dirty="0" smtClean="0"/>
              <a:t>Memory </a:t>
            </a:r>
            <a:r>
              <a:rPr lang="en-US" dirty="0"/>
              <a:t>management system must </a:t>
            </a:r>
            <a:r>
              <a:rPr lang="en-US" dirty="0" smtClean="0"/>
              <a:t>therefore allow </a:t>
            </a:r>
            <a:r>
              <a:rPr lang="en-US" dirty="0"/>
              <a:t>controlled access to shared areas </a:t>
            </a:r>
            <a:r>
              <a:rPr lang="en-US" dirty="0" smtClean="0"/>
              <a:t>of memory </a:t>
            </a:r>
            <a:r>
              <a:rPr lang="en-US" dirty="0"/>
              <a:t>without compromising </a:t>
            </a:r>
            <a:r>
              <a:rPr lang="en-US" dirty="0" smtClean="0"/>
              <a:t>essential protection</a:t>
            </a:r>
            <a:r>
              <a:rPr lang="en-US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8665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ORGANIZATION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99990"/>
      </p:ext>
    </p:extLst>
  </p:cSld>
  <p:clrMapOvr>
    <a:masterClrMapping/>
  </p:clrMapOvr>
  <p:transition spd="med" advClick="0" advTm="3000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MMR: Logical Organization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57200" y="1764268"/>
            <a:ext cx="8229600" cy="4361895"/>
          </a:xfrm>
        </p:spPr>
        <p:txBody>
          <a:bodyPr/>
          <a:lstStyle/>
          <a:p>
            <a:r>
              <a:rPr lang="en-US" dirty="0" smtClean="0"/>
              <a:t>Programs </a:t>
            </a:r>
            <a:r>
              <a:rPr lang="en-US" dirty="0"/>
              <a:t>are written in </a:t>
            </a:r>
            <a:r>
              <a:rPr lang="en-US" dirty="0" smtClean="0"/>
              <a:t>modules.</a:t>
            </a:r>
            <a:endParaRPr lang="en-US" dirty="0"/>
          </a:p>
          <a:p>
            <a:r>
              <a:rPr lang="en-US" dirty="0"/>
              <a:t>Modules can be written and </a:t>
            </a:r>
            <a:r>
              <a:rPr lang="en-US" dirty="0" smtClean="0"/>
              <a:t>compiled independently</a:t>
            </a:r>
            <a:endParaRPr lang="en-US" dirty="0"/>
          </a:p>
          <a:p>
            <a:r>
              <a:rPr lang="en-US" dirty="0" smtClean="0"/>
              <a:t>Different </a:t>
            </a:r>
            <a:r>
              <a:rPr lang="en-US" dirty="0"/>
              <a:t>degrees of protection given </a:t>
            </a:r>
            <a:r>
              <a:rPr lang="en-US" dirty="0" smtClean="0"/>
              <a:t>to modules </a:t>
            </a:r>
            <a:r>
              <a:rPr lang="en-US" dirty="0"/>
              <a:t>(read-only, execute-only)</a:t>
            </a:r>
          </a:p>
          <a:p>
            <a:r>
              <a:rPr lang="en-US" dirty="0"/>
              <a:t>Share modules</a:t>
            </a:r>
          </a:p>
        </p:txBody>
      </p:sp>
    </p:spTree>
    <p:extLst>
      <p:ext uri="{BB962C8B-B14F-4D97-AF65-F5344CB8AC3E}">
        <p14:creationId xmlns:p14="http://schemas.microsoft.com/office/powerpoint/2010/main" val="252784680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MMR: Physical Organization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Memory </a:t>
            </a:r>
            <a:r>
              <a:rPr lang="en-US" dirty="0"/>
              <a:t>available for a program plus its </a:t>
            </a:r>
            <a:r>
              <a:rPr lang="en-US" dirty="0" smtClean="0"/>
              <a:t>data may </a:t>
            </a:r>
            <a:r>
              <a:rPr lang="en-US" dirty="0"/>
              <a:t>be </a:t>
            </a:r>
            <a:r>
              <a:rPr lang="en-US" dirty="0" smtClean="0"/>
              <a:t>insufficient.</a:t>
            </a:r>
            <a:endParaRPr lang="en-US" dirty="0"/>
          </a:p>
          <a:p>
            <a:r>
              <a:rPr lang="en-US" dirty="0"/>
              <a:t>Overlaying allows various modules to </a:t>
            </a:r>
            <a:r>
              <a:rPr lang="en-US" dirty="0" smtClean="0"/>
              <a:t>be assigned </a:t>
            </a:r>
            <a:r>
              <a:rPr lang="en-US" dirty="0"/>
              <a:t>the same region of </a:t>
            </a:r>
            <a:r>
              <a:rPr lang="en-US" dirty="0" smtClean="0"/>
              <a:t>memory.</a:t>
            </a:r>
            <a:endParaRPr lang="en-US" dirty="0"/>
          </a:p>
          <a:p>
            <a:r>
              <a:rPr lang="en-US" dirty="0" smtClean="0"/>
              <a:t>Programmer </a:t>
            </a:r>
            <a:r>
              <a:rPr lang="en-US" dirty="0"/>
              <a:t>does not know how much </a:t>
            </a:r>
            <a:r>
              <a:rPr lang="en-US" dirty="0" smtClean="0"/>
              <a:t>space will </a:t>
            </a:r>
            <a:r>
              <a:rPr lang="en-US" dirty="0"/>
              <a:t>be </a:t>
            </a:r>
            <a:r>
              <a:rPr lang="en-US" dirty="0" smtClean="0"/>
              <a:t>available.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713647"/>
      </p:ext>
    </p:extLst>
  </p:cSld>
  <p:clrMapOvr>
    <a:masterClrMapping/>
  </p:clrMapOvr>
  <p:transition spd="med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Memory </a:t>
            </a:r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Principal </a:t>
            </a:r>
            <a:r>
              <a:rPr lang="en-US" dirty="0"/>
              <a:t>operation of memory management </a:t>
            </a:r>
            <a:r>
              <a:rPr lang="en-US" dirty="0" smtClean="0"/>
              <a:t>is to </a:t>
            </a:r>
            <a:r>
              <a:rPr lang="en-US" dirty="0"/>
              <a:t>bring programs into memory for </a:t>
            </a:r>
            <a:r>
              <a:rPr lang="en-US" dirty="0" smtClean="0"/>
              <a:t>execution by </a:t>
            </a:r>
            <a:r>
              <a:rPr lang="en-US" dirty="0"/>
              <a:t>the processor.</a:t>
            </a:r>
          </a:p>
          <a:p>
            <a:r>
              <a:rPr lang="en-US" dirty="0"/>
              <a:t>In most modern multiprogramming system </a:t>
            </a:r>
            <a:r>
              <a:rPr lang="en-US" dirty="0" smtClean="0"/>
              <a:t>it invokes </a:t>
            </a:r>
            <a:r>
              <a:rPr lang="en-US" dirty="0"/>
              <a:t>virtual memory ( VM) that use </a:t>
            </a:r>
            <a:r>
              <a:rPr lang="en-US" dirty="0" smtClean="0"/>
              <a:t>both segmentation </a:t>
            </a:r>
            <a:r>
              <a:rPr lang="en-US" dirty="0"/>
              <a:t>and paging techniques.</a:t>
            </a:r>
          </a:p>
          <a:p>
            <a:r>
              <a:rPr lang="en-US" dirty="0"/>
              <a:t>First look at simpler technique that do not </a:t>
            </a:r>
            <a:r>
              <a:rPr lang="en-US" dirty="0" smtClean="0"/>
              <a:t>use Virtual </a:t>
            </a:r>
            <a:r>
              <a:rPr lang="en-US" dirty="0"/>
              <a:t>Memory</a:t>
            </a:r>
          </a:p>
          <a:p>
            <a:pPr lvl="1"/>
            <a:r>
              <a:rPr lang="en-US" dirty="0"/>
              <a:t>Partitioning</a:t>
            </a:r>
          </a:p>
          <a:p>
            <a:pPr lvl="1"/>
            <a:r>
              <a:rPr lang="en-US" dirty="0"/>
              <a:t>Simple Paging</a:t>
            </a:r>
          </a:p>
          <a:p>
            <a:pPr lvl="1"/>
            <a:r>
              <a:rPr lang="en-US" dirty="0"/>
              <a:t>Simple Segmentation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320750"/>
      </p:ext>
    </p:extLst>
  </p:cSld>
  <p:clrMapOvr>
    <a:masterClrMapping/>
  </p:clrMapOvr>
  <p:transition spd="med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PARTITIONING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904544"/>
      </p:ext>
    </p:extLst>
  </p:cSld>
  <p:clrMapOvr>
    <a:masterClrMapping/>
  </p:clrMapOvr>
  <p:transition spd="med" advClick="0" advTm="3000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Memory </a:t>
            </a:r>
            <a:r>
              <a:rPr lang="en-US" dirty="0" smtClean="0"/>
              <a:t>Partitioning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Divide </a:t>
            </a:r>
            <a:r>
              <a:rPr lang="en-US" dirty="0"/>
              <a:t>the memory to small size partition.</a:t>
            </a:r>
          </a:p>
          <a:p>
            <a:r>
              <a:rPr lang="en-US" dirty="0"/>
              <a:t>Two types of partitioning:</a:t>
            </a:r>
          </a:p>
          <a:p>
            <a:pPr marL="800100" lvl="2" indent="0">
              <a:buNone/>
            </a:pPr>
            <a:r>
              <a:rPr lang="en-US" dirty="0"/>
              <a:t>1. Fixed Partitioning</a:t>
            </a:r>
          </a:p>
          <a:p>
            <a:pPr marL="800100" lvl="2" indent="0">
              <a:buNone/>
            </a:pPr>
            <a:r>
              <a:rPr lang="en-US" dirty="0"/>
              <a:t>2. Dynamic </a:t>
            </a:r>
            <a:r>
              <a:rPr lang="en-US" dirty="0" smtClean="0"/>
              <a:t>Partitioning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24643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MEMORY MANAGEMENT (MMR)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62822"/>
      </p:ext>
    </p:extLst>
  </p:cSld>
  <p:clrMapOvr>
    <a:masterClrMapping/>
  </p:clrMapOvr>
  <p:transition spd="med" advClick="0" advTm="3000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Fixed Partitioning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Most </a:t>
            </a:r>
            <a:r>
              <a:rPr lang="en-US" dirty="0"/>
              <a:t>schemes of memory management, assume that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OS occupies some fixed partition of memory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rest of memory is available for use by multiple processes.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USER AREA</a:t>
            </a:r>
          </a:p>
          <a:p>
            <a:r>
              <a:rPr lang="en-US" dirty="0" smtClean="0"/>
              <a:t>The </a:t>
            </a:r>
            <a:r>
              <a:rPr lang="en-US" dirty="0"/>
              <a:t>simplest scheme for managing </a:t>
            </a:r>
            <a:r>
              <a:rPr lang="en-US" dirty="0" smtClean="0"/>
              <a:t>this available </a:t>
            </a:r>
            <a:r>
              <a:rPr lang="en-US" dirty="0"/>
              <a:t>memory is to partition it into </a:t>
            </a:r>
            <a:r>
              <a:rPr lang="en-US" dirty="0" smtClean="0"/>
              <a:t>regions with </a:t>
            </a:r>
            <a:r>
              <a:rPr lang="en-US" dirty="0"/>
              <a:t>fixed boundaries.</a:t>
            </a:r>
          </a:p>
          <a:p>
            <a:r>
              <a:rPr lang="en-US" dirty="0"/>
              <a:t>Figure 7.2 shows example of two </a:t>
            </a:r>
            <a:r>
              <a:rPr lang="en-US" dirty="0" smtClean="0"/>
              <a:t>alternatives for </a:t>
            </a:r>
            <a:r>
              <a:rPr lang="en-US" dirty="0"/>
              <a:t>fixed partitioning:</a:t>
            </a:r>
          </a:p>
          <a:p>
            <a:pPr marL="457200" lvl="1" indent="0">
              <a:buNone/>
            </a:pPr>
            <a:r>
              <a:rPr lang="en-US" dirty="0"/>
              <a:t>1. Equal-size partition</a:t>
            </a:r>
          </a:p>
          <a:p>
            <a:pPr marL="400050" lvl="1" indent="0">
              <a:buNone/>
            </a:pPr>
            <a:r>
              <a:rPr lang="en-US" dirty="0"/>
              <a:t>2. Unequal-size partition</a:t>
            </a:r>
          </a:p>
        </p:txBody>
      </p:sp>
    </p:spTree>
    <p:extLst>
      <p:ext uri="{BB962C8B-B14F-4D97-AF65-F5344CB8AC3E}">
        <p14:creationId xmlns:p14="http://schemas.microsoft.com/office/powerpoint/2010/main" val="1321863347"/>
      </p:ext>
    </p:extLst>
  </p:cSld>
  <p:clrMapOvr>
    <a:masterClrMapping/>
  </p:clrMapOvr>
  <p:transition spd="med"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95600" y="914400"/>
            <a:ext cx="3198826" cy="22225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3136900"/>
            <a:ext cx="3198826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54000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Fixed </a:t>
            </a:r>
            <a:r>
              <a:rPr lang="en-US" dirty="0" smtClean="0"/>
              <a:t>Partitioning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Equal-size </a:t>
            </a:r>
            <a:r>
              <a:rPr lang="en-US" dirty="0"/>
              <a:t>partition (Figure 7.2a)</a:t>
            </a:r>
          </a:p>
          <a:p>
            <a:pPr lvl="1"/>
            <a:r>
              <a:rPr lang="en-US" dirty="0"/>
              <a:t>Divide the memory into same size partition</a:t>
            </a:r>
          </a:p>
          <a:p>
            <a:pPr lvl="1"/>
            <a:r>
              <a:rPr lang="en-US" dirty="0"/>
              <a:t>any process whose size is less than or equal </a:t>
            </a:r>
            <a:r>
              <a:rPr lang="en-US" dirty="0" smtClean="0"/>
              <a:t>to the </a:t>
            </a:r>
            <a:r>
              <a:rPr lang="en-US" dirty="0"/>
              <a:t>partition size can be loaded into </a:t>
            </a:r>
            <a:r>
              <a:rPr lang="en-US" dirty="0" smtClean="0"/>
              <a:t>an available partition.</a:t>
            </a:r>
            <a:endParaRPr lang="en-US" dirty="0"/>
          </a:p>
          <a:p>
            <a:pPr lvl="1"/>
            <a:r>
              <a:rPr lang="en-US" dirty="0"/>
              <a:t>if all partitions are full, the operating </a:t>
            </a:r>
            <a:r>
              <a:rPr lang="en-US" dirty="0" smtClean="0"/>
              <a:t>system can </a:t>
            </a:r>
            <a:r>
              <a:rPr lang="en-US" dirty="0"/>
              <a:t>swap a process out of a partition</a:t>
            </a:r>
          </a:p>
        </p:txBody>
      </p:sp>
    </p:spTree>
    <p:extLst>
      <p:ext uri="{BB962C8B-B14F-4D97-AF65-F5344CB8AC3E}">
        <p14:creationId xmlns:p14="http://schemas.microsoft.com/office/powerpoint/2010/main" val="499820476"/>
      </p:ext>
    </p:extLst>
  </p:cSld>
  <p:clrMapOvr>
    <a:masterClrMapping/>
  </p:clrMapOvr>
  <p:transition spd="med">
    <p:pull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Fixed </a:t>
            </a:r>
            <a:r>
              <a:rPr lang="en-US" dirty="0" smtClean="0"/>
              <a:t>Partitioning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 </a:t>
            </a:r>
            <a:r>
              <a:rPr lang="en-US" dirty="0"/>
              <a:t>difficulties:</a:t>
            </a:r>
          </a:p>
          <a:p>
            <a:pPr lvl="1"/>
            <a:r>
              <a:rPr lang="en-US" dirty="0"/>
              <a:t>A program may not fit in a partition.</a:t>
            </a:r>
          </a:p>
          <a:p>
            <a:pPr marL="857250" lvl="2" indent="0">
              <a:buNone/>
            </a:pPr>
            <a:r>
              <a:rPr lang="en-US" sz="2800" dirty="0"/>
              <a:t>– The programmer must design the program with “overlays</a:t>
            </a:r>
            <a:r>
              <a:rPr lang="en-US" sz="2800" dirty="0" smtClean="0"/>
              <a:t>”.</a:t>
            </a:r>
            <a:endParaRPr lang="en-US" sz="2800" dirty="0"/>
          </a:p>
          <a:p>
            <a:pPr lvl="1"/>
            <a:r>
              <a:rPr lang="en-US" dirty="0" smtClean="0"/>
              <a:t>Memory </a:t>
            </a:r>
            <a:r>
              <a:rPr lang="en-US" dirty="0"/>
              <a:t>use is inefficient.</a:t>
            </a:r>
          </a:p>
          <a:p>
            <a:pPr marL="800100" lvl="2" indent="0">
              <a:buNone/>
            </a:pPr>
            <a:r>
              <a:rPr lang="en-US" sz="2800" dirty="0"/>
              <a:t>– Any program, no matter how small, occupies an entire partition. This is called internal fragmentation.</a:t>
            </a:r>
          </a:p>
          <a:p>
            <a:pPr marL="800100" lvl="2" indent="0">
              <a:buNone/>
            </a:pPr>
            <a:r>
              <a:rPr lang="en-US" sz="2800" dirty="0"/>
              <a:t>» E.g. </a:t>
            </a:r>
            <a:r>
              <a:rPr lang="en-US" sz="2800" dirty="0" smtClean="0">
                <a:sym typeface="Wingdings" panose="05000000000000000000" pitchFamily="2" charset="2"/>
              </a:rPr>
              <a:t></a:t>
            </a:r>
            <a:r>
              <a:rPr lang="en-US" sz="2800" dirty="0" smtClean="0"/>
              <a:t>Program </a:t>
            </a:r>
            <a:r>
              <a:rPr lang="en-US" sz="2800" dirty="0"/>
              <a:t>length 2MB, it occupies an 8MB partition. So 6MB is internal fragmentation.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76334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Fixed </a:t>
            </a:r>
            <a:r>
              <a:rPr lang="en-US" dirty="0" smtClean="0"/>
              <a:t>Partitioning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Unequal-size </a:t>
            </a:r>
            <a:r>
              <a:rPr lang="en-US" dirty="0"/>
              <a:t>partition (Figure 7.2b)</a:t>
            </a:r>
          </a:p>
          <a:p>
            <a:pPr lvl="2"/>
            <a:r>
              <a:rPr lang="en-US" dirty="0"/>
              <a:t>Divide the memory into different partition size.</a:t>
            </a:r>
          </a:p>
          <a:p>
            <a:pPr lvl="2"/>
            <a:r>
              <a:rPr lang="en-US" dirty="0"/>
              <a:t>A program as large as 16MB can </a:t>
            </a:r>
            <a:r>
              <a:rPr lang="en-US" dirty="0" smtClean="0"/>
              <a:t>be accommodate </a:t>
            </a:r>
            <a:r>
              <a:rPr lang="en-US" dirty="0"/>
              <a:t>without need to overlays it.</a:t>
            </a:r>
          </a:p>
          <a:p>
            <a:pPr lvl="2"/>
            <a:r>
              <a:rPr lang="en-US" dirty="0"/>
              <a:t>Partition smaller than 8MB allow </a:t>
            </a:r>
            <a:r>
              <a:rPr lang="en-US" dirty="0" smtClean="0"/>
              <a:t>smaller program </a:t>
            </a:r>
            <a:r>
              <a:rPr lang="en-US" dirty="0"/>
              <a:t>to be accommodate with less </a:t>
            </a:r>
            <a:r>
              <a:rPr lang="en-US" dirty="0" smtClean="0"/>
              <a:t>internal fragmentation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743127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Fixed Partitioning - Placement Algorithm</a:t>
            </a:r>
            <a:br>
              <a:rPr lang="en-US" dirty="0"/>
            </a:b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Where </a:t>
            </a:r>
            <a:r>
              <a:rPr lang="en-US" dirty="0"/>
              <a:t>to put / load process in memory.</a:t>
            </a:r>
          </a:p>
          <a:p>
            <a:r>
              <a:rPr lang="en-US" dirty="0"/>
              <a:t>Equal-size partitions</a:t>
            </a:r>
          </a:p>
          <a:p>
            <a:pPr lvl="1"/>
            <a:r>
              <a:rPr lang="en-US" dirty="0"/>
              <a:t>If there is an available partition, a process </a:t>
            </a:r>
            <a:r>
              <a:rPr lang="en-US" dirty="0" smtClean="0"/>
              <a:t>can be </a:t>
            </a:r>
            <a:r>
              <a:rPr lang="en-US" dirty="0"/>
              <a:t>loaded into that </a:t>
            </a:r>
            <a:r>
              <a:rPr lang="en-US" dirty="0" smtClean="0"/>
              <a:t>partition </a:t>
            </a:r>
          </a:p>
          <a:p>
            <a:pPr lvl="2"/>
            <a:r>
              <a:rPr lang="en-US" dirty="0" smtClean="0"/>
              <a:t>because </a:t>
            </a:r>
            <a:r>
              <a:rPr lang="en-US" dirty="0"/>
              <a:t>all partitions are of equal size it </a:t>
            </a:r>
            <a:r>
              <a:rPr lang="en-US" dirty="0" smtClean="0"/>
              <a:t>does not </a:t>
            </a:r>
            <a:r>
              <a:rPr lang="en-US" dirty="0"/>
              <a:t>matter which partition is used</a:t>
            </a:r>
          </a:p>
          <a:p>
            <a:pPr lvl="1"/>
            <a:r>
              <a:rPr lang="en-US" dirty="0"/>
              <a:t>If all partitions are occupied by </a:t>
            </a:r>
            <a:r>
              <a:rPr lang="en-US" dirty="0" smtClean="0"/>
              <a:t>blocked processes</a:t>
            </a:r>
            <a:r>
              <a:rPr lang="en-US" dirty="0"/>
              <a:t>, choose one process to swap out </a:t>
            </a:r>
            <a:r>
              <a:rPr lang="en-US" dirty="0" smtClean="0"/>
              <a:t>to make </a:t>
            </a:r>
            <a:r>
              <a:rPr lang="en-US" dirty="0"/>
              <a:t>room for the new process</a:t>
            </a:r>
          </a:p>
        </p:txBody>
      </p:sp>
    </p:spTree>
    <p:extLst>
      <p:ext uri="{BB962C8B-B14F-4D97-AF65-F5344CB8AC3E}">
        <p14:creationId xmlns:p14="http://schemas.microsoft.com/office/powerpoint/2010/main" val="357792680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Fixed Partitioning - Placement Algorithm</a:t>
            </a:r>
            <a:br>
              <a:rPr lang="en-US" dirty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Unequal-size </a:t>
            </a:r>
            <a:r>
              <a:rPr lang="en-US" dirty="0"/>
              <a:t>partitions:</a:t>
            </a:r>
          </a:p>
          <a:p>
            <a:pPr lvl="1"/>
            <a:r>
              <a:rPr lang="en-US" dirty="0"/>
              <a:t>Two ways:</a:t>
            </a:r>
          </a:p>
          <a:p>
            <a:pPr marL="800100" lvl="2" indent="0">
              <a:buNone/>
            </a:pPr>
            <a:r>
              <a:rPr lang="en-US" dirty="0"/>
              <a:t>1. Use of multiple queues</a:t>
            </a:r>
          </a:p>
          <a:p>
            <a:pPr lvl="2"/>
            <a:r>
              <a:rPr lang="en-US" dirty="0"/>
              <a:t>Assign each process to the smallest </a:t>
            </a:r>
            <a:r>
              <a:rPr lang="en-US" dirty="0" smtClean="0"/>
              <a:t>partition within </a:t>
            </a:r>
            <a:r>
              <a:rPr lang="en-US" dirty="0"/>
              <a:t>which it will </a:t>
            </a:r>
            <a:r>
              <a:rPr lang="en-US" dirty="0" smtClean="0"/>
              <a:t>fit 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queue for each partition size</a:t>
            </a:r>
          </a:p>
          <a:p>
            <a:pPr lvl="2"/>
            <a:r>
              <a:rPr lang="en-US" dirty="0"/>
              <a:t>Tries to minimize internal fragmentation</a:t>
            </a:r>
          </a:p>
          <a:p>
            <a:pPr lvl="2"/>
            <a:r>
              <a:rPr lang="en-US" dirty="0"/>
              <a:t>Problem: some queues will be empty if </a:t>
            </a:r>
            <a:r>
              <a:rPr lang="en-US" dirty="0" smtClean="0"/>
              <a:t>no processes </a:t>
            </a:r>
            <a:r>
              <a:rPr lang="en-US" dirty="0"/>
              <a:t>within a size range is present</a:t>
            </a:r>
          </a:p>
        </p:txBody>
      </p:sp>
    </p:spTree>
    <p:extLst>
      <p:ext uri="{BB962C8B-B14F-4D97-AF65-F5344CB8AC3E}">
        <p14:creationId xmlns:p14="http://schemas.microsoft.com/office/powerpoint/2010/main" val="84677639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457200"/>
            <a:ext cx="5078446" cy="249712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2954327"/>
            <a:ext cx="5078447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95414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Fixed Partitioning - Placement Algorithm</a:t>
            </a:r>
            <a:br>
              <a:rPr lang="en-US" dirty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2</a:t>
            </a:r>
            <a:r>
              <a:rPr lang="en-US" dirty="0"/>
              <a:t>. Use of a single queue</a:t>
            </a:r>
          </a:p>
          <a:p>
            <a:pPr lvl="1"/>
            <a:r>
              <a:rPr lang="en-US" dirty="0"/>
              <a:t>When its time to load a process </a:t>
            </a:r>
            <a:r>
              <a:rPr lang="en-US" dirty="0" smtClean="0"/>
              <a:t>into memory </a:t>
            </a:r>
            <a:r>
              <a:rPr lang="en-US" dirty="0"/>
              <a:t>the smallest available partition </a:t>
            </a:r>
            <a:r>
              <a:rPr lang="en-US" dirty="0" smtClean="0"/>
              <a:t>that will </a:t>
            </a:r>
            <a:r>
              <a:rPr lang="en-US" dirty="0"/>
              <a:t>hold the process is selected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all partitions is occupied:</a:t>
            </a:r>
          </a:p>
          <a:p>
            <a:pPr lvl="2"/>
            <a:r>
              <a:rPr lang="en-US" dirty="0"/>
              <a:t>Preference to swapping out the </a:t>
            </a:r>
            <a:r>
              <a:rPr lang="en-US" dirty="0" smtClean="0"/>
              <a:t>smallest partition </a:t>
            </a:r>
            <a:r>
              <a:rPr lang="en-US" dirty="0"/>
              <a:t>that will hold the incoming process.</a:t>
            </a:r>
          </a:p>
          <a:p>
            <a:pPr lvl="2"/>
            <a:r>
              <a:rPr lang="en-US" dirty="0"/>
              <a:t>Also have to consider other factors such </a:t>
            </a:r>
            <a:r>
              <a:rPr lang="en-US" dirty="0" smtClean="0"/>
              <a:t>as priority </a:t>
            </a:r>
            <a:r>
              <a:rPr lang="en-US" dirty="0"/>
              <a:t>and blocked vs. ready process.</a:t>
            </a:r>
          </a:p>
          <a:p>
            <a:r>
              <a:rPr lang="en-US" dirty="0"/>
              <a:t>Increases the level of multiprogramming </a:t>
            </a:r>
            <a:r>
              <a:rPr lang="en-US" dirty="0" smtClean="0"/>
              <a:t>at the </a:t>
            </a:r>
            <a:r>
              <a:rPr lang="en-US" dirty="0"/>
              <a:t>expense of internal </a:t>
            </a:r>
            <a:r>
              <a:rPr lang="en-US" dirty="0" smtClean="0"/>
              <a:t>fragmentation.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94348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1066800"/>
            <a:ext cx="2284875" cy="13335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2362200"/>
            <a:ext cx="2284875" cy="189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02474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Memory </a:t>
            </a:r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</a:t>
            </a:r>
            <a:r>
              <a:rPr lang="en-US" dirty="0" err="1"/>
              <a:t>uniprogramming</a:t>
            </a:r>
            <a:r>
              <a:rPr lang="en-US" dirty="0"/>
              <a:t> system, memory is </a:t>
            </a:r>
            <a:r>
              <a:rPr lang="en-US" dirty="0" smtClean="0"/>
              <a:t>divided into </a:t>
            </a:r>
            <a:r>
              <a:rPr lang="en-US" dirty="0"/>
              <a:t>two parts:</a:t>
            </a:r>
          </a:p>
          <a:p>
            <a:pPr lvl="1"/>
            <a:r>
              <a:rPr lang="en-US" dirty="0"/>
              <a:t>for the OS</a:t>
            </a:r>
          </a:p>
          <a:p>
            <a:pPr lvl="1"/>
            <a:r>
              <a:rPr lang="en-US" dirty="0"/>
              <a:t>for the program that currently being executed </a:t>
            </a:r>
            <a:r>
              <a:rPr lang="en-US" dirty="0" smtClean="0"/>
              <a:t>– user </a:t>
            </a:r>
            <a:r>
              <a:rPr lang="en-US" dirty="0"/>
              <a:t>part</a:t>
            </a:r>
          </a:p>
          <a:p>
            <a:pPr algn="just"/>
            <a:r>
              <a:rPr lang="en-US" dirty="0" smtClean="0"/>
              <a:t>In </a:t>
            </a:r>
            <a:r>
              <a:rPr lang="en-US" dirty="0"/>
              <a:t>multiprogramming system, the user part </a:t>
            </a:r>
            <a:r>
              <a:rPr lang="en-US" dirty="0" smtClean="0"/>
              <a:t>of the </a:t>
            </a:r>
            <a:r>
              <a:rPr lang="en-US" dirty="0"/>
              <a:t>memory must be further subdivided </a:t>
            </a:r>
            <a:r>
              <a:rPr lang="en-US" dirty="0" smtClean="0"/>
              <a:t>to  accommodate </a:t>
            </a:r>
            <a:r>
              <a:rPr lang="en-US" dirty="0"/>
              <a:t>multiple processes.</a:t>
            </a:r>
          </a:p>
          <a:p>
            <a:pPr algn="just"/>
            <a:r>
              <a:rPr lang="en-US" dirty="0"/>
              <a:t>The task of subdivision is carried </a:t>
            </a:r>
            <a:r>
              <a:rPr lang="en-US" dirty="0" smtClean="0"/>
              <a:t>out dynamically </a:t>
            </a:r>
            <a:r>
              <a:rPr lang="en-US" dirty="0"/>
              <a:t>by the OS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b="1" dirty="0" smtClean="0"/>
              <a:t>memory</a:t>
            </a:r>
            <a:r>
              <a:rPr lang="en-US" b="1" dirty="0"/>
              <a:t> </a:t>
            </a:r>
            <a:r>
              <a:rPr lang="en-US" b="1" dirty="0" smtClean="0"/>
              <a:t>management</a:t>
            </a:r>
            <a:r>
              <a:rPr lang="en-US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11668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72667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Fixed </a:t>
            </a:r>
            <a:r>
              <a:rPr lang="en-US" dirty="0" smtClean="0"/>
              <a:t>Partitioning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used of unequal-size partition provides </a:t>
            </a:r>
            <a:r>
              <a:rPr lang="en-US" dirty="0" smtClean="0"/>
              <a:t>a degree </a:t>
            </a:r>
            <a:r>
              <a:rPr lang="en-US" dirty="0"/>
              <a:t>of flexibility to fixed partitioning.</a:t>
            </a:r>
          </a:p>
          <a:p>
            <a:r>
              <a:rPr lang="en-US" dirty="0"/>
              <a:t>Fixed partitioning schemes are relatively </a:t>
            </a:r>
            <a:r>
              <a:rPr lang="en-US" dirty="0" smtClean="0"/>
              <a:t>simple and </a:t>
            </a:r>
            <a:r>
              <a:rPr lang="en-US" dirty="0"/>
              <a:t>require minimal OS software </a:t>
            </a:r>
            <a:r>
              <a:rPr lang="en-US" dirty="0" smtClean="0"/>
              <a:t>and processing </a:t>
            </a:r>
            <a:r>
              <a:rPr lang="en-US" dirty="0"/>
              <a:t>overhead.</a:t>
            </a:r>
          </a:p>
          <a:p>
            <a:r>
              <a:rPr lang="en-US" dirty="0" smtClean="0"/>
              <a:t>But </a:t>
            </a:r>
            <a:r>
              <a:rPr lang="en-US" dirty="0"/>
              <a:t>it still have disadvantages:</a:t>
            </a:r>
          </a:p>
          <a:p>
            <a:pPr marL="400050" lvl="1" indent="0">
              <a:buNone/>
            </a:pPr>
            <a:r>
              <a:rPr lang="en-US" dirty="0"/>
              <a:t>1. The number of partitions specified at </a:t>
            </a:r>
            <a:r>
              <a:rPr lang="en-US" dirty="0" smtClean="0"/>
              <a:t>system generation </a:t>
            </a:r>
            <a:r>
              <a:rPr lang="en-US" dirty="0"/>
              <a:t>time limits the number of </a:t>
            </a:r>
            <a:r>
              <a:rPr lang="en-US" dirty="0" smtClean="0"/>
              <a:t>active (not </a:t>
            </a:r>
            <a:r>
              <a:rPr lang="en-US" dirty="0"/>
              <a:t>suspended) processes in the system.</a:t>
            </a:r>
          </a:p>
          <a:p>
            <a:pPr marL="400050" lvl="1" indent="0">
              <a:buNone/>
            </a:pPr>
            <a:r>
              <a:rPr lang="en-US" dirty="0"/>
              <a:t>2. Because partition sizes are preset at </a:t>
            </a:r>
            <a:r>
              <a:rPr lang="en-US" dirty="0" smtClean="0"/>
              <a:t>system generation </a:t>
            </a:r>
            <a:r>
              <a:rPr lang="en-US" dirty="0"/>
              <a:t>time, small jobs will not </a:t>
            </a:r>
            <a:r>
              <a:rPr lang="en-US" dirty="0" smtClean="0"/>
              <a:t>utilize partition </a:t>
            </a:r>
            <a:r>
              <a:rPr lang="en-US" dirty="0"/>
              <a:t>space efficiently.</a:t>
            </a:r>
          </a:p>
        </p:txBody>
      </p:sp>
    </p:spTree>
    <p:extLst>
      <p:ext uri="{BB962C8B-B14F-4D97-AF65-F5344CB8AC3E}">
        <p14:creationId xmlns:p14="http://schemas.microsoft.com/office/powerpoint/2010/main" val="280249739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used of fixed partitioning is </a:t>
            </a:r>
            <a:r>
              <a:rPr lang="en-US" dirty="0" smtClean="0"/>
              <a:t>almost unknown </a:t>
            </a:r>
            <a:r>
              <a:rPr lang="en-US" dirty="0"/>
              <a:t>today.</a:t>
            </a:r>
          </a:p>
          <a:p>
            <a:r>
              <a:rPr lang="en-US" dirty="0"/>
              <a:t>Example of OS that use this technique </a:t>
            </a:r>
            <a:r>
              <a:rPr lang="en-US" dirty="0" smtClean="0"/>
              <a:t>was </a:t>
            </a:r>
            <a:r>
              <a:rPr lang="pt-BR" dirty="0" smtClean="0"/>
              <a:t>an </a:t>
            </a:r>
            <a:r>
              <a:rPr lang="pt-BR" dirty="0"/>
              <a:t>early IBM mainframe OS, </a:t>
            </a:r>
            <a:r>
              <a:rPr lang="pt-BR" dirty="0" smtClean="0"/>
              <a:t>OS/MFT </a:t>
            </a:r>
            <a:r>
              <a:rPr lang="en-US" dirty="0" smtClean="0"/>
              <a:t>( </a:t>
            </a:r>
            <a:r>
              <a:rPr lang="en-US" dirty="0"/>
              <a:t>Multiprogramming with a Fixed Number </a:t>
            </a:r>
            <a:r>
              <a:rPr lang="en-US" dirty="0" smtClean="0"/>
              <a:t>of Tasks).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Fixed </a:t>
            </a:r>
            <a:r>
              <a:rPr lang="en-US" dirty="0" smtClean="0"/>
              <a:t>Partitioning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18044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Partitions </a:t>
            </a:r>
            <a:r>
              <a:rPr lang="en-US" dirty="0"/>
              <a:t>are of variable length and number</a:t>
            </a:r>
          </a:p>
          <a:p>
            <a:r>
              <a:rPr lang="en-US" dirty="0"/>
              <a:t>Each process is allocated exactly as </a:t>
            </a:r>
            <a:r>
              <a:rPr lang="en-US" dirty="0" smtClean="0"/>
              <a:t>much memory </a:t>
            </a:r>
            <a:r>
              <a:rPr lang="en-US" dirty="0"/>
              <a:t>as it requires.</a:t>
            </a:r>
          </a:p>
          <a:p>
            <a:r>
              <a:rPr lang="en-US" dirty="0"/>
              <a:t>Used in IBM’s OS/MVT (</a:t>
            </a:r>
            <a:r>
              <a:rPr lang="en-US" dirty="0" smtClean="0"/>
              <a:t>Multiprogramming with </a:t>
            </a:r>
            <a:r>
              <a:rPr lang="en-US" dirty="0"/>
              <a:t>a Variable number of Tasks)</a:t>
            </a:r>
          </a:p>
          <a:p>
            <a:r>
              <a:rPr lang="en-US" dirty="0" smtClean="0"/>
              <a:t>An </a:t>
            </a:r>
            <a:r>
              <a:rPr lang="en-US" dirty="0"/>
              <a:t>example using 1 MB (1024KB) of </a:t>
            </a:r>
            <a:r>
              <a:rPr lang="en-US" dirty="0" smtClean="0"/>
              <a:t>memory is </a:t>
            </a:r>
            <a:r>
              <a:rPr lang="en-US" dirty="0"/>
              <a:t>shown in Figure 7.4.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Dynamic </a:t>
            </a:r>
            <a:r>
              <a:rPr lang="en-US" dirty="0" smtClean="0"/>
              <a:t>Partitioning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859153"/>
      </p:ext>
    </p:extLst>
  </p:cSld>
  <p:clrMapOvr>
    <a:masterClrMapping/>
  </p:clrMapOvr>
  <p:transition spd="med">
    <p:pull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49" y="3810000"/>
            <a:ext cx="7920901" cy="2044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49" y="2133600"/>
            <a:ext cx="7920901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99874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Dynamic </a:t>
            </a:r>
            <a:r>
              <a:rPr lang="en-US" dirty="0" smtClean="0"/>
              <a:t>Partitioning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Initially </a:t>
            </a:r>
            <a:r>
              <a:rPr lang="en-US" dirty="0"/>
              <a:t>memory is empty, except for </a:t>
            </a:r>
            <a:r>
              <a:rPr lang="en-US" dirty="0" smtClean="0"/>
              <a:t>the OS(refer </a:t>
            </a:r>
            <a:r>
              <a:rPr lang="en-US" dirty="0"/>
              <a:t>figure a)</a:t>
            </a:r>
          </a:p>
          <a:p>
            <a:r>
              <a:rPr lang="en-US" dirty="0"/>
              <a:t>The first three process are loaded in, </a:t>
            </a:r>
            <a:r>
              <a:rPr lang="en-US" dirty="0" smtClean="0"/>
              <a:t>starting where </a:t>
            </a:r>
            <a:r>
              <a:rPr lang="en-US" dirty="0"/>
              <a:t>the OS ends and occupying just </a:t>
            </a:r>
            <a:r>
              <a:rPr lang="en-US" dirty="0" smtClean="0"/>
              <a:t>enough space </a:t>
            </a:r>
            <a:r>
              <a:rPr lang="en-US" dirty="0"/>
              <a:t>for each process (refer figure </a:t>
            </a:r>
            <a:r>
              <a:rPr lang="en-US" dirty="0" err="1"/>
              <a:t>b,c,d</a:t>
            </a:r>
            <a:r>
              <a:rPr lang="en-US" dirty="0"/>
              <a:t>).</a:t>
            </a:r>
          </a:p>
          <a:p>
            <a:r>
              <a:rPr lang="en-US" dirty="0"/>
              <a:t>This leaves a “hole” at the end of memory </a:t>
            </a:r>
            <a:r>
              <a:rPr lang="en-US" dirty="0" smtClean="0"/>
              <a:t>that is </a:t>
            </a:r>
            <a:r>
              <a:rPr lang="en-US" dirty="0"/>
              <a:t>too small for a fourth process.</a:t>
            </a:r>
          </a:p>
        </p:txBody>
      </p:sp>
    </p:spTree>
    <p:extLst>
      <p:ext uri="{BB962C8B-B14F-4D97-AF65-F5344CB8AC3E}">
        <p14:creationId xmlns:p14="http://schemas.microsoft.com/office/powerpoint/2010/main" val="313092343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9095" y="3467100"/>
            <a:ext cx="7920901" cy="21971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095" y="1905000"/>
            <a:ext cx="7920901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491330"/>
      </p:ext>
    </p:extLst>
  </p:cSld>
  <p:clrMapOvr>
    <a:masterClrMapping/>
  </p:clrMapOvr>
  <p:transition spd="med">
    <p:pull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Dynamic </a:t>
            </a:r>
            <a:r>
              <a:rPr lang="en-US" dirty="0" smtClean="0"/>
              <a:t>Partitioning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At </a:t>
            </a:r>
            <a:r>
              <a:rPr lang="en-US" dirty="0"/>
              <a:t>some point none of the processes </a:t>
            </a:r>
            <a:r>
              <a:rPr lang="en-US" dirty="0" smtClean="0"/>
              <a:t>in memory </a:t>
            </a:r>
            <a:r>
              <a:rPr lang="en-US" dirty="0"/>
              <a:t>is ready. OS swaps process 2 (</a:t>
            </a:r>
            <a:r>
              <a:rPr lang="en-US" dirty="0" smtClean="0"/>
              <a:t>figure e</a:t>
            </a:r>
            <a:r>
              <a:rPr lang="en-US" dirty="0"/>
              <a:t>), which leaves sufficient room to load a </a:t>
            </a:r>
            <a:r>
              <a:rPr lang="en-US" dirty="0" smtClean="0"/>
              <a:t>new process</a:t>
            </a:r>
            <a:r>
              <a:rPr lang="en-US" dirty="0"/>
              <a:t>, process 4 (figure f). Because </a:t>
            </a:r>
            <a:r>
              <a:rPr lang="en-US" dirty="0" smtClean="0"/>
              <a:t>process 4 </a:t>
            </a:r>
            <a:r>
              <a:rPr lang="en-US" dirty="0"/>
              <a:t>is smaller than process 2, another small </a:t>
            </a:r>
            <a:r>
              <a:rPr lang="en-US" dirty="0" smtClean="0"/>
              <a:t>hole is </a:t>
            </a:r>
            <a:r>
              <a:rPr lang="en-US" dirty="0"/>
              <a:t>created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Later, a point is reached at which none of </a:t>
            </a:r>
            <a:r>
              <a:rPr lang="en-US" dirty="0" smtClean="0"/>
              <a:t>the processes </a:t>
            </a:r>
            <a:r>
              <a:rPr lang="en-US" dirty="0"/>
              <a:t>in memory is ready, but process </a:t>
            </a:r>
            <a:r>
              <a:rPr lang="en-US" dirty="0" smtClean="0"/>
              <a:t>2, in </a:t>
            </a:r>
            <a:r>
              <a:rPr lang="en-US" dirty="0"/>
              <a:t>the Ready-Suspend state is </a:t>
            </a:r>
            <a:r>
              <a:rPr lang="en-US" dirty="0" smtClean="0"/>
              <a:t>available.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So </a:t>
            </a:r>
            <a:r>
              <a:rPr lang="en-US" dirty="0"/>
              <a:t>OS swaps process 1 out (figure g) </a:t>
            </a:r>
            <a:r>
              <a:rPr lang="en-US" dirty="0" smtClean="0"/>
              <a:t>and swaps </a:t>
            </a:r>
            <a:r>
              <a:rPr lang="en-US" dirty="0"/>
              <a:t>process 2 back in (figure h).</a:t>
            </a:r>
          </a:p>
        </p:txBody>
      </p:sp>
    </p:spTree>
    <p:extLst>
      <p:ext uri="{BB962C8B-B14F-4D97-AF65-F5344CB8AC3E}">
        <p14:creationId xmlns:p14="http://schemas.microsoft.com/office/powerpoint/2010/main" val="1701751332"/>
      </p:ext>
    </p:extLst>
  </p:cSld>
  <p:clrMapOvr>
    <a:masterClrMapping/>
  </p:clrMapOvr>
  <p:transition spd="med">
    <p:pull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Dynamic </a:t>
            </a:r>
            <a:r>
              <a:rPr lang="en-US" dirty="0" smtClean="0"/>
              <a:t>Partitioning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Eventually </a:t>
            </a:r>
            <a:r>
              <a:rPr lang="en-US" dirty="0"/>
              <a:t>holes are formed in the memory.</a:t>
            </a:r>
          </a:p>
          <a:p>
            <a:r>
              <a:rPr lang="en-US" dirty="0"/>
              <a:t>Memory will become more and </a:t>
            </a:r>
            <a:r>
              <a:rPr lang="en-US" dirty="0" smtClean="0"/>
              <a:t>more fragmented</a:t>
            </a:r>
            <a:r>
              <a:rPr lang="en-US" dirty="0"/>
              <a:t>, and memory utilization declines.</a:t>
            </a:r>
          </a:p>
          <a:p>
            <a:r>
              <a:rPr lang="en-US" dirty="0"/>
              <a:t>This hole is called external fragmentation.</a:t>
            </a:r>
          </a:p>
          <a:p>
            <a:pPr lvl="1"/>
            <a:r>
              <a:rPr lang="en-US" dirty="0"/>
              <a:t>Referring to fact that the memory is external to </a:t>
            </a:r>
            <a:r>
              <a:rPr lang="en-US" dirty="0" smtClean="0"/>
              <a:t>all partitions </a:t>
            </a:r>
            <a:r>
              <a:rPr lang="en-US" dirty="0"/>
              <a:t>becomes increasingly fragmented.</a:t>
            </a:r>
          </a:p>
          <a:p>
            <a:r>
              <a:rPr lang="fr-FR" dirty="0"/>
              <a:t>Technique to </a:t>
            </a:r>
            <a:r>
              <a:rPr lang="fr-FR" dirty="0" err="1" smtClean="0"/>
              <a:t>overcome</a:t>
            </a:r>
            <a:r>
              <a:rPr lang="fr-FR" dirty="0" smtClean="0"/>
              <a:t> </a:t>
            </a:r>
            <a:r>
              <a:rPr lang="fr-FR" dirty="0" err="1"/>
              <a:t>external</a:t>
            </a:r>
            <a:r>
              <a:rPr lang="fr-FR" dirty="0"/>
              <a:t> </a:t>
            </a:r>
            <a:r>
              <a:rPr lang="fr-FR" dirty="0" smtClean="0"/>
              <a:t>fragmentation </a:t>
            </a:r>
            <a:r>
              <a:rPr lang="en-US" dirty="0" smtClean="0"/>
              <a:t>is </a:t>
            </a:r>
            <a:r>
              <a:rPr lang="en-US" dirty="0"/>
              <a:t>called </a:t>
            </a:r>
            <a:r>
              <a:rPr lang="en-US" b="1" dirty="0">
                <a:solidFill>
                  <a:srgbClr val="FF0000"/>
                </a:solidFill>
              </a:rPr>
              <a:t>compaction</a:t>
            </a:r>
            <a:r>
              <a:rPr lang="en-US" b="1" dirty="0"/>
              <a:t>.</a:t>
            </a:r>
          </a:p>
          <a:p>
            <a:pPr lvl="1"/>
            <a:r>
              <a:rPr lang="en-US" dirty="0"/>
              <a:t>Time to time OS shifts the processes so that </a:t>
            </a:r>
            <a:r>
              <a:rPr lang="en-US" dirty="0" smtClean="0"/>
              <a:t>they are </a:t>
            </a:r>
            <a:r>
              <a:rPr lang="en-US" dirty="0"/>
              <a:t>contiguous and so that all of free memory </a:t>
            </a:r>
            <a:r>
              <a:rPr lang="en-US" dirty="0" smtClean="0"/>
              <a:t>is together </a:t>
            </a:r>
            <a:r>
              <a:rPr lang="en-US" dirty="0"/>
              <a:t>in one block.</a:t>
            </a:r>
          </a:p>
        </p:txBody>
      </p:sp>
    </p:spTree>
    <p:extLst>
      <p:ext uri="{BB962C8B-B14F-4D97-AF65-F5344CB8AC3E}">
        <p14:creationId xmlns:p14="http://schemas.microsoft.com/office/powerpoint/2010/main" val="291900591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Dynamic </a:t>
            </a:r>
            <a:r>
              <a:rPr lang="en-US" dirty="0" smtClean="0"/>
              <a:t>Partitioning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</a:t>
            </a:r>
            <a:r>
              <a:rPr lang="en-US" dirty="0"/>
              <a:t>in figure 7.4h, compaction will </a:t>
            </a:r>
            <a:r>
              <a:rPr lang="en-US" dirty="0" smtClean="0"/>
              <a:t>result in </a:t>
            </a:r>
            <a:r>
              <a:rPr lang="en-US" dirty="0"/>
              <a:t>a block of free memory of length 256K, </a:t>
            </a:r>
            <a:r>
              <a:rPr lang="en-US" dirty="0" smtClean="0"/>
              <a:t>and this </a:t>
            </a:r>
            <a:r>
              <a:rPr lang="en-US" dirty="0"/>
              <a:t>maybe sufficient to load an </a:t>
            </a:r>
            <a:r>
              <a:rPr lang="en-US" dirty="0" smtClean="0"/>
              <a:t>additional process</a:t>
            </a:r>
            <a:r>
              <a:rPr lang="en-US" dirty="0"/>
              <a:t>.</a:t>
            </a:r>
          </a:p>
          <a:p>
            <a:r>
              <a:rPr lang="en-US" dirty="0"/>
              <a:t>Difficulties of compaction is time </a:t>
            </a:r>
            <a:r>
              <a:rPr lang="en-US" dirty="0" smtClean="0"/>
              <a:t>consuming procedure </a:t>
            </a:r>
            <a:r>
              <a:rPr lang="en-US" dirty="0"/>
              <a:t>and wasteful of processor time.</a:t>
            </a:r>
          </a:p>
        </p:txBody>
      </p:sp>
    </p:spTree>
    <p:extLst>
      <p:ext uri="{BB962C8B-B14F-4D97-AF65-F5344CB8AC3E}">
        <p14:creationId xmlns:p14="http://schemas.microsoft.com/office/powerpoint/2010/main" val="120862813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Dynamic Partitioning - Placement Algorithm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Where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to put / load process in memory.</a:t>
            </a:r>
          </a:p>
          <a:p>
            <a:r>
              <a:rPr lang="en-US" dirty="0"/>
              <a:t>OS must decide which free block to </a:t>
            </a:r>
            <a:r>
              <a:rPr lang="en-US" dirty="0" smtClean="0"/>
              <a:t>allocate to </a:t>
            </a:r>
            <a:r>
              <a:rPr lang="en-US" dirty="0"/>
              <a:t>a process.</a:t>
            </a:r>
          </a:p>
          <a:p>
            <a:r>
              <a:rPr lang="en-US" dirty="0"/>
              <a:t>3 placement algorithms that might </a:t>
            </a:r>
            <a:r>
              <a:rPr lang="en-US" dirty="0" smtClean="0"/>
              <a:t>be considered</a:t>
            </a:r>
            <a:r>
              <a:rPr lang="en-US" dirty="0"/>
              <a:t>:</a:t>
            </a:r>
          </a:p>
          <a:p>
            <a:pPr marL="400050" lvl="1" indent="0">
              <a:buNone/>
            </a:pPr>
            <a:r>
              <a:rPr lang="en-US" dirty="0" smtClean="0"/>
              <a:t>1</a:t>
            </a:r>
            <a:r>
              <a:rPr lang="en-US" dirty="0"/>
              <a:t>. Best Fit</a:t>
            </a:r>
          </a:p>
          <a:p>
            <a:pPr marL="400050" lvl="1" indent="0">
              <a:buNone/>
            </a:pPr>
            <a:r>
              <a:rPr lang="en-US" dirty="0"/>
              <a:t>2. First Fit</a:t>
            </a:r>
          </a:p>
          <a:p>
            <a:pPr marL="400050" lvl="1" indent="0">
              <a:buNone/>
            </a:pPr>
            <a:r>
              <a:rPr lang="en-US" dirty="0"/>
              <a:t>3. Next Fit</a:t>
            </a:r>
          </a:p>
        </p:txBody>
      </p:sp>
    </p:spTree>
    <p:extLst>
      <p:ext uri="{BB962C8B-B14F-4D97-AF65-F5344CB8AC3E}">
        <p14:creationId xmlns:p14="http://schemas.microsoft.com/office/powerpoint/2010/main" val="154502927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Memory </a:t>
            </a:r>
            <a:r>
              <a:rPr lang="en-US" dirty="0" smtClean="0"/>
              <a:t>Management: </a:t>
            </a:r>
            <a:r>
              <a:rPr lang="en-US" dirty="0" err="1" smtClean="0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Memory </a:t>
            </a:r>
            <a:r>
              <a:rPr lang="en-US" dirty="0"/>
              <a:t>needs to be allocated efficiently </a:t>
            </a:r>
            <a:r>
              <a:rPr lang="en-US" dirty="0" smtClean="0"/>
              <a:t>to pack </a:t>
            </a:r>
            <a:r>
              <a:rPr lang="en-US" dirty="0"/>
              <a:t>as many processes into memory </a:t>
            </a:r>
            <a:r>
              <a:rPr lang="en-US" dirty="0" smtClean="0"/>
              <a:t>as possible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This is because effective </a:t>
            </a:r>
            <a:r>
              <a:rPr lang="en-US" dirty="0" smtClean="0"/>
              <a:t>memory management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important in multiprogramming system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93715"/>
      </p:ext>
    </p:extLst>
  </p:cSld>
  <p:clrMapOvr>
    <a:masterClrMapping/>
  </p:clrMapOvr>
  <p:transition spd="med">
    <p:pull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Dynamic Partitioning - Placement Algorithm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343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Best Fit</a:t>
            </a:r>
          </a:p>
          <a:p>
            <a:pPr lvl="1"/>
            <a:r>
              <a:rPr lang="en-US" dirty="0"/>
              <a:t>Chooses the block that is closest in size to </a:t>
            </a:r>
            <a:r>
              <a:rPr lang="en-US" dirty="0" smtClean="0"/>
              <a:t>the request.</a:t>
            </a:r>
          </a:p>
          <a:p>
            <a:pPr lvl="1"/>
            <a:r>
              <a:rPr lang="en-US" dirty="0" smtClean="0"/>
              <a:t> Chooses </a:t>
            </a:r>
            <a:r>
              <a:rPr lang="en-US" dirty="0"/>
              <a:t>smallest hole</a:t>
            </a:r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First fit:</a:t>
            </a:r>
          </a:p>
          <a:p>
            <a:pPr lvl="1"/>
            <a:r>
              <a:rPr lang="en-US" dirty="0"/>
              <a:t>Begins to scan memory from the </a:t>
            </a:r>
            <a:r>
              <a:rPr lang="en-US" dirty="0" smtClean="0"/>
              <a:t>beginning and </a:t>
            </a:r>
            <a:r>
              <a:rPr lang="en-US" dirty="0"/>
              <a:t>chooses the first available block that </a:t>
            </a:r>
            <a:r>
              <a:rPr lang="en-US" dirty="0" smtClean="0"/>
              <a:t>is large </a:t>
            </a:r>
            <a:r>
              <a:rPr lang="en-US" dirty="0"/>
              <a:t>enough.</a:t>
            </a:r>
          </a:p>
          <a:p>
            <a:pPr lvl="1"/>
            <a:r>
              <a:rPr lang="en-US" dirty="0"/>
              <a:t>Chooses first hole from beginning</a:t>
            </a:r>
          </a:p>
        </p:txBody>
      </p:sp>
    </p:spTree>
    <p:extLst>
      <p:ext uri="{BB962C8B-B14F-4D97-AF65-F5344CB8AC3E}">
        <p14:creationId xmlns:p14="http://schemas.microsoft.com/office/powerpoint/2010/main" val="124575831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Dynamic Partitioning - Placement Algorithm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Next-fit:</a:t>
            </a:r>
          </a:p>
          <a:p>
            <a:pPr lvl="1"/>
            <a:r>
              <a:rPr lang="en-US" dirty="0"/>
              <a:t>Begins to scan memory from the </a:t>
            </a:r>
            <a:r>
              <a:rPr lang="en-US" dirty="0" smtClean="0"/>
              <a:t>last placement </a:t>
            </a:r>
            <a:r>
              <a:rPr lang="en-US" dirty="0"/>
              <a:t>and chooses the next </a:t>
            </a:r>
            <a:r>
              <a:rPr lang="en-US" dirty="0" smtClean="0"/>
              <a:t>available block </a:t>
            </a:r>
            <a:r>
              <a:rPr lang="en-US" dirty="0"/>
              <a:t>that is large enough.</a:t>
            </a:r>
          </a:p>
          <a:p>
            <a:pPr lvl="1"/>
            <a:r>
              <a:rPr lang="en-US" dirty="0" smtClean="0"/>
              <a:t>Chooses </a:t>
            </a:r>
            <a:r>
              <a:rPr lang="en-US" dirty="0"/>
              <a:t>first hole from last placement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87032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974" y="1143000"/>
            <a:ext cx="3148051" cy="20193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7974" y="3124200"/>
            <a:ext cx="3148051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53148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Partitioning - Placement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98637"/>
            <a:ext cx="8229600" cy="4525963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/>
              <a:t>Which of these algorithms is best will </a:t>
            </a:r>
            <a:r>
              <a:rPr lang="en-US" dirty="0" smtClean="0"/>
              <a:t>depend on </a:t>
            </a:r>
            <a:r>
              <a:rPr lang="en-US" dirty="0"/>
              <a:t>the exact sequence of process </a:t>
            </a:r>
            <a:r>
              <a:rPr lang="en-US" dirty="0" smtClean="0"/>
              <a:t>swapping that </a:t>
            </a:r>
            <a:r>
              <a:rPr lang="en-US" dirty="0"/>
              <a:t>occurs and the size of those processes.</a:t>
            </a:r>
          </a:p>
          <a:p>
            <a:r>
              <a:rPr lang="en-US" dirty="0"/>
              <a:t>Remarks for each of the algorithms:</a:t>
            </a:r>
          </a:p>
          <a:p>
            <a:pPr marL="400050" lvl="1" indent="0">
              <a:buNone/>
            </a:pPr>
            <a:r>
              <a:rPr lang="en-US" dirty="0"/>
              <a:t>1. First Fit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simplest and usually the best and fastest.</a:t>
            </a:r>
          </a:p>
          <a:p>
            <a:pPr marL="400050" lvl="1" indent="0">
              <a:buNone/>
            </a:pPr>
            <a:r>
              <a:rPr lang="en-US" dirty="0"/>
              <a:t>2. Next-Fit</a:t>
            </a:r>
          </a:p>
          <a:p>
            <a:pPr lvl="2"/>
            <a:r>
              <a:rPr lang="en-US" dirty="0"/>
              <a:t>Tends to produce slightly worse result than </a:t>
            </a:r>
            <a:r>
              <a:rPr lang="en-US" dirty="0" smtClean="0"/>
              <a:t>first fit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More frequently lead to an allocation from a </a:t>
            </a:r>
            <a:r>
              <a:rPr lang="en-US" dirty="0" smtClean="0"/>
              <a:t>free block </a:t>
            </a:r>
            <a:r>
              <a:rPr lang="en-US" dirty="0"/>
              <a:t>at the end of </a:t>
            </a:r>
            <a:r>
              <a:rPr lang="en-US" dirty="0" smtClean="0"/>
              <a:t>memory.</a:t>
            </a:r>
            <a:endParaRPr lang="en-US" dirty="0"/>
          </a:p>
          <a:p>
            <a:pPr lvl="2"/>
            <a:r>
              <a:rPr lang="en-US" dirty="0"/>
              <a:t>Compaction maybe required more </a:t>
            </a:r>
            <a:r>
              <a:rPr lang="en-US" dirty="0" err="1" smtClean="0"/>
              <a:t>frequentlywith</a:t>
            </a:r>
            <a:r>
              <a:rPr lang="en-US" dirty="0" smtClean="0"/>
              <a:t> </a:t>
            </a:r>
            <a:r>
              <a:rPr lang="en-US" dirty="0"/>
              <a:t>next fit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0409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Dynamic Partitioning - Placement Algorithm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US" dirty="0" smtClean="0"/>
              <a:t>3</a:t>
            </a:r>
            <a:r>
              <a:rPr lang="en-US" dirty="0"/>
              <a:t>. Best Fit</a:t>
            </a:r>
          </a:p>
          <a:p>
            <a:pPr lvl="2" algn="just"/>
            <a:r>
              <a:rPr lang="en-US" dirty="0"/>
              <a:t>Worse performer, because this algorithm </a:t>
            </a:r>
            <a:r>
              <a:rPr lang="en-US" dirty="0" smtClean="0"/>
              <a:t>will looks </a:t>
            </a:r>
            <a:r>
              <a:rPr lang="en-US" dirty="0"/>
              <a:t>for the smallest block that will satisfy </a:t>
            </a:r>
            <a:r>
              <a:rPr lang="en-US" dirty="0" smtClean="0"/>
              <a:t>the requirement</a:t>
            </a:r>
            <a:r>
              <a:rPr lang="en-US" dirty="0"/>
              <a:t>, it guarantees that the </a:t>
            </a:r>
            <a:r>
              <a:rPr lang="en-US" dirty="0" smtClean="0"/>
              <a:t>fragment left </a:t>
            </a:r>
            <a:r>
              <a:rPr lang="en-US" dirty="0"/>
              <a:t>behind is small as possible.</a:t>
            </a:r>
          </a:p>
          <a:p>
            <a:pPr lvl="2" algn="just"/>
            <a:r>
              <a:rPr lang="en-US" dirty="0"/>
              <a:t>The memory is quickly littered by blocks </a:t>
            </a:r>
            <a:r>
              <a:rPr lang="en-US" dirty="0" smtClean="0"/>
              <a:t>too small </a:t>
            </a:r>
            <a:r>
              <a:rPr lang="en-US" dirty="0"/>
              <a:t>to satisfy memory allocation requests.</a:t>
            </a:r>
          </a:p>
          <a:p>
            <a:pPr lvl="2" algn="just"/>
            <a:r>
              <a:rPr lang="en-US" dirty="0"/>
              <a:t>Compaction must be done more </a:t>
            </a:r>
            <a:r>
              <a:rPr lang="en-US" dirty="0" smtClean="0"/>
              <a:t>frequently than </a:t>
            </a:r>
            <a:r>
              <a:rPr lang="en-US" dirty="0"/>
              <a:t>the other two algorithms.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9412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 smtClean="0"/>
              <a:t>Paging</a:t>
            </a:r>
            <a:endParaRPr lang="en-US" sz="8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100400"/>
      </p:ext>
    </p:extLst>
  </p:cSld>
  <p:clrMapOvr>
    <a:masterClrMapping/>
  </p:clrMapOvr>
  <p:transition spd="med" advClick="0" advTm="3000">
    <p:pull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Partition memory into small equal-size </a:t>
            </a:r>
            <a:r>
              <a:rPr lang="en-US" dirty="0" smtClean="0"/>
              <a:t>chunks and </a:t>
            </a:r>
            <a:r>
              <a:rPr lang="en-US" dirty="0"/>
              <a:t>divide each process into the same </a:t>
            </a:r>
            <a:r>
              <a:rPr lang="en-US" dirty="0" smtClean="0"/>
              <a:t>size chunks.</a:t>
            </a:r>
            <a:endParaRPr lang="en-US" dirty="0"/>
          </a:p>
          <a:p>
            <a:r>
              <a:rPr lang="en-US" dirty="0"/>
              <a:t>The chunks of a process are called pages </a:t>
            </a:r>
            <a:r>
              <a:rPr lang="en-US" dirty="0" smtClean="0"/>
              <a:t>and chunks </a:t>
            </a:r>
            <a:r>
              <a:rPr lang="en-US" dirty="0"/>
              <a:t>of memory are called frames or </a:t>
            </a:r>
            <a:r>
              <a:rPr lang="en-US" dirty="0" smtClean="0"/>
              <a:t>page.</a:t>
            </a:r>
            <a:endParaRPr lang="en-US" dirty="0"/>
          </a:p>
          <a:p>
            <a:r>
              <a:rPr lang="en-US" dirty="0" smtClean="0"/>
              <a:t>Figure </a:t>
            </a:r>
            <a:r>
              <a:rPr lang="en-US" dirty="0"/>
              <a:t>7.9 illustrates the use of pages </a:t>
            </a:r>
            <a:r>
              <a:rPr lang="en-US" dirty="0" smtClean="0"/>
              <a:t>and frames</a:t>
            </a:r>
            <a:r>
              <a:rPr lang="en-US" dirty="0"/>
              <a:t>.</a:t>
            </a:r>
          </a:p>
          <a:p>
            <a:r>
              <a:rPr lang="en-US" dirty="0"/>
              <a:t>Some of the frames in memory are in use </a:t>
            </a:r>
            <a:r>
              <a:rPr lang="en-US" dirty="0" smtClean="0"/>
              <a:t>and some </a:t>
            </a:r>
            <a:r>
              <a:rPr lang="en-US" dirty="0"/>
              <a:t>are free and list of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24410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1558705"/>
            <a:ext cx="6448426" cy="20066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3505200"/>
            <a:ext cx="6448426" cy="22479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02571"/>
      </p:ext>
    </p:extLst>
  </p:cSld>
  <p:clrMapOvr>
    <a:masterClrMapping/>
  </p:clrMapOvr>
  <p:transition spd="med">
    <p:pull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219200"/>
            <a:ext cx="5991451" cy="19939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954" y="3178395"/>
            <a:ext cx="5991451" cy="2209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319589"/>
      </p:ext>
    </p:extLst>
  </p:cSld>
  <p:clrMapOvr>
    <a:masterClrMapping/>
  </p:clrMapOvr>
  <p:transition spd="med">
    <p:pull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 stored on disk, consists of four pages.</a:t>
            </a:r>
          </a:p>
          <a:p>
            <a:r>
              <a:rPr lang="en-US" dirty="0"/>
              <a:t>When it comes to load PA, the OS finds </a:t>
            </a:r>
            <a:r>
              <a:rPr lang="en-US" dirty="0" smtClean="0"/>
              <a:t>four free </a:t>
            </a:r>
            <a:r>
              <a:rPr lang="en-US" dirty="0"/>
              <a:t>frames and loads the four pages of </a:t>
            </a:r>
            <a:r>
              <a:rPr lang="en-US" dirty="0" smtClean="0"/>
              <a:t>PA into </a:t>
            </a:r>
            <a:r>
              <a:rPr lang="en-US" dirty="0"/>
              <a:t>the four frames (Fig 7.9b).</a:t>
            </a:r>
          </a:p>
          <a:p>
            <a:r>
              <a:rPr lang="en-US" dirty="0" smtClean="0"/>
              <a:t>PB </a:t>
            </a:r>
            <a:r>
              <a:rPr lang="en-US" dirty="0"/>
              <a:t>consisting of three pages and </a:t>
            </a:r>
            <a:r>
              <a:rPr lang="en-US" dirty="0" smtClean="0"/>
              <a:t>PC consisting </a:t>
            </a:r>
            <a:r>
              <a:rPr lang="en-US" dirty="0"/>
              <a:t>of four pages are </a:t>
            </a:r>
            <a:r>
              <a:rPr lang="en-US" dirty="0" smtClean="0"/>
              <a:t>subsequently loaded</a:t>
            </a:r>
            <a:r>
              <a:rPr lang="en-US" dirty="0"/>
              <a:t>. (Fig 7.9c,d).</a:t>
            </a:r>
          </a:p>
          <a:p>
            <a:r>
              <a:rPr lang="en-US" dirty="0"/>
              <a:t>The PB is suspended and is swapped out </a:t>
            </a:r>
            <a:r>
              <a:rPr lang="en-US" dirty="0" smtClean="0"/>
              <a:t>of memory</a:t>
            </a:r>
            <a:r>
              <a:rPr lang="en-US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368692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Memory Management </a:t>
            </a:r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Five </a:t>
            </a:r>
            <a:r>
              <a:rPr lang="en-US" dirty="0"/>
              <a:t>requirements of </a:t>
            </a:r>
            <a:r>
              <a:rPr lang="en-US" dirty="0" smtClean="0"/>
              <a:t>memory management</a:t>
            </a:r>
            <a:r>
              <a:rPr lang="en-US" dirty="0"/>
              <a:t>:</a:t>
            </a:r>
          </a:p>
          <a:p>
            <a:pPr marL="400050" lvl="1" indent="0">
              <a:buNone/>
            </a:pPr>
            <a:r>
              <a:rPr lang="en-US" dirty="0"/>
              <a:t>1. Relocation</a:t>
            </a:r>
          </a:p>
          <a:p>
            <a:pPr marL="400050" lvl="1" indent="0">
              <a:buNone/>
            </a:pPr>
            <a:r>
              <a:rPr lang="en-US" dirty="0"/>
              <a:t>2. Protection</a:t>
            </a:r>
          </a:p>
          <a:p>
            <a:pPr marL="400050" lvl="1" indent="0">
              <a:buNone/>
            </a:pPr>
            <a:r>
              <a:rPr lang="en-US" dirty="0"/>
              <a:t>3 Sharing</a:t>
            </a:r>
          </a:p>
          <a:p>
            <a:pPr marL="400050" lvl="1" indent="0">
              <a:buNone/>
            </a:pPr>
            <a:r>
              <a:rPr lang="en-US" dirty="0" smtClean="0"/>
              <a:t>4</a:t>
            </a:r>
            <a:r>
              <a:rPr lang="en-US" dirty="0"/>
              <a:t>. Logical Organization</a:t>
            </a:r>
          </a:p>
          <a:p>
            <a:pPr marL="400050" lvl="1" indent="0">
              <a:buNone/>
            </a:pPr>
            <a:r>
              <a:rPr lang="en-US" dirty="0"/>
              <a:t>5. Physical Organization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041804"/>
      </p:ext>
    </p:extLst>
  </p:cSld>
  <p:clrMapOvr>
    <a:masterClrMapping/>
  </p:clrMapOvr>
  <p:transition spd="med">
    <p:pull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Later all of the processes in memory </a:t>
            </a:r>
            <a:r>
              <a:rPr lang="en-US" dirty="0" smtClean="0"/>
              <a:t>are blocked</a:t>
            </a:r>
            <a:r>
              <a:rPr lang="en-US" dirty="0"/>
              <a:t>, and the OS needs to bring in </a:t>
            </a:r>
            <a:r>
              <a:rPr lang="en-US" dirty="0" smtClean="0"/>
              <a:t>anew process</a:t>
            </a:r>
            <a:r>
              <a:rPr lang="en-US" dirty="0"/>
              <a:t>, PD that contains five pages.</a:t>
            </a:r>
          </a:p>
          <a:p>
            <a:r>
              <a:rPr lang="en-US" dirty="0"/>
              <a:t>From the figure (Fig7. 9e) we can see </a:t>
            </a:r>
            <a:r>
              <a:rPr lang="en-US" dirty="0" smtClean="0"/>
              <a:t>that there </a:t>
            </a:r>
            <a:r>
              <a:rPr lang="en-US" dirty="0"/>
              <a:t>are no sufficient unused frames to </a:t>
            </a:r>
            <a:r>
              <a:rPr lang="en-US" dirty="0" smtClean="0"/>
              <a:t>hold the </a:t>
            </a:r>
            <a:r>
              <a:rPr lang="en-US" dirty="0"/>
              <a:t>PD.</a:t>
            </a:r>
          </a:p>
          <a:p>
            <a:r>
              <a:rPr lang="en-US" dirty="0"/>
              <a:t>Now the concept of logical address is </a:t>
            </a:r>
            <a:r>
              <a:rPr lang="en-US" dirty="0" smtClean="0"/>
              <a:t>used but </a:t>
            </a:r>
            <a:r>
              <a:rPr lang="en-US" dirty="0"/>
              <a:t>with the absent of base </a:t>
            </a:r>
            <a:r>
              <a:rPr lang="en-US" dirty="0" smtClean="0"/>
              <a:t>register.</a:t>
            </a:r>
            <a:endParaRPr lang="en-US" dirty="0"/>
          </a:p>
          <a:p>
            <a:r>
              <a:rPr lang="en-US" dirty="0"/>
              <a:t>OS maintains a page table for each process.</a:t>
            </a:r>
          </a:p>
          <a:p>
            <a:pPr lvl="1"/>
            <a:r>
              <a:rPr lang="en-US" dirty="0"/>
              <a:t>The page table shows the frames location </a:t>
            </a:r>
            <a:r>
              <a:rPr lang="en-US" dirty="0" smtClean="0"/>
              <a:t>of each </a:t>
            </a:r>
            <a:r>
              <a:rPr lang="en-US" dirty="0"/>
              <a:t>page of the process.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692218"/>
      </p:ext>
    </p:extLst>
  </p:cSld>
  <p:clrMapOvr>
    <a:masterClrMapping/>
  </p:clrMapOvr>
  <p:transition spd="med">
    <p:pull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Within the program, each logical </a:t>
            </a:r>
            <a:r>
              <a:rPr lang="en-US" dirty="0" smtClean="0"/>
              <a:t>address consists </a:t>
            </a:r>
            <a:r>
              <a:rPr lang="en-US" dirty="0"/>
              <a:t>of a page number and an offset </a:t>
            </a:r>
            <a:r>
              <a:rPr lang="en-US" dirty="0" smtClean="0"/>
              <a:t>within the </a:t>
            </a:r>
            <a:r>
              <a:rPr lang="en-US" dirty="0"/>
              <a:t>page.</a:t>
            </a:r>
          </a:p>
          <a:p>
            <a:r>
              <a:rPr lang="en-US" dirty="0"/>
              <a:t>Logical to physical address translation is </a:t>
            </a:r>
            <a:r>
              <a:rPr lang="en-US" dirty="0" smtClean="0"/>
              <a:t>done by </a:t>
            </a:r>
            <a:r>
              <a:rPr lang="en-US" dirty="0"/>
              <a:t>processor and the processor must </a:t>
            </a:r>
            <a:r>
              <a:rPr lang="en-US" dirty="0" smtClean="0"/>
              <a:t>know how </a:t>
            </a:r>
            <a:r>
              <a:rPr lang="en-US" dirty="0"/>
              <a:t>to access the page table of </a:t>
            </a:r>
            <a:r>
              <a:rPr lang="en-US" dirty="0" smtClean="0"/>
              <a:t>current process</a:t>
            </a:r>
            <a:r>
              <a:rPr lang="en-US" dirty="0"/>
              <a:t>.</a:t>
            </a:r>
          </a:p>
          <a:p>
            <a:r>
              <a:rPr lang="en-US" dirty="0"/>
              <a:t>Presented with a logical address (page </a:t>
            </a:r>
            <a:r>
              <a:rPr lang="en-US" dirty="0" smtClean="0"/>
              <a:t>#, offset</a:t>
            </a:r>
            <a:r>
              <a:rPr lang="en-US" dirty="0"/>
              <a:t>), the processor uses the page table </a:t>
            </a:r>
            <a:r>
              <a:rPr lang="en-US" dirty="0" smtClean="0"/>
              <a:t>to produce </a:t>
            </a:r>
            <a:r>
              <a:rPr lang="en-US" dirty="0"/>
              <a:t>a physical address (frame #, offset).</a:t>
            </a:r>
          </a:p>
          <a:p>
            <a:r>
              <a:rPr lang="en-US" dirty="0"/>
              <a:t>From figure 7.9d, five pages of PD are </a:t>
            </a:r>
            <a:r>
              <a:rPr lang="en-US" dirty="0" smtClean="0"/>
              <a:t>loaded in </a:t>
            </a:r>
            <a:r>
              <a:rPr lang="en-US" dirty="0"/>
              <a:t>frames 4, 5 ,6 ,11 and 12.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722502"/>
      </p:ext>
    </p:extLst>
  </p:cSld>
  <p:clrMapOvr>
    <a:masterClrMapping/>
  </p:clrMapOvr>
  <p:transition spd="med">
    <p:pull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Figure 7.10 shows the various page tables.</a:t>
            </a:r>
          </a:p>
          <a:p>
            <a:r>
              <a:rPr lang="en-US" dirty="0"/>
              <a:t>Page table entry contains the number of </a:t>
            </a:r>
            <a:r>
              <a:rPr lang="en-US" dirty="0" smtClean="0"/>
              <a:t>the frame </a:t>
            </a:r>
            <a:r>
              <a:rPr lang="en-US" dirty="0"/>
              <a:t>in memory, if any, that holds </a:t>
            </a:r>
            <a:r>
              <a:rPr lang="en-US" dirty="0" smtClean="0"/>
              <a:t>the corresponding </a:t>
            </a:r>
            <a:r>
              <a:rPr lang="en-US" dirty="0"/>
              <a:t>page.</a:t>
            </a:r>
          </a:p>
          <a:p>
            <a:r>
              <a:rPr lang="en-US" dirty="0"/>
              <a:t>OS also maintains a single free frame list </a:t>
            </a:r>
            <a:r>
              <a:rPr lang="en-US" dirty="0" smtClean="0"/>
              <a:t>of all </a:t>
            </a:r>
            <a:r>
              <a:rPr lang="en-US" dirty="0"/>
              <a:t>frames in memory that are </a:t>
            </a:r>
            <a:r>
              <a:rPr lang="en-US" dirty="0" smtClean="0"/>
              <a:t>currently occupied </a:t>
            </a:r>
            <a:r>
              <a:rPr lang="en-US" dirty="0"/>
              <a:t>and available pages.</a:t>
            </a:r>
          </a:p>
          <a:p>
            <a:r>
              <a:rPr lang="en-US" dirty="0"/>
              <a:t>Simple paging similar to fixed partitioning </a:t>
            </a:r>
            <a:r>
              <a:rPr lang="en-US" dirty="0" smtClean="0"/>
              <a:t>but the </a:t>
            </a:r>
            <a:r>
              <a:rPr lang="en-US" dirty="0"/>
              <a:t>different are:</a:t>
            </a:r>
          </a:p>
          <a:p>
            <a:pPr lvl="1"/>
            <a:r>
              <a:rPr lang="en-US" dirty="0"/>
              <a:t>In paging the partitions are rather small</a:t>
            </a:r>
          </a:p>
          <a:p>
            <a:pPr lvl="1"/>
            <a:r>
              <a:rPr lang="en-US" dirty="0"/>
              <a:t>Program may occupy more than one </a:t>
            </a:r>
            <a:r>
              <a:rPr lang="en-US" dirty="0" smtClean="0"/>
              <a:t>partitions and </a:t>
            </a:r>
            <a:r>
              <a:rPr lang="en-US" dirty="0"/>
              <a:t>no need to be contiguous.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363330"/>
      </p:ext>
    </p:extLst>
  </p:cSld>
  <p:clrMapOvr>
    <a:masterClrMapping/>
  </p:clrMapOvr>
  <p:transition spd="med">
    <p:pull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Tables for Example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514600"/>
            <a:ext cx="8229600" cy="167401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-904" t="31915" r="904" b="-31915"/>
          <a:stretch/>
        </p:blipFill>
        <p:spPr>
          <a:xfrm>
            <a:off x="457200" y="4876800"/>
            <a:ext cx="8428651" cy="1193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712422"/>
      </p:ext>
    </p:extLst>
  </p:cSld>
  <p:clrMapOvr>
    <a:masterClrMapping/>
  </p:clrMapOvr>
  <p:transition spd="med">
    <p:pull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An example is shown in Figure 7.11</a:t>
            </a:r>
          </a:p>
          <a:p>
            <a:r>
              <a:rPr lang="en-US" dirty="0"/>
              <a:t>In this example consider 16bit addresses </a:t>
            </a:r>
            <a:r>
              <a:rPr lang="en-US" dirty="0" smtClean="0"/>
              <a:t>are used</a:t>
            </a:r>
            <a:r>
              <a:rPr lang="en-US" dirty="0"/>
              <a:t>, and the page size is 1K = 1024 bytes.</a:t>
            </a:r>
          </a:p>
          <a:p>
            <a:r>
              <a:rPr lang="en-US" dirty="0"/>
              <a:t>The relative address 1502 in binary form </a:t>
            </a:r>
            <a:r>
              <a:rPr lang="en-US" dirty="0" smtClean="0"/>
              <a:t>is 0000010111011110</a:t>
            </a:r>
            <a:endParaRPr lang="en-US" dirty="0"/>
          </a:p>
          <a:p>
            <a:r>
              <a:rPr lang="en-US" dirty="0" smtClean="0"/>
              <a:t>Offset </a:t>
            </a:r>
            <a:r>
              <a:rPr lang="en-US" dirty="0"/>
              <a:t>need 10 bits (m, rightmost) and </a:t>
            </a:r>
            <a:r>
              <a:rPr lang="en-US" dirty="0" smtClean="0"/>
              <a:t>page number </a:t>
            </a:r>
            <a:r>
              <a:rPr lang="en-US" dirty="0"/>
              <a:t>6 bits (n, leftmost). So the program </a:t>
            </a:r>
            <a:r>
              <a:rPr lang="en-US" dirty="0" smtClean="0"/>
              <a:t>can consist </a:t>
            </a:r>
            <a:r>
              <a:rPr lang="en-US" dirty="0"/>
              <a:t>a maximum 26 = 64 pages of 1Kb each.</a:t>
            </a:r>
          </a:p>
          <a:p>
            <a:r>
              <a:rPr lang="en-US" dirty="0"/>
              <a:t>As figure 7.11b shows address </a:t>
            </a:r>
            <a:r>
              <a:rPr lang="en-US" dirty="0" smtClean="0"/>
              <a:t>1502 (0000010111011110</a:t>
            </a:r>
            <a:r>
              <a:rPr lang="en-US" dirty="0"/>
              <a:t>) correspond to an offset </a:t>
            </a:r>
            <a:r>
              <a:rPr lang="en-US" dirty="0" smtClean="0"/>
              <a:t>of 478(0111011110</a:t>
            </a:r>
            <a:r>
              <a:rPr lang="en-US" dirty="0"/>
              <a:t>) and page number </a:t>
            </a:r>
            <a:r>
              <a:rPr lang="en-US" dirty="0" smtClean="0"/>
              <a:t>1 (000001</a:t>
            </a:r>
            <a:r>
              <a:rPr lang="en-US" dirty="0"/>
              <a:t>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622164"/>
      </p:ext>
    </p:extLst>
  </p:cSld>
  <p:clrMapOvr>
    <a:masterClrMapping/>
  </p:clrMapOvr>
  <p:transition spd="med">
    <p:pull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Consider an address of </a:t>
            </a:r>
            <a:r>
              <a:rPr lang="en-US" i="1" dirty="0" err="1"/>
              <a:t>n</a:t>
            </a:r>
            <a:r>
              <a:rPr lang="en-US" dirty="0" err="1"/>
              <a:t>+</a:t>
            </a:r>
            <a:r>
              <a:rPr lang="en-US" i="1" dirty="0" err="1"/>
              <a:t>m</a:t>
            </a:r>
            <a:r>
              <a:rPr lang="en-US" i="1" dirty="0"/>
              <a:t> </a:t>
            </a:r>
            <a:r>
              <a:rPr lang="en-US" dirty="0"/>
              <a:t>bits, where </a:t>
            </a:r>
            <a:r>
              <a:rPr lang="en-US" dirty="0" smtClean="0"/>
              <a:t>the leftmost </a:t>
            </a:r>
            <a:r>
              <a:rPr lang="en-US" i="1" dirty="0"/>
              <a:t>n </a:t>
            </a:r>
            <a:r>
              <a:rPr lang="en-US" dirty="0"/>
              <a:t>bits are the page number and </a:t>
            </a:r>
            <a:r>
              <a:rPr lang="en-US" dirty="0" smtClean="0"/>
              <a:t>the rightmost </a:t>
            </a:r>
            <a:r>
              <a:rPr lang="en-US" i="1" dirty="0"/>
              <a:t>m </a:t>
            </a:r>
            <a:r>
              <a:rPr lang="en-US" dirty="0"/>
              <a:t>bits are the offset. From </a:t>
            </a:r>
            <a:r>
              <a:rPr lang="en-US" dirty="0" smtClean="0"/>
              <a:t>the example </a:t>
            </a:r>
            <a:r>
              <a:rPr lang="en-US" dirty="0"/>
              <a:t>n=6 and m=10.</a:t>
            </a:r>
          </a:p>
          <a:p>
            <a:r>
              <a:rPr lang="en-US" dirty="0"/>
              <a:t>The following steps are needed for </a:t>
            </a:r>
            <a:r>
              <a:rPr lang="en-US" dirty="0" smtClean="0"/>
              <a:t>address translation</a:t>
            </a:r>
            <a:r>
              <a:rPr lang="en-US" dirty="0"/>
              <a:t>:</a:t>
            </a:r>
          </a:p>
          <a:p>
            <a:pPr marL="400050" lvl="1" indent="0">
              <a:buNone/>
            </a:pPr>
            <a:r>
              <a:rPr lang="en-US" dirty="0"/>
              <a:t>1. Extract the page number as the leftmost </a:t>
            </a:r>
            <a:r>
              <a:rPr lang="en-US" dirty="0" smtClean="0"/>
              <a:t>n bits </a:t>
            </a:r>
            <a:r>
              <a:rPr lang="en-US" dirty="0"/>
              <a:t>of the logical address.</a:t>
            </a:r>
          </a:p>
          <a:p>
            <a:pPr marL="400050" lvl="1" indent="0">
              <a:buNone/>
            </a:pPr>
            <a:r>
              <a:rPr lang="en-US" dirty="0"/>
              <a:t>2. Use the page number as an index into </a:t>
            </a:r>
            <a:r>
              <a:rPr lang="en-US" dirty="0" smtClean="0"/>
              <a:t>the process </a:t>
            </a:r>
            <a:r>
              <a:rPr lang="en-US" dirty="0"/>
              <a:t>page table to find the frame </a:t>
            </a:r>
            <a:r>
              <a:rPr lang="en-US" dirty="0" smtClean="0"/>
              <a:t>number </a:t>
            </a:r>
            <a:r>
              <a:rPr lang="en-US" i="1" dirty="0" smtClean="0"/>
              <a:t>k</a:t>
            </a:r>
            <a:r>
              <a:rPr lang="en-US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285711"/>
      </p:ext>
    </p:extLst>
  </p:cSld>
  <p:clrMapOvr>
    <a:masterClrMapping/>
  </p:clrMapOvr>
  <p:transition spd="med">
    <p:pull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 algn="just">
              <a:buNone/>
            </a:pPr>
            <a:r>
              <a:rPr lang="en-US" dirty="0"/>
              <a:t>3. The starting physical address of the frame is</a:t>
            </a:r>
          </a:p>
          <a:p>
            <a:pPr lvl="2"/>
            <a:r>
              <a:rPr lang="en-US" dirty="0"/>
              <a:t>k X 2m, and the physical address of </a:t>
            </a:r>
            <a:r>
              <a:rPr lang="en-US" dirty="0" smtClean="0"/>
              <a:t>the referenced </a:t>
            </a:r>
            <a:r>
              <a:rPr lang="en-US" dirty="0"/>
              <a:t>byte is that number plus </a:t>
            </a:r>
            <a:r>
              <a:rPr lang="en-US" dirty="0" smtClean="0"/>
              <a:t>the offset</a:t>
            </a:r>
            <a:r>
              <a:rPr lang="en-US" dirty="0"/>
              <a:t>. </a:t>
            </a:r>
            <a:endParaRPr lang="en-US" dirty="0" smtClean="0"/>
          </a:p>
          <a:p>
            <a:pPr lvl="2" algn="just"/>
            <a:r>
              <a:rPr lang="en-US" dirty="0" smtClean="0"/>
              <a:t>This </a:t>
            </a:r>
            <a:r>
              <a:rPr lang="en-US" dirty="0"/>
              <a:t>physical address need not </a:t>
            </a:r>
            <a:r>
              <a:rPr lang="en-US" dirty="0" smtClean="0"/>
              <a:t>be calculated</a:t>
            </a:r>
            <a:r>
              <a:rPr lang="en-US" dirty="0"/>
              <a:t>; it is easily constructed </a:t>
            </a:r>
            <a:r>
              <a:rPr lang="en-US" dirty="0" smtClean="0"/>
              <a:t>by appending </a:t>
            </a:r>
            <a:r>
              <a:rPr lang="en-US" dirty="0"/>
              <a:t>the frame number to the offset.</a:t>
            </a:r>
          </a:p>
          <a:p>
            <a:pPr algn="just"/>
            <a:r>
              <a:rPr lang="en-US" dirty="0"/>
              <a:t>From our example the logical address </a:t>
            </a:r>
            <a:r>
              <a:rPr lang="en-US" dirty="0" smtClean="0"/>
              <a:t>is 0000010111011110</a:t>
            </a:r>
            <a:r>
              <a:rPr lang="en-US" dirty="0"/>
              <a:t>, which page number </a:t>
            </a:r>
            <a:r>
              <a:rPr lang="en-US" dirty="0" smtClean="0"/>
              <a:t>1 and </a:t>
            </a:r>
            <a:r>
              <a:rPr lang="en-US" dirty="0"/>
              <a:t>offset 478.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655650"/>
      </p:ext>
    </p:extLst>
  </p:cSld>
  <p:clrMapOvr>
    <a:masterClrMapping/>
  </p:clrMapOvr>
  <p:transition spd="med">
    <p:pull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Suppose that this page is residing </a:t>
            </a:r>
            <a:r>
              <a:rPr lang="en-US" dirty="0" smtClean="0"/>
              <a:t>in memory </a:t>
            </a:r>
            <a:r>
              <a:rPr lang="en-US" dirty="0"/>
              <a:t>frame 6 = binary 000110.</a:t>
            </a:r>
          </a:p>
          <a:p>
            <a:r>
              <a:rPr lang="en-US" dirty="0"/>
              <a:t>Then the physical address is frame </a:t>
            </a:r>
            <a:r>
              <a:rPr lang="en-US" dirty="0" smtClean="0"/>
              <a:t>number 6</a:t>
            </a:r>
            <a:r>
              <a:rPr lang="en-US" dirty="0"/>
              <a:t>, offset 478 = 0001100111011110 (</a:t>
            </a:r>
            <a:r>
              <a:rPr lang="en-US" dirty="0" smtClean="0"/>
              <a:t>Fig 7 </a:t>
            </a:r>
            <a:r>
              <a:rPr lang="en-US" dirty="0"/>
              <a:t>12a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922851"/>
      </p:ext>
    </p:extLst>
  </p:cSld>
  <p:clrMapOvr>
    <a:masterClrMapping/>
  </p:clrMapOvr>
  <p:transition spd="med">
    <p:pull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Summarize for simple paging:</a:t>
            </a:r>
          </a:p>
          <a:p>
            <a:pPr lvl="1"/>
            <a:r>
              <a:rPr lang="en-US" dirty="0"/>
              <a:t>Memory is divided into small </a:t>
            </a:r>
            <a:r>
              <a:rPr lang="en-US" dirty="0" smtClean="0"/>
              <a:t>equal-size frames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Each process is divided into frame-size pages</a:t>
            </a:r>
          </a:p>
          <a:p>
            <a:pPr lvl="1"/>
            <a:r>
              <a:rPr lang="en-US" dirty="0"/>
              <a:t>Smaller processes require fewer pages </a:t>
            </a:r>
            <a:r>
              <a:rPr lang="en-US" dirty="0" smtClean="0"/>
              <a:t>larger pages</a:t>
            </a:r>
            <a:r>
              <a:rPr lang="en-US" dirty="0"/>
              <a:t>, processes require more.</a:t>
            </a:r>
          </a:p>
          <a:p>
            <a:pPr lvl="1"/>
            <a:r>
              <a:rPr lang="en-US" dirty="0"/>
              <a:t>When a process is brought in, all of its </a:t>
            </a:r>
            <a:r>
              <a:rPr lang="en-US" dirty="0" smtClean="0"/>
              <a:t>pages are </a:t>
            </a:r>
            <a:r>
              <a:rPr lang="en-US" dirty="0"/>
              <a:t>loaded into available frames, and a </a:t>
            </a:r>
            <a:r>
              <a:rPr lang="en-US" dirty="0" smtClean="0"/>
              <a:t>page table </a:t>
            </a:r>
            <a:r>
              <a:rPr lang="en-US" dirty="0"/>
              <a:t>is set up.</a:t>
            </a:r>
          </a:p>
          <a:p>
            <a:pPr lvl="1"/>
            <a:r>
              <a:rPr lang="en-US" dirty="0"/>
              <a:t>This approach solves many problems </a:t>
            </a:r>
            <a:r>
              <a:rPr lang="en-US" dirty="0" err="1" smtClean="0"/>
              <a:t>inherentin</a:t>
            </a:r>
            <a:r>
              <a:rPr lang="en-US" dirty="0" smtClean="0"/>
              <a:t> </a:t>
            </a:r>
            <a:r>
              <a:rPr lang="en-US" dirty="0"/>
              <a:t>partitioning.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405160"/>
      </p:ext>
    </p:extLst>
  </p:cSld>
  <p:clrMapOvr>
    <a:masterClrMapping/>
  </p:clrMapOvr>
  <p:transition spd="med">
    <p:pull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SEGMENTATION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676537"/>
      </p:ext>
    </p:extLst>
  </p:cSld>
  <p:clrMapOvr>
    <a:masterClrMapping/>
  </p:clrMapOvr>
  <p:transition spd="med" advClick="0" advTm="3000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RELOCATION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29601"/>
      </p:ext>
    </p:extLst>
  </p:cSld>
  <p:clrMapOvr>
    <a:masterClrMapping/>
  </p:clrMapOvr>
  <p:transition spd="med" advClick="0" advTm="3000">
    <p:pull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Alternative </a:t>
            </a:r>
            <a:r>
              <a:rPr lang="en-US" dirty="0"/>
              <a:t>way </a:t>
            </a:r>
            <a:r>
              <a:rPr lang="en-US" dirty="0" smtClean="0"/>
              <a:t>is to </a:t>
            </a:r>
            <a:r>
              <a:rPr lang="en-US" dirty="0"/>
              <a:t>subdivided user </a:t>
            </a:r>
            <a:r>
              <a:rPr lang="en-US" dirty="0" smtClean="0"/>
              <a:t>program into </a:t>
            </a:r>
            <a:r>
              <a:rPr lang="en-US" dirty="0"/>
              <a:t>segments.</a:t>
            </a:r>
          </a:p>
          <a:p>
            <a:r>
              <a:rPr lang="en-US" dirty="0"/>
              <a:t>All segments of all programs do not have </a:t>
            </a:r>
            <a:r>
              <a:rPr lang="en-US" dirty="0" smtClean="0"/>
              <a:t>to be </a:t>
            </a:r>
            <a:r>
              <a:rPr lang="en-US" dirty="0"/>
              <a:t>of the same length, but there is </a:t>
            </a:r>
            <a:r>
              <a:rPr lang="en-US" dirty="0" smtClean="0"/>
              <a:t>a maximum </a:t>
            </a:r>
            <a:r>
              <a:rPr lang="en-US" dirty="0"/>
              <a:t>length.</a:t>
            </a:r>
          </a:p>
          <a:p>
            <a:r>
              <a:rPr lang="en-US" dirty="0" smtClean="0"/>
              <a:t>Addressing </a:t>
            </a:r>
            <a:r>
              <a:rPr lang="en-US" dirty="0"/>
              <a:t>consist of two parts - a </a:t>
            </a:r>
            <a:r>
              <a:rPr lang="en-US" dirty="0" smtClean="0"/>
              <a:t>segment number </a:t>
            </a:r>
            <a:r>
              <a:rPr lang="en-US" dirty="0"/>
              <a:t>and an offset</a:t>
            </a:r>
          </a:p>
          <a:p>
            <a:r>
              <a:rPr lang="en-US" dirty="0"/>
              <a:t>Since segments are not equal, </a:t>
            </a:r>
            <a:r>
              <a:rPr lang="en-US" dirty="0" smtClean="0"/>
              <a:t>segmentation is </a:t>
            </a:r>
            <a:r>
              <a:rPr lang="en-US" dirty="0"/>
              <a:t>similar to dynamic partitioning the </a:t>
            </a:r>
            <a:r>
              <a:rPr lang="en-US" dirty="0" smtClean="0"/>
              <a:t>different is </a:t>
            </a:r>
            <a:r>
              <a:rPr lang="en-US" dirty="0"/>
              <a:t>that with segmentation a program </a:t>
            </a:r>
            <a:r>
              <a:rPr lang="en-US" dirty="0" smtClean="0"/>
              <a:t>may occupy </a:t>
            </a:r>
            <a:r>
              <a:rPr lang="en-US" dirty="0"/>
              <a:t>more than one partition and </a:t>
            </a:r>
            <a:r>
              <a:rPr lang="en-US" dirty="0" smtClean="0"/>
              <a:t>these partitions </a:t>
            </a:r>
            <a:r>
              <a:rPr lang="en-US" dirty="0"/>
              <a:t>need not be contiguous.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749109"/>
      </p:ext>
    </p:extLst>
  </p:cSld>
  <p:clrMapOvr>
    <a:masterClrMapping/>
  </p:clrMapOvr>
  <p:transition spd="med">
    <p:pull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Segmentation </a:t>
            </a:r>
            <a:r>
              <a:rPr lang="en-US" dirty="0"/>
              <a:t>eliminates </a:t>
            </a:r>
            <a:r>
              <a:rPr lang="en-US" dirty="0" smtClean="0"/>
              <a:t>internal fragmentation </a:t>
            </a:r>
            <a:r>
              <a:rPr lang="en-US" dirty="0"/>
              <a:t>but suffer from </a:t>
            </a:r>
            <a:r>
              <a:rPr lang="en-US" dirty="0" smtClean="0"/>
              <a:t>external fragmentation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However because a process is broken up </a:t>
            </a:r>
            <a:r>
              <a:rPr lang="en-US" dirty="0" smtClean="0"/>
              <a:t>into a </a:t>
            </a:r>
            <a:r>
              <a:rPr lang="en-US" dirty="0"/>
              <a:t>number of smaller pieces, the </a:t>
            </a:r>
            <a:r>
              <a:rPr lang="en-US" dirty="0" smtClean="0"/>
              <a:t>external fragmentation </a:t>
            </a:r>
            <a:r>
              <a:rPr lang="en-US" dirty="0"/>
              <a:t>should be less.</a:t>
            </a:r>
          </a:p>
          <a:p>
            <a:pPr algn="just"/>
            <a:r>
              <a:rPr lang="en-US" dirty="0"/>
              <a:t>Paging is invisible for the programmer </a:t>
            </a:r>
            <a:r>
              <a:rPr lang="en-US" dirty="0" smtClean="0"/>
              <a:t>but segmentation </a:t>
            </a:r>
            <a:r>
              <a:rPr lang="en-US" dirty="0"/>
              <a:t>is visible and is provided as </a:t>
            </a:r>
            <a:r>
              <a:rPr lang="en-US" dirty="0" smtClean="0"/>
              <a:t>a convenience </a:t>
            </a:r>
            <a:r>
              <a:rPr lang="en-US" dirty="0"/>
              <a:t>for organizing programs </a:t>
            </a:r>
            <a:r>
              <a:rPr lang="en-US" dirty="0" smtClean="0"/>
              <a:t>and data</a:t>
            </a:r>
            <a:r>
              <a:rPr lang="en-US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086952"/>
      </p:ext>
    </p:extLst>
  </p:cSld>
  <p:clrMapOvr>
    <a:masterClrMapping/>
  </p:clrMapOvr>
  <p:transition spd="med">
    <p:pull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Programmer </a:t>
            </a:r>
            <a:r>
              <a:rPr lang="en-US" dirty="0"/>
              <a:t>or compiler will assign </a:t>
            </a:r>
            <a:r>
              <a:rPr lang="en-US" dirty="0" smtClean="0"/>
              <a:t>programs and </a:t>
            </a:r>
            <a:r>
              <a:rPr lang="en-US" dirty="0"/>
              <a:t>data to different segments</a:t>
            </a:r>
          </a:p>
          <a:p>
            <a:pPr algn="just"/>
            <a:r>
              <a:rPr lang="en-US" dirty="0"/>
              <a:t>For modular programming, the program </a:t>
            </a:r>
            <a:r>
              <a:rPr lang="en-US" dirty="0" smtClean="0"/>
              <a:t>or data </a:t>
            </a:r>
            <a:r>
              <a:rPr lang="en-US" dirty="0"/>
              <a:t>may be further broken down into </a:t>
            </a:r>
            <a:r>
              <a:rPr lang="en-US" dirty="0" smtClean="0"/>
              <a:t>multiple segments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326053"/>
      </p:ext>
    </p:extLst>
  </p:cSld>
  <p:clrMapOvr>
    <a:masterClrMapping/>
  </p:clrMapOvr>
  <p:transition spd="med">
    <p:pull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The </a:t>
            </a:r>
            <a:r>
              <a:rPr lang="en-US" dirty="0"/>
              <a:t>principal inconvenience is that </a:t>
            </a:r>
            <a:r>
              <a:rPr lang="en-US" dirty="0" smtClean="0"/>
              <a:t>the programmer </a:t>
            </a:r>
            <a:r>
              <a:rPr lang="en-US" dirty="0"/>
              <a:t>must be aware of the </a:t>
            </a:r>
            <a:r>
              <a:rPr lang="en-US" dirty="0" smtClean="0"/>
              <a:t>maximum segment </a:t>
            </a:r>
            <a:r>
              <a:rPr lang="en-US" dirty="0"/>
              <a:t>size limitation.</a:t>
            </a:r>
          </a:p>
          <a:p>
            <a:pPr algn="just"/>
            <a:r>
              <a:rPr lang="en-US" dirty="0"/>
              <a:t>For unequal size segments there is no </a:t>
            </a:r>
            <a:r>
              <a:rPr lang="en-US" dirty="0" smtClean="0"/>
              <a:t>simple relationship </a:t>
            </a:r>
            <a:r>
              <a:rPr lang="en-US" dirty="0"/>
              <a:t>between logical addresses </a:t>
            </a:r>
            <a:r>
              <a:rPr lang="en-US" dirty="0" smtClean="0"/>
              <a:t>and physical </a:t>
            </a:r>
            <a:r>
              <a:rPr lang="en-US" dirty="0"/>
              <a:t>addresses.</a:t>
            </a:r>
          </a:p>
          <a:p>
            <a:pPr algn="just"/>
            <a:r>
              <a:rPr lang="en-US" dirty="0"/>
              <a:t>Analogous form paging, a </a:t>
            </a:r>
            <a:r>
              <a:rPr lang="en-US" dirty="0" smtClean="0"/>
              <a:t>simple segmentation </a:t>
            </a:r>
            <a:r>
              <a:rPr lang="en-US" dirty="0"/>
              <a:t>scheme would make use </a:t>
            </a:r>
            <a:r>
              <a:rPr lang="en-US" dirty="0" smtClean="0"/>
              <a:t>of segment </a:t>
            </a:r>
            <a:r>
              <a:rPr lang="en-US" dirty="0"/>
              <a:t>table for each process and a list </a:t>
            </a:r>
            <a:r>
              <a:rPr lang="en-US" dirty="0" smtClean="0"/>
              <a:t>of free </a:t>
            </a:r>
            <a:r>
              <a:rPr lang="en-US" dirty="0"/>
              <a:t>blocks of memory.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565998"/>
      </p:ext>
    </p:extLst>
  </p:cSld>
  <p:clrMapOvr>
    <a:masterClrMapping/>
  </p:clrMapOvr>
  <p:transition spd="med">
    <p:pull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Each </a:t>
            </a:r>
            <a:r>
              <a:rPr lang="en-US" dirty="0"/>
              <a:t>segment table entry would have to </a:t>
            </a:r>
            <a:r>
              <a:rPr lang="en-US" dirty="0" smtClean="0"/>
              <a:t>give the </a:t>
            </a:r>
            <a:r>
              <a:rPr lang="en-US" dirty="0"/>
              <a:t>starting address in memory of </a:t>
            </a:r>
            <a:r>
              <a:rPr lang="en-US" dirty="0" smtClean="0"/>
              <a:t>the corresponding </a:t>
            </a:r>
            <a:r>
              <a:rPr lang="en-US" dirty="0"/>
              <a:t>segment.</a:t>
            </a:r>
          </a:p>
          <a:p>
            <a:pPr algn="just"/>
            <a:r>
              <a:rPr lang="en-US" dirty="0"/>
              <a:t>The entry should also provide the length of </a:t>
            </a:r>
            <a:r>
              <a:rPr lang="en-US" dirty="0" smtClean="0"/>
              <a:t>the segment</a:t>
            </a:r>
            <a:r>
              <a:rPr lang="en-US" dirty="0"/>
              <a:t>, to assure that invalid addresses </a:t>
            </a:r>
            <a:r>
              <a:rPr lang="en-US" dirty="0" smtClean="0"/>
              <a:t>are not </a:t>
            </a:r>
            <a:r>
              <a:rPr lang="en-US" dirty="0"/>
              <a:t>used.</a:t>
            </a:r>
          </a:p>
          <a:p>
            <a:pPr algn="just"/>
            <a:r>
              <a:rPr lang="en-US" dirty="0"/>
              <a:t>When process enters the Running state, </a:t>
            </a:r>
            <a:r>
              <a:rPr lang="en-US" dirty="0" smtClean="0"/>
              <a:t>the address </a:t>
            </a:r>
            <a:r>
              <a:rPr lang="en-US" dirty="0"/>
              <a:t>of its segment table is loaded into </a:t>
            </a:r>
            <a:r>
              <a:rPr lang="en-US" dirty="0" smtClean="0"/>
              <a:t>a special </a:t>
            </a:r>
            <a:r>
              <a:rPr lang="en-US" dirty="0"/>
              <a:t>register used by the </a:t>
            </a:r>
            <a:r>
              <a:rPr lang="en-US" dirty="0" smtClean="0"/>
              <a:t>memory management </a:t>
            </a:r>
            <a:r>
              <a:rPr lang="en-US" dirty="0"/>
              <a:t>hardware.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318729"/>
      </p:ext>
    </p:extLst>
  </p:cSld>
  <p:clrMapOvr>
    <a:masterClrMapping/>
  </p:clrMapOvr>
  <p:transition spd="med">
    <p:pull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Consider </a:t>
            </a:r>
            <a:r>
              <a:rPr lang="en-US" dirty="0"/>
              <a:t>and address of </a:t>
            </a:r>
            <a:r>
              <a:rPr lang="en-US" i="1" dirty="0"/>
              <a:t>n </a:t>
            </a:r>
            <a:r>
              <a:rPr lang="en-US" dirty="0"/>
              <a:t>+ </a:t>
            </a:r>
            <a:r>
              <a:rPr lang="en-US" i="1" dirty="0"/>
              <a:t>m </a:t>
            </a:r>
            <a:r>
              <a:rPr lang="en-US" dirty="0"/>
              <a:t>bits, </a:t>
            </a:r>
            <a:r>
              <a:rPr lang="en-US" dirty="0" smtClean="0"/>
              <a:t>where the </a:t>
            </a:r>
            <a:r>
              <a:rPr lang="en-US" dirty="0"/>
              <a:t>leftmost </a:t>
            </a:r>
            <a:r>
              <a:rPr lang="en-US" i="1" dirty="0"/>
              <a:t>n </a:t>
            </a:r>
            <a:r>
              <a:rPr lang="en-US" dirty="0"/>
              <a:t>bits are segment number </a:t>
            </a:r>
            <a:r>
              <a:rPr lang="en-US" dirty="0" smtClean="0"/>
              <a:t>and the </a:t>
            </a:r>
            <a:r>
              <a:rPr lang="en-US" dirty="0"/>
              <a:t>rightmost </a:t>
            </a:r>
            <a:r>
              <a:rPr lang="en-US" i="1" dirty="0"/>
              <a:t>m </a:t>
            </a:r>
            <a:r>
              <a:rPr lang="en-US" dirty="0"/>
              <a:t>bits are the offset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our example </a:t>
            </a:r>
            <a:r>
              <a:rPr lang="en-US" dirty="0"/>
              <a:t>(Fig. 7.11c), n=4 and m=12. Thus</a:t>
            </a:r>
          </a:p>
          <a:p>
            <a:r>
              <a:rPr lang="en-US" dirty="0"/>
              <a:t>the maximum segment size is 212 = 4096.</a:t>
            </a:r>
          </a:p>
          <a:p>
            <a:r>
              <a:rPr lang="en-US" dirty="0" smtClean="0"/>
              <a:t>The </a:t>
            </a:r>
            <a:r>
              <a:rPr lang="en-US" dirty="0"/>
              <a:t>following steps are needed for </a:t>
            </a:r>
            <a:r>
              <a:rPr lang="en-US" dirty="0" smtClean="0"/>
              <a:t>address translation</a:t>
            </a:r>
            <a:r>
              <a:rPr lang="en-US" dirty="0"/>
              <a:t>:</a:t>
            </a:r>
          </a:p>
          <a:p>
            <a:pPr marL="687388" lvl="1" indent="-287338">
              <a:buNone/>
            </a:pPr>
            <a:r>
              <a:rPr lang="en-US" dirty="0"/>
              <a:t>1. Extract the segment number as the leftmost </a:t>
            </a:r>
            <a:r>
              <a:rPr lang="en-US" dirty="0" smtClean="0"/>
              <a:t>n bits </a:t>
            </a:r>
            <a:r>
              <a:rPr lang="en-US" dirty="0"/>
              <a:t>of the </a:t>
            </a:r>
            <a:r>
              <a:rPr lang="en-US" dirty="0" smtClean="0"/>
              <a:t> logical </a:t>
            </a:r>
            <a:r>
              <a:rPr lang="en-US" dirty="0"/>
              <a:t>address.</a:t>
            </a:r>
          </a:p>
          <a:p>
            <a:pPr marL="687388" lvl="1" indent="-287338">
              <a:buNone/>
            </a:pPr>
            <a:r>
              <a:rPr lang="en-US" dirty="0"/>
              <a:t>2. Use the segment number as an index into </a:t>
            </a:r>
            <a:r>
              <a:rPr lang="en-US" dirty="0" smtClean="0"/>
              <a:t>the process </a:t>
            </a:r>
            <a:r>
              <a:rPr lang="en-US" dirty="0"/>
              <a:t>segment table to find the </a:t>
            </a:r>
            <a:r>
              <a:rPr lang="en-US" dirty="0" smtClean="0"/>
              <a:t>starting physical </a:t>
            </a:r>
            <a:r>
              <a:rPr lang="en-US" dirty="0"/>
              <a:t>address of the segment.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90215"/>
      </p:ext>
    </p:extLst>
  </p:cSld>
  <p:clrMapOvr>
    <a:masterClrMapping/>
  </p:clrMapOvr>
  <p:transition spd="med">
    <p:pull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Segmentation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indent="-342900">
              <a:buNone/>
            </a:pPr>
            <a:r>
              <a:rPr lang="en-US" dirty="0" smtClean="0"/>
              <a:t>3</a:t>
            </a:r>
            <a:r>
              <a:rPr lang="en-US" dirty="0"/>
              <a:t>. Compare the offset, expressed in </a:t>
            </a:r>
            <a:r>
              <a:rPr lang="en-US" dirty="0" smtClean="0"/>
              <a:t>the rightmost </a:t>
            </a:r>
            <a:r>
              <a:rPr lang="en-US" dirty="0"/>
              <a:t>m bits, to the length of the </a:t>
            </a:r>
            <a:r>
              <a:rPr lang="en-US" dirty="0" smtClean="0"/>
              <a:t>segment. If </a:t>
            </a:r>
            <a:r>
              <a:rPr lang="en-US" dirty="0"/>
              <a:t>the offset greater than the length, </a:t>
            </a:r>
            <a:r>
              <a:rPr lang="en-US" dirty="0" smtClean="0"/>
              <a:t>the address </a:t>
            </a:r>
            <a:r>
              <a:rPr lang="en-US" dirty="0"/>
              <a:t>is invalid.</a:t>
            </a:r>
          </a:p>
          <a:p>
            <a:pPr lvl="1" indent="-342900">
              <a:buNone/>
            </a:pPr>
            <a:r>
              <a:rPr lang="en-US" dirty="0"/>
              <a:t>4. The desired physical address is the sum </a:t>
            </a:r>
            <a:r>
              <a:rPr lang="en-US" dirty="0" smtClean="0"/>
              <a:t>of the </a:t>
            </a:r>
            <a:r>
              <a:rPr lang="en-US" dirty="0"/>
              <a:t>starting physical address of the </a:t>
            </a:r>
            <a:r>
              <a:rPr lang="en-US" dirty="0" smtClean="0"/>
              <a:t>segment plus </a:t>
            </a:r>
            <a:r>
              <a:rPr lang="en-US" dirty="0"/>
              <a:t>the offset.</a:t>
            </a:r>
          </a:p>
          <a:p>
            <a:r>
              <a:rPr lang="en-US" dirty="0"/>
              <a:t>Example the logical </a:t>
            </a:r>
            <a:r>
              <a:rPr lang="en-US" dirty="0" smtClean="0"/>
              <a:t>address 0001001011110000</a:t>
            </a:r>
            <a:r>
              <a:rPr lang="en-US" dirty="0"/>
              <a:t>, which is </a:t>
            </a:r>
            <a:r>
              <a:rPr lang="en-US" dirty="0" smtClean="0"/>
              <a:t>segment number </a:t>
            </a:r>
            <a:r>
              <a:rPr lang="en-US" dirty="0"/>
              <a:t>1 (0001) and offset </a:t>
            </a:r>
            <a:r>
              <a:rPr lang="en-US" dirty="0" smtClean="0"/>
              <a:t>75 (001011110000</a:t>
            </a:r>
            <a:r>
              <a:rPr lang="en-US" dirty="0"/>
              <a:t>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905169"/>
      </p:ext>
    </p:extLst>
  </p:cSld>
  <p:clrMapOvr>
    <a:masterClrMapping/>
  </p:clrMapOvr>
  <p:transition spd="med">
    <p:pull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 </a:t>
            </a:r>
            <a:r>
              <a:rPr lang="en-US" dirty="0"/>
              <a:t>that this segment is residing </a:t>
            </a:r>
            <a:r>
              <a:rPr lang="en-US" dirty="0" smtClean="0"/>
              <a:t>in memory </a:t>
            </a:r>
            <a:r>
              <a:rPr lang="en-US" dirty="0"/>
              <a:t>starting at physical </a:t>
            </a:r>
            <a:r>
              <a:rPr lang="en-US" dirty="0" smtClean="0"/>
              <a:t>address 0010000000100000</a:t>
            </a:r>
            <a:r>
              <a:rPr lang="en-US" dirty="0"/>
              <a:t>.</a:t>
            </a:r>
          </a:p>
          <a:p>
            <a:r>
              <a:rPr lang="en-US" dirty="0"/>
              <a:t>Then the physical address is (Fig 7.12b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010000000100000 + 001011110000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=  0010001100010000</a:t>
            </a:r>
            <a:r>
              <a:rPr lang="en-US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591425"/>
      </p:ext>
    </p:extLst>
  </p:cSld>
  <p:clrMapOvr>
    <a:masterClrMapping/>
  </p:clrMapOvr>
  <p:transition spd="med">
    <p:pull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Summarization </a:t>
            </a:r>
            <a:r>
              <a:rPr lang="en-US" dirty="0"/>
              <a:t>for simple segmentation:</a:t>
            </a:r>
          </a:p>
          <a:p>
            <a:pPr lvl="1"/>
            <a:r>
              <a:rPr lang="en-US" dirty="0"/>
              <a:t>A process is divided into a number </a:t>
            </a:r>
            <a:r>
              <a:rPr lang="en-US" dirty="0" smtClean="0"/>
              <a:t>of segments </a:t>
            </a:r>
            <a:r>
              <a:rPr lang="en-US" dirty="0"/>
              <a:t>which need not be equal size.</a:t>
            </a:r>
          </a:p>
          <a:p>
            <a:pPr lvl="1"/>
            <a:r>
              <a:rPr lang="en-US" dirty="0"/>
              <a:t>When a process brought in, all of its </a:t>
            </a:r>
            <a:r>
              <a:rPr lang="en-US" dirty="0" smtClean="0"/>
              <a:t>segments are </a:t>
            </a:r>
            <a:r>
              <a:rPr lang="en-US" dirty="0"/>
              <a:t>loaded into available regions of </a:t>
            </a:r>
            <a:r>
              <a:rPr lang="en-US" dirty="0" smtClean="0"/>
              <a:t>memory, and </a:t>
            </a:r>
            <a:r>
              <a:rPr lang="en-US" dirty="0"/>
              <a:t>a segment table is setup.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131085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MMR:</a:t>
            </a:r>
            <a:r>
              <a:rPr lang="en-US" sz="4000" dirty="0"/>
              <a:t> </a:t>
            </a:r>
            <a:r>
              <a:rPr lang="en-US" sz="4000" dirty="0" smtClean="0"/>
              <a:t>Relocation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Programmer </a:t>
            </a:r>
            <a:r>
              <a:rPr lang="en-US" dirty="0"/>
              <a:t>does not know where the </a:t>
            </a:r>
            <a:r>
              <a:rPr lang="en-US" dirty="0" smtClean="0"/>
              <a:t>program will </a:t>
            </a:r>
            <a:r>
              <a:rPr lang="en-US" dirty="0"/>
              <a:t>be placed in memory when it is executed</a:t>
            </a:r>
          </a:p>
          <a:p>
            <a:pPr algn="just"/>
            <a:r>
              <a:rPr lang="en-US" dirty="0"/>
              <a:t>While the program is executing, it may </a:t>
            </a:r>
            <a:r>
              <a:rPr lang="en-US" dirty="0" smtClean="0"/>
              <a:t>be swapped </a:t>
            </a:r>
            <a:r>
              <a:rPr lang="en-US" dirty="0"/>
              <a:t>to disk and returned to memory at </a:t>
            </a:r>
            <a:r>
              <a:rPr lang="en-US" dirty="0" smtClean="0"/>
              <a:t>a different </a:t>
            </a:r>
            <a:r>
              <a:rPr lang="en-US" dirty="0"/>
              <a:t>location (relocate process at </a:t>
            </a:r>
            <a:r>
              <a:rPr lang="en-US" dirty="0" smtClean="0"/>
              <a:t>different area</a:t>
            </a:r>
            <a:r>
              <a:rPr lang="en-US" dirty="0"/>
              <a:t>)</a:t>
            </a:r>
          </a:p>
          <a:p>
            <a:pPr algn="just"/>
            <a:r>
              <a:rPr lang="en-US" dirty="0"/>
              <a:t>The location for the process is unknown and </a:t>
            </a:r>
            <a:r>
              <a:rPr lang="en-US" dirty="0" smtClean="0"/>
              <a:t>the process </a:t>
            </a:r>
            <a:r>
              <a:rPr lang="en-US" dirty="0"/>
              <a:t>must be allowed to moved in and out </a:t>
            </a:r>
            <a:r>
              <a:rPr lang="en-US" dirty="0" smtClean="0"/>
              <a:t>due to </a:t>
            </a:r>
            <a:r>
              <a:rPr lang="en-US" dirty="0"/>
              <a:t>swapping.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406653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Memory references must be translated to the actual physical memory address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MMR:</a:t>
            </a:r>
            <a:r>
              <a:rPr lang="en-US" sz="4000" dirty="0"/>
              <a:t> </a:t>
            </a:r>
            <a:r>
              <a:rPr lang="en-US" sz="4000" dirty="0" smtClean="0"/>
              <a:t>Relocation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851922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PROTECTION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27018"/>
      </p:ext>
    </p:extLst>
  </p:cSld>
  <p:clrMapOvr>
    <a:masterClrMapping/>
  </p:clrMapOvr>
  <p:transition spd="med" advClick="0" advTm="3000">
    <p:pull/>
  </p:transition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5821</TotalTime>
  <Words>3085</Words>
  <Application>Microsoft Office PowerPoint</Application>
  <PresentationFormat>On-screen Show (4:3)</PresentationFormat>
  <Paragraphs>422</Paragraphs>
  <Slides>68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3" baseType="lpstr">
      <vt:lpstr>Arial</vt:lpstr>
      <vt:lpstr>Calibri</vt:lpstr>
      <vt:lpstr>Verdana</vt:lpstr>
      <vt:lpstr>Wingdings</vt:lpstr>
      <vt:lpstr>Office Theme</vt:lpstr>
      <vt:lpstr>CHAPTER 8 Memory Management</vt:lpstr>
      <vt:lpstr>INTRODUCTION TO MEMORY MANAGEMENT (MMR)</vt:lpstr>
      <vt:lpstr>Memory Management</vt:lpstr>
      <vt:lpstr>Memory Management: cont</vt:lpstr>
      <vt:lpstr>Memory Management Requirements</vt:lpstr>
      <vt:lpstr>RELOCATION</vt:lpstr>
      <vt:lpstr>MMR: Relocation</vt:lpstr>
      <vt:lpstr>MMR: Relocation</vt:lpstr>
      <vt:lpstr>PROTECTION</vt:lpstr>
      <vt:lpstr>MMR: Protection</vt:lpstr>
      <vt:lpstr>SHARING</vt:lpstr>
      <vt:lpstr>MMR: Sharing</vt:lpstr>
      <vt:lpstr>MMR: Sharing</vt:lpstr>
      <vt:lpstr>ORGANIZATION</vt:lpstr>
      <vt:lpstr>MMR: Logical Organization</vt:lpstr>
      <vt:lpstr>MMR: Physical Organization</vt:lpstr>
      <vt:lpstr>Memory Management</vt:lpstr>
      <vt:lpstr>PARTITIONING</vt:lpstr>
      <vt:lpstr>Memory Partitioning</vt:lpstr>
      <vt:lpstr>Fixed Partitioning</vt:lpstr>
      <vt:lpstr>PowerPoint Presentation</vt:lpstr>
      <vt:lpstr>Fixed Partitioning</vt:lpstr>
      <vt:lpstr>Fixed Partitioning</vt:lpstr>
      <vt:lpstr>Fixed Partitioning</vt:lpstr>
      <vt:lpstr>Fixed Partitioning - Placement Algorithm </vt:lpstr>
      <vt:lpstr>Fixed Partitioning - Placement Algorithm </vt:lpstr>
      <vt:lpstr>PowerPoint Presentation</vt:lpstr>
      <vt:lpstr>Fixed Partitioning - Placement Algorithm </vt:lpstr>
      <vt:lpstr>PowerPoint Presentation</vt:lpstr>
      <vt:lpstr>Fixed Partitioning</vt:lpstr>
      <vt:lpstr>Fixed Partitioning</vt:lpstr>
      <vt:lpstr>Dynamic Partitioning</vt:lpstr>
      <vt:lpstr>PowerPoint Presentation</vt:lpstr>
      <vt:lpstr>Dynamic Partitioning</vt:lpstr>
      <vt:lpstr>PowerPoint Presentation</vt:lpstr>
      <vt:lpstr>Dynamic Partitioning</vt:lpstr>
      <vt:lpstr>Dynamic Partitioning</vt:lpstr>
      <vt:lpstr>Dynamic Partitioning</vt:lpstr>
      <vt:lpstr>Dynamic Partitioning - Placement Algorithm </vt:lpstr>
      <vt:lpstr>Dynamic Partitioning - Placement Algorithm </vt:lpstr>
      <vt:lpstr>Dynamic Partitioning - Placement Algorithm </vt:lpstr>
      <vt:lpstr>PowerPoint Presentation</vt:lpstr>
      <vt:lpstr>Dynamic Partitioning - Placement Algorithm</vt:lpstr>
      <vt:lpstr>Dynamic Partitioning - Placement Algorithm </vt:lpstr>
      <vt:lpstr>Paging</vt:lpstr>
      <vt:lpstr>Paging</vt:lpstr>
      <vt:lpstr>PowerPoint Presentation</vt:lpstr>
      <vt:lpstr>PowerPoint Presentation</vt:lpstr>
      <vt:lpstr>Paging</vt:lpstr>
      <vt:lpstr>Paging</vt:lpstr>
      <vt:lpstr>Paging</vt:lpstr>
      <vt:lpstr>Paging</vt:lpstr>
      <vt:lpstr>Page Tables for Example</vt:lpstr>
      <vt:lpstr>Paging</vt:lpstr>
      <vt:lpstr>Paging</vt:lpstr>
      <vt:lpstr>Paging</vt:lpstr>
      <vt:lpstr>Paging</vt:lpstr>
      <vt:lpstr>Paging</vt:lpstr>
      <vt:lpstr>SEGMENTATION</vt:lpstr>
      <vt:lpstr>Segmentation</vt:lpstr>
      <vt:lpstr>Segmentation</vt:lpstr>
      <vt:lpstr>Segmentation</vt:lpstr>
      <vt:lpstr>Segmentation</vt:lpstr>
      <vt:lpstr>Segmentation</vt:lpstr>
      <vt:lpstr>Segmentation</vt:lpstr>
      <vt:lpstr>Segmentation </vt:lpstr>
      <vt:lpstr>Segmentation</vt:lpstr>
      <vt:lpstr>Segmentation</vt:lpstr>
    </vt:vector>
  </TitlesOfParts>
  <Company>Universiti Tenaga Nasional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shakirah</dc:creator>
  <cp:lastModifiedBy>Eze Manzura Bte. Mohd Mahidin</cp:lastModifiedBy>
  <cp:revision>1331</cp:revision>
  <dcterms:created xsi:type="dcterms:W3CDTF">2013-04-30T07:52:16Z</dcterms:created>
  <dcterms:modified xsi:type="dcterms:W3CDTF">2017-08-29T00:37:54Z</dcterms:modified>
</cp:coreProperties>
</file>