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8" r:id="rId2"/>
    <p:sldId id="336" r:id="rId3"/>
    <p:sldId id="347" r:id="rId4"/>
    <p:sldId id="262" r:id="rId5"/>
    <p:sldId id="297" r:id="rId6"/>
    <p:sldId id="298" r:id="rId7"/>
    <p:sldId id="299" r:id="rId8"/>
    <p:sldId id="301" r:id="rId9"/>
    <p:sldId id="302" r:id="rId10"/>
    <p:sldId id="303" r:id="rId11"/>
    <p:sldId id="263" r:id="rId12"/>
    <p:sldId id="34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2" r:id="rId21"/>
    <p:sldId id="337" r:id="rId22"/>
    <p:sldId id="285" r:id="rId23"/>
    <p:sldId id="286" r:id="rId24"/>
    <p:sldId id="289" r:id="rId25"/>
    <p:sldId id="291" r:id="rId26"/>
    <p:sldId id="292" r:id="rId27"/>
    <p:sldId id="338" r:id="rId28"/>
    <p:sldId id="344" r:id="rId29"/>
    <p:sldId id="293" r:id="rId30"/>
    <p:sldId id="294" r:id="rId31"/>
    <p:sldId id="296" r:id="rId32"/>
    <p:sldId id="304" r:id="rId33"/>
    <p:sldId id="306" r:id="rId34"/>
    <p:sldId id="339" r:id="rId35"/>
    <p:sldId id="307" r:id="rId36"/>
    <p:sldId id="312" r:id="rId37"/>
    <p:sldId id="315" r:id="rId38"/>
    <p:sldId id="345" r:id="rId39"/>
    <p:sldId id="316" r:id="rId40"/>
    <p:sldId id="317" r:id="rId41"/>
    <p:sldId id="318" r:id="rId42"/>
    <p:sldId id="346" r:id="rId43"/>
    <p:sldId id="319" r:id="rId44"/>
    <p:sldId id="320" r:id="rId45"/>
    <p:sldId id="321" r:id="rId46"/>
    <p:sldId id="322" r:id="rId47"/>
    <p:sldId id="323" r:id="rId48"/>
    <p:sldId id="340" r:id="rId49"/>
    <p:sldId id="341" r:id="rId50"/>
    <p:sldId id="342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9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892"/>
    </p:cViewPr>
  </p:sorter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33D7F-54B2-4CB2-AF00-0E5C423B54AA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66459-912A-49E6-A5DF-5199E63E4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98FD6-871B-4784-A5D9-F37357925EF2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C646B-D3C8-4981-B60B-38C0287FD3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8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pmu.org/wp-content/uploads/2012/02/keyboard-ball-big.jpg"/>
          <p:cNvPicPr>
            <a:picLocks noChangeAspect="1" noChangeArrowheads="1"/>
          </p:cNvPicPr>
          <p:nvPr userDrawn="1"/>
        </p:nvPicPr>
        <p:blipFill>
          <a:blip r:embed="rId2" cstate="print"/>
          <a:srcRect l="8571" r="3810"/>
          <a:stretch>
            <a:fillRect/>
          </a:stretch>
        </p:blipFill>
        <p:spPr bwMode="auto">
          <a:xfrm>
            <a:off x="6754091" y="4191000"/>
            <a:ext cx="2389908" cy="20954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772400" cy="1470025"/>
          </a:xfrm>
        </p:spPr>
        <p:txBody>
          <a:bodyPr/>
          <a:lstStyle>
            <a:lvl1pPr algn="l"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57600"/>
            <a:ext cx="64008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sz="24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414337"/>
            <a:ext cx="1727869" cy="82073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 anchor="t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defRPr sz="4000" b="1" cap="none" spc="0">
                <a:ln/>
                <a:solidFill>
                  <a:schemeClr val="accent3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8" descr="https://si0.twimg.com/profile_images/2190168281/leaf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290912">
            <a:off x="5327431" y="3373512"/>
            <a:ext cx="3033857" cy="303385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7" presetClass="entr" presetSubtype="0" fill="hold" nodeType="after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4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4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486400" y="42446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COMPUTER</a:t>
            </a:r>
            <a:r>
              <a:rPr lang="en-US" sz="1600" b="1" baseline="0" dirty="0" smtClean="0">
                <a:solidFill>
                  <a:schemeClr val="bg1"/>
                </a:solidFill>
                <a:latin typeface="Verdana" pitchFamily="34" charset="0"/>
              </a:rPr>
              <a:t> ORGANIZATION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6200" y="42446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CMPD223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accent1"/>
                </a:solidFill>
              </a:rPr>
              <a:t>CHAPTER </a:t>
            </a:r>
            <a:r>
              <a:rPr lang="en-US" smtClean="0">
                <a:solidFill>
                  <a:schemeClr val="accent1"/>
                </a:solidFill>
              </a:rPr>
              <a:t>9: </a:t>
            </a:r>
            <a:r>
              <a:rPr lang="en-US" dirty="0" smtClean="0">
                <a:solidFill>
                  <a:schemeClr val="accent1"/>
                </a:solidFill>
              </a:rPr>
              <a:t>Virtual Memory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CSNB153 </a:t>
            </a:r>
            <a:r>
              <a:rPr lang="en-US" sz="28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coMPUTER</a:t>
            </a:r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SYSTEM</a:t>
            </a:r>
            <a:endParaRPr lang="en-US" sz="28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Principles </a:t>
            </a:r>
            <a:r>
              <a:rPr lang="en-US" dirty="0"/>
              <a:t>of locality:</a:t>
            </a:r>
          </a:p>
          <a:p>
            <a:pPr marL="400050" lvl="1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Program </a:t>
            </a:r>
            <a:r>
              <a:rPr lang="en-US" dirty="0"/>
              <a:t>and data references within a </a:t>
            </a:r>
            <a:r>
              <a:rPr lang="en-US" dirty="0" smtClean="0"/>
              <a:t>process tend </a:t>
            </a:r>
            <a:r>
              <a:rPr lang="en-US" dirty="0"/>
              <a:t>to </a:t>
            </a:r>
            <a:r>
              <a:rPr lang="en-US" dirty="0" smtClean="0"/>
              <a:t>cluster.</a:t>
            </a:r>
            <a:endParaRPr lang="en-US" dirty="0"/>
          </a:p>
          <a:p>
            <a:r>
              <a:rPr lang="en-US" dirty="0"/>
              <a:t>Hence: Only a few pieces of a process will </a:t>
            </a:r>
            <a:r>
              <a:rPr lang="en-US" dirty="0" smtClean="0"/>
              <a:t>be needed </a:t>
            </a:r>
            <a:r>
              <a:rPr lang="en-US" dirty="0"/>
              <a:t>over a short period of </a:t>
            </a:r>
            <a:r>
              <a:rPr lang="en-US" dirty="0" smtClean="0"/>
              <a:t>time.</a:t>
            </a:r>
            <a:endParaRPr lang="en-US" dirty="0"/>
          </a:p>
          <a:p>
            <a:r>
              <a:rPr lang="en-US" dirty="0"/>
              <a:t>Possible to make intelligent guesses </a:t>
            </a:r>
            <a:r>
              <a:rPr lang="en-US" dirty="0" smtClean="0"/>
              <a:t>about which </a:t>
            </a:r>
            <a:r>
              <a:rPr lang="en-US" dirty="0"/>
              <a:t>pieces will be needed in the </a:t>
            </a:r>
            <a:r>
              <a:rPr lang="en-US" dirty="0" smtClean="0"/>
              <a:t>future.</a:t>
            </a:r>
            <a:endParaRPr lang="en-US" dirty="0"/>
          </a:p>
          <a:p>
            <a:r>
              <a:rPr lang="en-US" dirty="0"/>
              <a:t>This suggests that virtual memory may </a:t>
            </a:r>
            <a:r>
              <a:rPr lang="en-US" dirty="0" smtClean="0"/>
              <a:t>work efficiently.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 of Locality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97192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344488" indent="-344488" algn="just">
              <a:buNone/>
            </a:pPr>
            <a:r>
              <a:rPr lang="en-US" dirty="0" smtClean="0"/>
              <a:t>1</a:t>
            </a:r>
            <a:r>
              <a:rPr lang="en-US" dirty="0"/>
              <a:t>. Memory management hardware </a:t>
            </a:r>
            <a:r>
              <a:rPr lang="en-US" dirty="0" smtClean="0"/>
              <a:t>must support </a:t>
            </a:r>
            <a:r>
              <a:rPr lang="en-US" dirty="0"/>
              <a:t>paging or segmentation </a:t>
            </a:r>
            <a:r>
              <a:rPr lang="en-US" dirty="0" smtClean="0"/>
              <a:t>or combination </a:t>
            </a:r>
            <a:r>
              <a:rPr lang="en-US" dirty="0"/>
              <a:t>of paging and </a:t>
            </a:r>
            <a:r>
              <a:rPr lang="en-US" dirty="0" smtClean="0"/>
              <a:t>segmentation and/or segmentation.</a:t>
            </a:r>
            <a:endParaRPr lang="en-US" dirty="0"/>
          </a:p>
          <a:p>
            <a:pPr marL="344488" indent="-344488" algn="just">
              <a:buNone/>
            </a:pPr>
            <a:r>
              <a:rPr lang="en-US" dirty="0"/>
              <a:t>2. OS must be able to manage </a:t>
            </a:r>
            <a:r>
              <a:rPr lang="en-US" dirty="0" smtClean="0"/>
              <a:t>the movement </a:t>
            </a:r>
            <a:r>
              <a:rPr lang="en-US" dirty="0"/>
              <a:t>of pages or segments or </a:t>
            </a:r>
            <a:r>
              <a:rPr lang="en-US" dirty="0" smtClean="0"/>
              <a:t>pages and </a:t>
            </a:r>
            <a:r>
              <a:rPr lang="en-US" dirty="0"/>
              <a:t>segments between </a:t>
            </a:r>
            <a:r>
              <a:rPr lang="en-US" dirty="0" smtClean="0"/>
              <a:t>secondary memory </a:t>
            </a:r>
            <a:r>
              <a:rPr lang="en-US" dirty="0"/>
              <a:t>and main </a:t>
            </a:r>
            <a:r>
              <a:rPr lang="en-US" dirty="0" smtClean="0"/>
              <a:t>memory.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Support Needed for </a:t>
            </a:r>
            <a:r>
              <a:rPr lang="en-US" dirty="0" smtClean="0"/>
              <a:t>VM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803047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76479"/>
      </p:ext>
    </p:extLst>
  </p:cSld>
  <p:clrMapOvr>
    <a:masterClrMapping/>
  </p:clrMapOvr>
  <p:transition spd="med" advClick="0" advTm="3000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/>
              <a:t>simple paging each process has its </a:t>
            </a:r>
            <a:r>
              <a:rPr lang="en-US" dirty="0" smtClean="0"/>
              <a:t>own page </a:t>
            </a:r>
            <a:r>
              <a:rPr lang="en-US" dirty="0"/>
              <a:t>table, and when all of its pages </a:t>
            </a:r>
            <a:r>
              <a:rPr lang="en-US" dirty="0" smtClean="0"/>
              <a:t>are loaded </a:t>
            </a:r>
            <a:r>
              <a:rPr lang="en-US" dirty="0"/>
              <a:t>into memory, the page table for </a:t>
            </a:r>
            <a:r>
              <a:rPr lang="en-US" dirty="0" smtClean="0"/>
              <a:t>a process </a:t>
            </a:r>
            <a:r>
              <a:rPr lang="en-US" dirty="0"/>
              <a:t>is created and loaded into memory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Each page table entry contains the </a:t>
            </a:r>
            <a:r>
              <a:rPr lang="en-US" dirty="0" smtClean="0"/>
              <a:t>frame</a:t>
            </a:r>
            <a:r>
              <a:rPr lang="en-US" dirty="0"/>
              <a:t> </a:t>
            </a:r>
            <a:r>
              <a:rPr lang="en-US" dirty="0" smtClean="0"/>
              <a:t>number </a:t>
            </a:r>
            <a:r>
              <a:rPr lang="en-US" dirty="0"/>
              <a:t>of the corresponding page </a:t>
            </a:r>
            <a:r>
              <a:rPr lang="en-US" dirty="0" smtClean="0"/>
              <a:t>in memory.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With virtual memory scheme page </a:t>
            </a:r>
            <a:r>
              <a:rPr lang="en-US" dirty="0" smtClean="0"/>
              <a:t>table becomes </a:t>
            </a:r>
            <a:r>
              <a:rPr lang="en-US" dirty="0"/>
              <a:t>more complex.</a:t>
            </a:r>
          </a:p>
        </p:txBody>
      </p:sp>
    </p:spTree>
    <p:extLst>
      <p:ext uri="{BB962C8B-B14F-4D97-AF65-F5344CB8AC3E}">
        <p14:creationId xmlns:p14="http://schemas.microsoft.com/office/powerpoint/2010/main" val="3761747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86000" y="1739370"/>
            <a:ext cx="4953000" cy="106732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956127"/>
            <a:ext cx="8153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339B"/>
                </a:solidFill>
              </a:rPr>
              <a:t>Each page table entry contains:</a:t>
            </a:r>
          </a:p>
          <a:p>
            <a:pPr marL="342900" indent="-342900">
              <a:buAutoNum type="arabicPeriod"/>
            </a:pPr>
            <a:r>
              <a:rPr lang="en-US" sz="2800" dirty="0" smtClean="0">
                <a:solidFill>
                  <a:srgbClr val="00339B"/>
                </a:solidFill>
              </a:rPr>
              <a:t>Present </a:t>
            </a:r>
            <a:r>
              <a:rPr lang="en-US" sz="2800" dirty="0">
                <a:solidFill>
                  <a:srgbClr val="00339B"/>
                </a:solidFill>
              </a:rPr>
              <a:t>bit (</a:t>
            </a:r>
            <a:r>
              <a:rPr lang="en-US" sz="2800" dirty="0" smtClean="0">
                <a:solidFill>
                  <a:srgbClr val="00339B"/>
                </a:solidFill>
              </a:rPr>
              <a:t>P)</a:t>
            </a:r>
          </a:p>
          <a:p>
            <a:r>
              <a:rPr lang="en-US" sz="4000" dirty="0" smtClean="0">
                <a:solidFill>
                  <a:srgbClr val="00339B"/>
                </a:solidFill>
                <a:latin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00339B"/>
                </a:solidFill>
                <a:latin typeface="Arial" panose="020B0604020202020204" pitchFamily="34" charset="0"/>
              </a:rPr>
              <a:t>To </a:t>
            </a:r>
            <a:r>
              <a:rPr lang="en-US" sz="2000" dirty="0">
                <a:solidFill>
                  <a:srgbClr val="00339B"/>
                </a:solidFill>
                <a:latin typeface="Arial" panose="020B0604020202020204" pitchFamily="34" charset="0"/>
              </a:rPr>
              <a:t>indicate whether the page is in main memory </a:t>
            </a:r>
            <a:r>
              <a:rPr lang="en-US" sz="2000" dirty="0" smtClean="0">
                <a:solidFill>
                  <a:srgbClr val="00339B"/>
                </a:solidFill>
                <a:latin typeface="Arial" panose="020B0604020202020204" pitchFamily="34" charset="0"/>
              </a:rPr>
              <a:t>or not</a:t>
            </a:r>
            <a:r>
              <a:rPr lang="en-US" sz="2000" dirty="0">
                <a:solidFill>
                  <a:srgbClr val="00339B"/>
                </a:solidFill>
                <a:latin typeface="Arial" panose="020B0604020202020204" pitchFamily="34" charset="0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339B"/>
                </a:solidFill>
                <a:latin typeface="Arial" panose="020B0604020202020204" pitchFamily="34" charset="0"/>
              </a:rPr>
              <a:t>If it is in memory, the entry contains the </a:t>
            </a:r>
            <a:r>
              <a:rPr lang="en-US" sz="2000" dirty="0" smtClean="0">
                <a:solidFill>
                  <a:srgbClr val="00339B"/>
                </a:solidFill>
                <a:latin typeface="Arial" panose="020B0604020202020204" pitchFamily="34" charset="0"/>
              </a:rPr>
              <a:t>frame number </a:t>
            </a:r>
            <a:r>
              <a:rPr lang="en-US" sz="2000" dirty="0">
                <a:solidFill>
                  <a:srgbClr val="00339B"/>
                </a:solidFill>
                <a:latin typeface="Arial" panose="020B0604020202020204" pitchFamily="34" charset="0"/>
              </a:rPr>
              <a:t>of the corresponding page in main </a:t>
            </a:r>
            <a:r>
              <a:rPr lang="en-US" sz="2000" dirty="0" smtClean="0">
                <a:solidFill>
                  <a:srgbClr val="00339B"/>
                </a:solidFill>
                <a:latin typeface="Arial" panose="020B0604020202020204" pitchFamily="34" charset="0"/>
              </a:rPr>
              <a:t>memory.</a:t>
            </a:r>
            <a:endParaRPr lang="en-US" sz="2000" dirty="0">
              <a:solidFill>
                <a:srgbClr val="00339B"/>
              </a:solidFill>
              <a:latin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339B"/>
                </a:solidFill>
                <a:latin typeface="Arial" panose="020B0604020202020204" pitchFamily="34" charset="0"/>
              </a:rPr>
              <a:t>If it is not in memory, the entry may contain </a:t>
            </a:r>
            <a:r>
              <a:rPr lang="en-US" sz="2000" dirty="0" smtClean="0">
                <a:solidFill>
                  <a:srgbClr val="00339B"/>
                </a:solidFill>
                <a:latin typeface="Arial" panose="020B0604020202020204" pitchFamily="34" charset="0"/>
              </a:rPr>
              <a:t>the address </a:t>
            </a:r>
            <a:r>
              <a:rPr lang="en-US" sz="2000" dirty="0">
                <a:solidFill>
                  <a:srgbClr val="00339B"/>
                </a:solidFill>
                <a:latin typeface="Arial" panose="020B0604020202020204" pitchFamily="34" charset="0"/>
              </a:rPr>
              <a:t>of that page on disk or the page </a:t>
            </a:r>
            <a:r>
              <a:rPr lang="en-US" sz="2000" dirty="0" smtClean="0">
                <a:solidFill>
                  <a:srgbClr val="00339B"/>
                </a:solidFill>
                <a:latin typeface="Arial" panose="020B0604020202020204" pitchFamily="34" charset="0"/>
              </a:rPr>
              <a:t>number may </a:t>
            </a:r>
            <a:r>
              <a:rPr lang="en-US" sz="2000" dirty="0">
                <a:solidFill>
                  <a:srgbClr val="00339B"/>
                </a:solidFill>
                <a:latin typeface="Arial" panose="020B0604020202020204" pitchFamily="34" charset="0"/>
              </a:rPr>
              <a:t>be used to index another table </a:t>
            </a:r>
            <a:r>
              <a:rPr lang="en-US" sz="2000" dirty="0" smtClean="0">
                <a:solidFill>
                  <a:srgbClr val="00339B"/>
                </a:solidFill>
                <a:latin typeface="Arial" panose="020B0604020202020204" pitchFamily="34" charset="0"/>
              </a:rPr>
              <a:t>to </a:t>
            </a:r>
            <a:r>
              <a:rPr lang="en-US" sz="2000" dirty="0">
                <a:solidFill>
                  <a:srgbClr val="00339B"/>
                </a:solidFill>
                <a:latin typeface="Arial" panose="020B0604020202020204" pitchFamily="34" charset="0"/>
              </a:rPr>
              <a:t>obtain the address of that page on disk.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062866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A modify bit (M)</a:t>
            </a:r>
          </a:p>
          <a:p>
            <a:pPr lvl="1"/>
            <a:r>
              <a:rPr lang="en-US" dirty="0"/>
              <a:t>Indicate if the page has been altered since </a:t>
            </a:r>
            <a:r>
              <a:rPr lang="en-US" dirty="0" smtClean="0"/>
              <a:t>it was </a:t>
            </a:r>
            <a:r>
              <a:rPr lang="en-US" dirty="0"/>
              <a:t>last loaded into main memory</a:t>
            </a:r>
          </a:p>
          <a:p>
            <a:pPr lvl="1"/>
            <a:r>
              <a:rPr lang="en-US" dirty="0"/>
              <a:t>If no change has been made, the page </a:t>
            </a:r>
            <a:r>
              <a:rPr lang="en-US" dirty="0" smtClean="0"/>
              <a:t>does not </a:t>
            </a:r>
            <a:r>
              <a:rPr lang="en-US" dirty="0"/>
              <a:t>have to be written to the disk when </a:t>
            </a:r>
            <a:r>
              <a:rPr lang="en-US" dirty="0" smtClean="0"/>
              <a:t>it needs </a:t>
            </a:r>
            <a:r>
              <a:rPr lang="en-US" dirty="0"/>
              <a:t>to be swapped out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Other control bits</a:t>
            </a:r>
          </a:p>
          <a:p>
            <a:pPr lvl="1"/>
            <a:r>
              <a:rPr lang="en-US" dirty="0"/>
              <a:t>May be present if protection is managed at </a:t>
            </a:r>
            <a:r>
              <a:rPr lang="en-US" dirty="0" smtClean="0"/>
              <a:t>the page </a:t>
            </a:r>
            <a:r>
              <a:rPr lang="en-US" dirty="0"/>
              <a:t>level</a:t>
            </a:r>
          </a:p>
          <a:p>
            <a:pPr lvl="2"/>
            <a:r>
              <a:rPr lang="en-US" dirty="0"/>
              <a:t>a read-only/read-write bit</a:t>
            </a:r>
          </a:p>
          <a:p>
            <a:pPr lvl="2"/>
            <a:r>
              <a:rPr lang="en-US" dirty="0"/>
              <a:t>protection level bit: kernel page or user </a:t>
            </a:r>
            <a:r>
              <a:rPr lang="en-US" dirty="0" smtClean="0"/>
              <a:t>page (more </a:t>
            </a:r>
            <a:r>
              <a:rPr lang="en-US" dirty="0"/>
              <a:t>bits are used when the processor </a:t>
            </a:r>
            <a:r>
              <a:rPr lang="en-US" dirty="0" smtClean="0"/>
              <a:t>supports more </a:t>
            </a:r>
            <a:r>
              <a:rPr lang="en-US" dirty="0"/>
              <a:t>than 2 protection levels)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468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Page Table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basic mechanism for reading a word </a:t>
            </a:r>
            <a:r>
              <a:rPr lang="en-US" dirty="0" smtClean="0"/>
              <a:t>from memory </a:t>
            </a:r>
            <a:r>
              <a:rPr lang="en-US" dirty="0"/>
              <a:t>involves translation of a virtual </a:t>
            </a:r>
            <a:r>
              <a:rPr lang="en-US" dirty="0" smtClean="0"/>
              <a:t>or logical address consisting </a:t>
            </a:r>
            <a:r>
              <a:rPr lang="en-US" dirty="0"/>
              <a:t>of frame </a:t>
            </a:r>
            <a:r>
              <a:rPr lang="en-US" dirty="0" smtClean="0"/>
              <a:t>number and </a:t>
            </a:r>
            <a:r>
              <a:rPr lang="en-US" dirty="0"/>
              <a:t>offset, using a page table.</a:t>
            </a:r>
          </a:p>
          <a:p>
            <a:r>
              <a:rPr lang="en-US" dirty="0"/>
              <a:t>Page tables are variable in length (depends </a:t>
            </a:r>
            <a:r>
              <a:rPr lang="en-US" dirty="0" smtClean="0"/>
              <a:t>on process </a:t>
            </a:r>
            <a:r>
              <a:rPr lang="en-US" dirty="0"/>
              <a:t>size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13647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</a:t>
            </a:r>
            <a:r>
              <a:rPr lang="en-US" dirty="0"/>
              <a:t>8.3 suggests a </a:t>
            </a:r>
            <a:r>
              <a:rPr lang="en-US" dirty="0" smtClean="0"/>
              <a:t>hardware implementation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When a particular process is running, </a:t>
            </a:r>
            <a:r>
              <a:rPr lang="en-US" dirty="0" smtClean="0"/>
              <a:t>register holds </a:t>
            </a:r>
            <a:r>
              <a:rPr lang="en-US" dirty="0"/>
              <a:t>the starting address of the page table </a:t>
            </a:r>
            <a:r>
              <a:rPr lang="en-US" dirty="0" smtClean="0"/>
              <a:t>for the </a:t>
            </a:r>
            <a:r>
              <a:rPr lang="en-US" dirty="0"/>
              <a:t>process.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page number of a virtual address is </a:t>
            </a:r>
            <a:r>
              <a:rPr lang="en-US" dirty="0" smtClean="0"/>
              <a:t>used to </a:t>
            </a:r>
            <a:r>
              <a:rPr lang="en-US" dirty="0"/>
              <a:t>index that table to get the frame number.</a:t>
            </a:r>
          </a:p>
          <a:p>
            <a:pPr lvl="1"/>
            <a:r>
              <a:rPr lang="en-US" dirty="0"/>
              <a:t>Than combined it with offset of a </a:t>
            </a:r>
            <a:r>
              <a:rPr lang="en-US" dirty="0" smtClean="0"/>
              <a:t>virtual address </a:t>
            </a:r>
            <a:r>
              <a:rPr lang="en-US" dirty="0"/>
              <a:t>to produce the desired </a:t>
            </a:r>
            <a:r>
              <a:rPr lang="en-US" dirty="0" smtClean="0"/>
              <a:t>physical address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Page Table </a:t>
            </a:r>
            <a:r>
              <a:rPr lang="en-US" dirty="0" smtClean="0"/>
              <a:t>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20750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914400"/>
            <a:ext cx="5585251" cy="203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399" y="2946400"/>
            <a:ext cx="5585251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2464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There </a:t>
            </a:r>
            <a:r>
              <a:rPr lang="en-US" dirty="0"/>
              <a:t>is one page table for each of </a:t>
            </a:r>
            <a:r>
              <a:rPr lang="en-US" dirty="0" smtClean="0"/>
              <a:t>the process</a:t>
            </a:r>
            <a:r>
              <a:rPr lang="en-US" dirty="0"/>
              <a:t>.</a:t>
            </a:r>
          </a:p>
          <a:p>
            <a:r>
              <a:rPr lang="en-US" dirty="0"/>
              <a:t>But each of process can occupy </a:t>
            </a:r>
            <a:r>
              <a:rPr lang="en-US" dirty="0" smtClean="0"/>
              <a:t>huge amounts </a:t>
            </a:r>
            <a:r>
              <a:rPr lang="en-US" dirty="0"/>
              <a:t>of virtual memory.</a:t>
            </a:r>
          </a:p>
          <a:p>
            <a:r>
              <a:rPr lang="en-US" dirty="0" smtClean="0"/>
              <a:t>Clearly </a:t>
            </a:r>
            <a:r>
              <a:rPr lang="en-US" dirty="0"/>
              <a:t>the amount of memory devoted </a:t>
            </a:r>
            <a:r>
              <a:rPr lang="en-US" dirty="0" smtClean="0"/>
              <a:t>to page </a:t>
            </a:r>
            <a:r>
              <a:rPr lang="en-US" dirty="0"/>
              <a:t>table alone could be </a:t>
            </a:r>
            <a:r>
              <a:rPr lang="en-US" dirty="0" smtClean="0"/>
              <a:t>unacceptable.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Page Table </a:t>
            </a:r>
            <a:r>
              <a:rPr lang="en-US" dirty="0" smtClean="0"/>
              <a:t>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863347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62822"/>
      </p:ext>
    </p:extLst>
  </p:cSld>
  <p:clrMapOvr>
    <a:masterClrMapping/>
  </p:clrMapOvr>
  <p:transition spd="med" advClick="0" advTm="3000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</a:t>
            </a:r>
            <a:r>
              <a:rPr lang="en-US" dirty="0"/>
              <a:t>overcome this problem, most </a:t>
            </a:r>
            <a:r>
              <a:rPr lang="en-US" dirty="0" smtClean="0"/>
              <a:t>virtual memory </a:t>
            </a:r>
            <a:r>
              <a:rPr lang="en-US" dirty="0"/>
              <a:t>schemes store page tables in </a:t>
            </a:r>
            <a:r>
              <a:rPr lang="en-US" dirty="0" smtClean="0"/>
              <a:t>virtual memory </a:t>
            </a:r>
            <a:r>
              <a:rPr lang="en-US" dirty="0"/>
              <a:t>rather than </a:t>
            </a:r>
            <a:r>
              <a:rPr lang="en-US" dirty="0" smtClean="0"/>
              <a:t>real memory</a:t>
            </a:r>
            <a:r>
              <a:rPr lang="en-US" dirty="0"/>
              <a:t>.</a:t>
            </a:r>
          </a:p>
          <a:p>
            <a:r>
              <a:rPr lang="en-US" dirty="0"/>
              <a:t>So, page table is also subject to paging.</a:t>
            </a:r>
          </a:p>
          <a:p>
            <a:r>
              <a:rPr lang="en-US" dirty="0"/>
              <a:t>When a process is running at least part of </a:t>
            </a:r>
            <a:r>
              <a:rPr lang="en-US" dirty="0" smtClean="0"/>
              <a:t>its running</a:t>
            </a:r>
            <a:r>
              <a:rPr lang="en-US" dirty="0"/>
              <a:t>, page table must be in memory.</a:t>
            </a:r>
          </a:p>
          <a:p>
            <a:r>
              <a:rPr lang="en-US" dirty="0"/>
              <a:t>Approach to organize the page table:</a:t>
            </a:r>
          </a:p>
          <a:p>
            <a:pPr marL="400050" lvl="1" indent="0">
              <a:buNone/>
            </a:pPr>
            <a:r>
              <a:rPr lang="en-US" dirty="0"/>
              <a:t>1. Two level scheme</a:t>
            </a:r>
          </a:p>
          <a:p>
            <a:pPr marL="400050" lvl="1" indent="0">
              <a:buNone/>
            </a:pPr>
            <a:r>
              <a:rPr lang="en-US" dirty="0"/>
              <a:t>2. Inverted Page Table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Page Table </a:t>
            </a:r>
            <a:r>
              <a:rPr lang="en-US" dirty="0" smtClean="0"/>
              <a:t>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820476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60554"/>
      </p:ext>
    </p:extLst>
  </p:cSld>
  <p:clrMapOvr>
    <a:masterClrMapping/>
  </p:clrMapOvr>
  <p:transition spd="med" advClick="0" advTm="3000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 </a:t>
            </a:r>
            <a:r>
              <a:rPr lang="en-US" dirty="0"/>
              <a:t>allow programmer to </a:t>
            </a:r>
            <a:r>
              <a:rPr lang="en-US" dirty="0" smtClean="0"/>
              <a:t>view memory </a:t>
            </a:r>
            <a:r>
              <a:rPr lang="en-US" dirty="0"/>
              <a:t>as consisting of multiple </a:t>
            </a:r>
            <a:r>
              <a:rPr lang="en-US" dirty="0" smtClean="0"/>
              <a:t>address space </a:t>
            </a:r>
            <a:r>
              <a:rPr lang="en-US" dirty="0"/>
              <a:t>or segment</a:t>
            </a:r>
          </a:p>
          <a:p>
            <a:r>
              <a:rPr lang="en-US" dirty="0"/>
              <a:t>Segment may be unequal dynamic size.</a:t>
            </a:r>
          </a:p>
          <a:p>
            <a:r>
              <a:rPr lang="en-US" dirty="0" smtClean="0"/>
              <a:t>Memory </a:t>
            </a:r>
            <a:r>
              <a:rPr lang="en-US" dirty="0"/>
              <a:t>references consists of a </a:t>
            </a:r>
            <a:r>
              <a:rPr lang="en-US" dirty="0" smtClean="0"/>
              <a:t>segment number </a:t>
            </a:r>
            <a:r>
              <a:rPr lang="en-US" dirty="0"/>
              <a:t>and </a:t>
            </a:r>
            <a:r>
              <a:rPr lang="en-US" dirty="0" smtClean="0"/>
              <a:t>offset.</a:t>
            </a:r>
            <a:endParaRPr lang="en-US" dirty="0"/>
          </a:p>
          <a:p>
            <a:r>
              <a:rPr lang="en-US" dirty="0"/>
              <a:t>Each process has its own segment table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1804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Each </a:t>
            </a:r>
            <a:r>
              <a:rPr lang="en-US" dirty="0"/>
              <a:t>segment table entry contains:</a:t>
            </a:r>
          </a:p>
          <a:p>
            <a:pPr lvl="1"/>
            <a:r>
              <a:rPr lang="en-US" dirty="0"/>
              <a:t>a present bit (P),</a:t>
            </a:r>
          </a:p>
          <a:p>
            <a:pPr lvl="1"/>
            <a:r>
              <a:rPr lang="en-US" dirty="0"/>
              <a:t>modified bit (M)</a:t>
            </a:r>
          </a:p>
          <a:p>
            <a:pPr lvl="1"/>
            <a:r>
              <a:rPr lang="en-US" dirty="0"/>
              <a:t>other control bits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057400"/>
            <a:ext cx="4620826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859153"/>
      </p:ext>
    </p:extLst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If </a:t>
            </a:r>
            <a:r>
              <a:rPr lang="en-US" dirty="0"/>
              <a:t>the segment is in main memory, the </a:t>
            </a:r>
            <a:r>
              <a:rPr lang="en-US" dirty="0" smtClean="0"/>
              <a:t>entry contains </a:t>
            </a:r>
            <a:r>
              <a:rPr lang="en-US" dirty="0"/>
              <a:t>the starting address and the </a:t>
            </a:r>
            <a:r>
              <a:rPr lang="en-US" dirty="0" smtClean="0"/>
              <a:t>length of </a:t>
            </a:r>
            <a:r>
              <a:rPr lang="en-US" dirty="0"/>
              <a:t>that </a:t>
            </a:r>
            <a:r>
              <a:rPr lang="en-US" dirty="0" smtClean="0"/>
              <a:t>segment.</a:t>
            </a:r>
            <a:endParaRPr lang="en-US" dirty="0"/>
          </a:p>
          <a:p>
            <a:pPr algn="just"/>
            <a:r>
              <a:rPr lang="en-US" dirty="0"/>
              <a:t>Other control bits may be present if </a:t>
            </a:r>
            <a:r>
              <a:rPr lang="en-US" dirty="0" smtClean="0"/>
              <a:t>protection and </a:t>
            </a:r>
            <a:r>
              <a:rPr lang="en-US" dirty="0"/>
              <a:t>sharing is managed at the segment level</a:t>
            </a:r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92343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basic mechanism for reading a word </a:t>
            </a:r>
            <a:r>
              <a:rPr lang="en-US" dirty="0" smtClean="0"/>
              <a:t>from memory </a:t>
            </a:r>
            <a:r>
              <a:rPr lang="en-US" dirty="0"/>
              <a:t>involves the translation of a </a:t>
            </a:r>
            <a:r>
              <a:rPr lang="en-US" dirty="0" smtClean="0"/>
              <a:t>virtual address </a:t>
            </a:r>
            <a:r>
              <a:rPr lang="en-US" dirty="0"/>
              <a:t>consisting of a segment number </a:t>
            </a:r>
            <a:r>
              <a:rPr lang="en-US" dirty="0" smtClean="0"/>
              <a:t>and offset </a:t>
            </a:r>
            <a:r>
              <a:rPr lang="en-US" dirty="0"/>
              <a:t>into physical address using </a:t>
            </a:r>
            <a:r>
              <a:rPr lang="en-US" dirty="0" smtClean="0"/>
              <a:t>segment table</a:t>
            </a:r>
            <a:r>
              <a:rPr lang="en-US" dirty="0"/>
              <a:t>.</a:t>
            </a:r>
          </a:p>
          <a:p>
            <a:r>
              <a:rPr lang="en-US" dirty="0" smtClean="0"/>
              <a:t>Size </a:t>
            </a:r>
            <a:r>
              <a:rPr lang="en-US" dirty="0"/>
              <a:t>of the segment table depends on the </a:t>
            </a:r>
            <a:r>
              <a:rPr lang="en-US" dirty="0" smtClean="0"/>
              <a:t>size of </a:t>
            </a:r>
            <a:r>
              <a:rPr lang="en-US" dirty="0"/>
              <a:t>the process and we can’t expect to hold it </a:t>
            </a:r>
            <a:r>
              <a:rPr lang="en-US" dirty="0" smtClean="0"/>
              <a:t>in register </a:t>
            </a:r>
            <a:r>
              <a:rPr lang="en-US" dirty="0"/>
              <a:t>and it must be in memory to </a:t>
            </a:r>
            <a:r>
              <a:rPr lang="en-US" dirty="0" smtClean="0"/>
              <a:t>be accessed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751332"/>
      </p:ext>
    </p:extLst>
  </p:cSld>
  <p:clrMapOvr>
    <a:masterClrMapping/>
  </p:clrMapOvr>
  <p:transition spd="med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Fig</a:t>
            </a:r>
            <a:r>
              <a:rPr lang="en-US" dirty="0"/>
              <a:t>. 8.12 suggests a hardware </a:t>
            </a:r>
            <a:r>
              <a:rPr lang="en-US" dirty="0" smtClean="0"/>
              <a:t>implementation of </a:t>
            </a:r>
            <a:r>
              <a:rPr lang="en-US" dirty="0"/>
              <a:t>this scheme:</a:t>
            </a:r>
          </a:p>
          <a:p>
            <a:pPr lvl="1"/>
            <a:r>
              <a:rPr lang="en-US" dirty="0"/>
              <a:t>When a particular process is running, a </a:t>
            </a:r>
            <a:r>
              <a:rPr lang="en-US" dirty="0" smtClean="0"/>
              <a:t>register holds </a:t>
            </a:r>
            <a:r>
              <a:rPr lang="en-US" dirty="0"/>
              <a:t>the starting address of segment table </a:t>
            </a:r>
            <a:r>
              <a:rPr lang="en-US" dirty="0" smtClean="0"/>
              <a:t>for that </a:t>
            </a:r>
            <a:r>
              <a:rPr lang="en-US" dirty="0"/>
              <a:t>process.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segment number of a virtual address </a:t>
            </a:r>
            <a:r>
              <a:rPr lang="en-US" dirty="0" smtClean="0"/>
              <a:t>is used </a:t>
            </a:r>
            <a:r>
              <a:rPr lang="en-US" dirty="0"/>
              <a:t>to index that table and look for </a:t>
            </a:r>
            <a:r>
              <a:rPr lang="en-US" dirty="0" smtClean="0"/>
              <a:t>the corresponding </a:t>
            </a:r>
            <a:r>
              <a:rPr lang="en-US" dirty="0"/>
              <a:t>memory address for the start </a:t>
            </a:r>
            <a:r>
              <a:rPr lang="en-US" dirty="0" smtClean="0"/>
              <a:t>of the </a:t>
            </a:r>
            <a:r>
              <a:rPr lang="en-US" dirty="0"/>
              <a:t>segment.</a:t>
            </a:r>
          </a:p>
          <a:p>
            <a:pPr lvl="1"/>
            <a:r>
              <a:rPr lang="en-US" dirty="0"/>
              <a:t>Then it is added to the offset portion on </a:t>
            </a:r>
            <a:r>
              <a:rPr lang="en-US" dirty="0" smtClean="0"/>
              <a:t>the virtual </a:t>
            </a:r>
            <a:r>
              <a:rPr lang="en-US" dirty="0"/>
              <a:t>address to produce the desired </a:t>
            </a:r>
            <a:r>
              <a:rPr lang="en-US" dirty="0" smtClean="0"/>
              <a:t>physical address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059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990600"/>
            <a:ext cx="5179051" cy="1905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199" y="2895600"/>
            <a:ext cx="5179051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017593"/>
      </p:ext>
    </p:extLst>
  </p:cSld>
  <p:clrMapOvr>
    <a:masterClrMapping/>
  </p:clrMapOvr>
  <p:transition spd="med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Paging and Segmentation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97017"/>
      </p:ext>
    </p:extLst>
  </p:cSld>
  <p:clrMapOvr>
    <a:masterClrMapping/>
  </p:clrMapOvr>
  <p:transition spd="med" advClick="0" advTm="3000">
    <p:pul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</a:t>
            </a:r>
            <a:r>
              <a:rPr lang="en-US" dirty="0"/>
              <a:t>combine their advantages </a:t>
            </a:r>
            <a:r>
              <a:rPr lang="en-US" dirty="0" smtClean="0"/>
              <a:t>some processors </a:t>
            </a:r>
            <a:r>
              <a:rPr lang="en-US" dirty="0"/>
              <a:t>and OS page the segments.</a:t>
            </a:r>
          </a:p>
          <a:p>
            <a:r>
              <a:rPr lang="en-US" dirty="0"/>
              <a:t>Several combinations exists. Here is a </a:t>
            </a:r>
            <a:r>
              <a:rPr lang="en-US" dirty="0" smtClean="0"/>
              <a:t>simple one 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User </a:t>
            </a:r>
            <a:r>
              <a:rPr lang="en-US" dirty="0"/>
              <a:t>s address space (in memory) will </a:t>
            </a:r>
            <a:r>
              <a:rPr lang="en-US" dirty="0" smtClean="0"/>
              <a:t>be broken </a:t>
            </a:r>
            <a:r>
              <a:rPr lang="en-US" dirty="0"/>
              <a:t>up into a number of </a:t>
            </a:r>
            <a:r>
              <a:rPr lang="en-US" dirty="0" smtClean="0"/>
              <a:t>segments.</a:t>
            </a:r>
            <a:endParaRPr lang="en-US" dirty="0"/>
          </a:p>
          <a:p>
            <a:pPr lvl="1"/>
            <a:r>
              <a:rPr lang="en-US" dirty="0"/>
              <a:t>Each segment will be broken up into a </a:t>
            </a:r>
            <a:r>
              <a:rPr lang="en-US" dirty="0" smtClean="0"/>
              <a:t>number of </a:t>
            </a:r>
            <a:r>
              <a:rPr lang="en-US" dirty="0"/>
              <a:t>fixed size pages (size must equal </a:t>
            </a:r>
            <a:r>
              <a:rPr lang="en-US" dirty="0" smtClean="0"/>
              <a:t>with memory </a:t>
            </a:r>
            <a:r>
              <a:rPr lang="en-US" dirty="0"/>
              <a:t>frame)</a:t>
            </a:r>
          </a:p>
          <a:p>
            <a:r>
              <a:rPr lang="en-US" dirty="0"/>
              <a:t>From programmer’s point of view, a </a:t>
            </a:r>
            <a:r>
              <a:rPr lang="en-US" dirty="0" smtClean="0"/>
              <a:t>logical address </a:t>
            </a:r>
            <a:r>
              <a:rPr lang="en-US" dirty="0"/>
              <a:t>still consists of a segment </a:t>
            </a:r>
            <a:r>
              <a:rPr lang="en-US" dirty="0" smtClean="0"/>
              <a:t>number and </a:t>
            </a:r>
            <a:r>
              <a:rPr lang="en-US" dirty="0"/>
              <a:t>offset.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Combined Paging and </a:t>
            </a:r>
            <a:r>
              <a:rPr lang="en-US" dirty="0" smtClean="0"/>
              <a:t>Segmentation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6281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4.bp.blogspot.com/-neQ1UgQCBRg/UIuYTIysvoI/AAAAAAAABgM/EQSW3M0NYrY/s1600/virtual+memory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422500"/>
      </p:ext>
    </p:extLst>
  </p:cSld>
  <p:clrMapOvr>
    <a:masterClrMapping/>
  </p:clrMapOvr>
  <p:transition spd="med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</a:t>
            </a:r>
            <a:r>
              <a:rPr lang="en-US" dirty="0"/>
              <a:t>system’s point of view the </a:t>
            </a:r>
            <a:r>
              <a:rPr lang="en-US" dirty="0" smtClean="0"/>
              <a:t>segment offset </a:t>
            </a:r>
            <a:r>
              <a:rPr lang="en-US" dirty="0"/>
              <a:t>is viewed as a page number and </a:t>
            </a:r>
            <a:r>
              <a:rPr lang="en-US" dirty="0" smtClean="0"/>
              <a:t>page offset </a:t>
            </a:r>
            <a:r>
              <a:rPr lang="en-US" dirty="0"/>
              <a:t>for a page within the specified segment.</a:t>
            </a:r>
          </a:p>
          <a:p>
            <a:r>
              <a:rPr lang="en-US" dirty="0"/>
              <a:t>Each process has:</a:t>
            </a:r>
          </a:p>
          <a:p>
            <a:pPr lvl="1"/>
            <a:r>
              <a:rPr lang="en-US" dirty="0"/>
              <a:t>one segment table</a:t>
            </a:r>
          </a:p>
          <a:p>
            <a:pPr lvl="1"/>
            <a:r>
              <a:rPr lang="en-US" dirty="0" smtClean="0"/>
              <a:t>several </a:t>
            </a:r>
            <a:r>
              <a:rPr lang="en-US" dirty="0"/>
              <a:t>page tables: one page table </a:t>
            </a:r>
            <a:r>
              <a:rPr lang="en-US" dirty="0" smtClean="0"/>
              <a:t>per segment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Combined Paging and </a:t>
            </a:r>
            <a:r>
              <a:rPr lang="en-US" dirty="0" smtClean="0"/>
              <a:t>Segmentation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0292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virtual address consist of:</a:t>
            </a:r>
          </a:p>
          <a:p>
            <a:pPr lvl="1"/>
            <a:r>
              <a:rPr lang="en-US" dirty="0" smtClean="0"/>
              <a:t>a </a:t>
            </a:r>
            <a:r>
              <a:rPr lang="en-US" i="1" dirty="0"/>
              <a:t>segment number</a:t>
            </a:r>
            <a:r>
              <a:rPr lang="en-US" dirty="0"/>
              <a:t>: used to index </a:t>
            </a:r>
            <a:r>
              <a:rPr lang="en-US" dirty="0" smtClean="0"/>
              <a:t>the segment </a:t>
            </a:r>
            <a:r>
              <a:rPr lang="en-US" dirty="0"/>
              <a:t>table who’s entry gives the </a:t>
            </a:r>
            <a:r>
              <a:rPr lang="en-US" dirty="0" smtClean="0"/>
              <a:t>starting address </a:t>
            </a:r>
            <a:r>
              <a:rPr lang="en-US" dirty="0"/>
              <a:t>of the page table for that segment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page number</a:t>
            </a:r>
            <a:r>
              <a:rPr lang="en-US" dirty="0"/>
              <a:t>: used to index that page </a:t>
            </a:r>
            <a:r>
              <a:rPr lang="en-US" dirty="0" smtClean="0"/>
              <a:t>table to </a:t>
            </a:r>
            <a:r>
              <a:rPr lang="en-US" dirty="0"/>
              <a:t>obtain the corresponding frame </a:t>
            </a:r>
            <a:r>
              <a:rPr lang="en-US" dirty="0" smtClean="0"/>
              <a:t>number.</a:t>
            </a:r>
          </a:p>
          <a:p>
            <a:pPr lvl="1"/>
            <a:r>
              <a:rPr lang="en-US" dirty="0" smtClean="0"/>
              <a:t>an </a:t>
            </a:r>
            <a:r>
              <a:rPr lang="en-US" i="1" dirty="0"/>
              <a:t>offset</a:t>
            </a:r>
            <a:r>
              <a:rPr lang="en-US" dirty="0"/>
              <a:t>: used to locate the word within </a:t>
            </a:r>
            <a:r>
              <a:rPr lang="en-US" dirty="0" smtClean="0"/>
              <a:t>the frame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Combined Paging and Segmentation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600200"/>
            <a:ext cx="5636026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75831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Figure </a:t>
            </a:r>
            <a:r>
              <a:rPr lang="en-US" dirty="0"/>
              <a:t>8.13 suggests a structure to </a:t>
            </a:r>
            <a:r>
              <a:rPr lang="en-US" dirty="0" smtClean="0"/>
              <a:t>support combined </a:t>
            </a:r>
            <a:r>
              <a:rPr lang="en-US" dirty="0"/>
              <a:t>paging/segmentation.</a:t>
            </a:r>
          </a:p>
          <a:p>
            <a:pPr lvl="1" algn="just"/>
            <a:r>
              <a:rPr lang="en-US" dirty="0"/>
              <a:t>For each process there is segment table </a:t>
            </a:r>
            <a:r>
              <a:rPr lang="en-US" dirty="0" smtClean="0"/>
              <a:t>and number </a:t>
            </a:r>
            <a:r>
              <a:rPr lang="en-US" dirty="0"/>
              <a:t>of page tables., one per </a:t>
            </a:r>
            <a:r>
              <a:rPr lang="en-US" dirty="0" smtClean="0"/>
              <a:t>process segment</a:t>
            </a:r>
            <a:r>
              <a:rPr lang="en-US" dirty="0"/>
              <a:t>.</a:t>
            </a:r>
          </a:p>
          <a:p>
            <a:pPr lvl="1" algn="just"/>
            <a:r>
              <a:rPr lang="en-US" dirty="0" smtClean="0"/>
              <a:t>When </a:t>
            </a:r>
            <a:r>
              <a:rPr lang="en-US" dirty="0"/>
              <a:t>a process is running, a register </a:t>
            </a:r>
            <a:r>
              <a:rPr lang="en-US" dirty="0" smtClean="0"/>
              <a:t>holds the </a:t>
            </a:r>
            <a:r>
              <a:rPr lang="en-US" dirty="0"/>
              <a:t>starting address of the segment table </a:t>
            </a:r>
            <a:r>
              <a:rPr lang="en-US" dirty="0" smtClean="0"/>
              <a:t>for that </a:t>
            </a:r>
            <a:r>
              <a:rPr lang="en-US" dirty="0"/>
              <a:t>process.</a:t>
            </a:r>
          </a:p>
          <a:p>
            <a:pPr lvl="1" algn="just"/>
            <a:r>
              <a:rPr lang="en-US" dirty="0"/>
              <a:t>Presented with a virtual address, </a:t>
            </a:r>
            <a:r>
              <a:rPr lang="en-US" dirty="0" smtClean="0"/>
              <a:t>the processor </a:t>
            </a:r>
            <a:r>
              <a:rPr lang="en-US" dirty="0"/>
              <a:t>uses the segment number portion </a:t>
            </a:r>
            <a:r>
              <a:rPr lang="en-US" dirty="0" smtClean="0"/>
              <a:t>to index </a:t>
            </a:r>
            <a:r>
              <a:rPr lang="en-US" dirty="0"/>
              <a:t>into the process segment to find </a:t>
            </a:r>
            <a:r>
              <a:rPr lang="en-US" dirty="0" smtClean="0"/>
              <a:t>the page </a:t>
            </a:r>
            <a:r>
              <a:rPr lang="en-US" dirty="0"/>
              <a:t>table for that segment.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Combined Paging and </a:t>
            </a:r>
            <a:r>
              <a:rPr lang="en-US" dirty="0" smtClean="0"/>
              <a:t>Segmentation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70329"/>
      </p:ext>
    </p:extLst>
  </p:cSld>
  <p:clrMapOvr>
    <a:masterClrMapping/>
  </p:clrMapOvr>
  <p:transition spd="med"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Then </a:t>
            </a:r>
            <a:r>
              <a:rPr lang="en-US" dirty="0"/>
              <a:t>the page number portion of the </a:t>
            </a:r>
            <a:r>
              <a:rPr lang="en-US" dirty="0" smtClean="0"/>
              <a:t>virtual address </a:t>
            </a:r>
            <a:r>
              <a:rPr lang="en-US" dirty="0"/>
              <a:t>is used to index the page table </a:t>
            </a:r>
            <a:r>
              <a:rPr lang="en-US" dirty="0" smtClean="0"/>
              <a:t>and look </a:t>
            </a:r>
            <a:r>
              <a:rPr lang="en-US" dirty="0"/>
              <a:t>up the corresponding frame number.</a:t>
            </a:r>
          </a:p>
          <a:p>
            <a:pPr lvl="1"/>
            <a:r>
              <a:rPr lang="en-US" dirty="0"/>
              <a:t>Then, combined it with the offset portion </a:t>
            </a:r>
            <a:r>
              <a:rPr lang="en-US" dirty="0" smtClean="0"/>
              <a:t>of the </a:t>
            </a:r>
            <a:r>
              <a:rPr lang="en-US" dirty="0"/>
              <a:t>virtual address to produce </a:t>
            </a:r>
            <a:r>
              <a:rPr lang="en-US" dirty="0" smtClean="0"/>
              <a:t>physical address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Combined Paging and </a:t>
            </a:r>
            <a:r>
              <a:rPr lang="en-US" dirty="0" smtClean="0"/>
              <a:t>Segmentation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04094"/>
      </p:ext>
    </p:extLst>
  </p:cSld>
  <p:clrMapOvr>
    <a:masterClrMapping/>
  </p:clrMapOvr>
  <p:transition spd="med">
    <p:pull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1066800"/>
            <a:ext cx="5280601" cy="18796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946400"/>
            <a:ext cx="5280601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621051"/>
      </p:ext>
    </p:extLst>
  </p:cSld>
  <p:clrMapOvr>
    <a:masterClrMapping/>
  </p:clrMapOvr>
  <p:transition spd="med">
    <p:pul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Segment </a:t>
            </a:r>
            <a:r>
              <a:rPr lang="en-US" dirty="0"/>
              <a:t>table entry:</a:t>
            </a:r>
          </a:p>
          <a:p>
            <a:pPr lvl="1"/>
            <a:r>
              <a:rPr lang="en-US" dirty="0" smtClean="0"/>
              <a:t>Length </a:t>
            </a:r>
            <a:r>
              <a:rPr lang="en-US" dirty="0"/>
              <a:t>field</a:t>
            </a:r>
          </a:p>
          <a:p>
            <a:pPr lvl="1"/>
            <a:r>
              <a:rPr lang="en-US" dirty="0"/>
              <a:t>Base field - is the physical address of the page </a:t>
            </a:r>
            <a:r>
              <a:rPr lang="en-US" dirty="0" smtClean="0"/>
              <a:t>table of </a:t>
            </a:r>
            <a:r>
              <a:rPr lang="en-US" dirty="0"/>
              <a:t>that </a:t>
            </a:r>
            <a:r>
              <a:rPr lang="en-US" dirty="0" smtClean="0"/>
              <a:t>segment.</a:t>
            </a:r>
            <a:endParaRPr lang="en-US" dirty="0"/>
          </a:p>
          <a:p>
            <a:pPr lvl="1"/>
            <a:r>
              <a:rPr lang="en-US" dirty="0"/>
              <a:t>Other control bits is used for sharing and </a:t>
            </a:r>
            <a:r>
              <a:rPr lang="en-US" dirty="0" smtClean="0"/>
              <a:t>protection purposes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present and modified bits are not </a:t>
            </a:r>
            <a:r>
              <a:rPr lang="en-US" dirty="0" smtClean="0"/>
              <a:t>needed because </a:t>
            </a:r>
            <a:r>
              <a:rPr lang="en-US" dirty="0"/>
              <a:t>these matters are handled at the page </a:t>
            </a:r>
            <a:r>
              <a:rPr lang="en-US" dirty="0" smtClean="0"/>
              <a:t>table.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Combined Paging and Segmentation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689100"/>
            <a:ext cx="48006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94121"/>
      </p:ext>
    </p:extLst>
  </p:cSld>
  <p:clrMapOvr>
    <a:masterClrMapping/>
  </p:clrMapOvr>
  <p:transition spd="med">
    <p:pull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Page table</a:t>
            </a:r>
            <a:r>
              <a:rPr lang="en-US" dirty="0"/>
              <a:t> </a:t>
            </a:r>
            <a:r>
              <a:rPr lang="en-US" dirty="0" smtClean="0"/>
              <a:t>entry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Present bit (P)</a:t>
            </a:r>
          </a:p>
          <a:p>
            <a:pPr lvl="1"/>
            <a:r>
              <a:rPr lang="en-US" dirty="0"/>
              <a:t>Modify bit (M)</a:t>
            </a:r>
          </a:p>
          <a:p>
            <a:pPr lvl="1"/>
            <a:r>
              <a:rPr lang="en-US" dirty="0"/>
              <a:t>Other Control Bits</a:t>
            </a:r>
          </a:p>
          <a:p>
            <a:pPr lvl="1"/>
            <a:r>
              <a:rPr lang="en-US" dirty="0"/>
              <a:t>Frame Number.</a:t>
            </a:r>
          </a:p>
          <a:p>
            <a:r>
              <a:rPr lang="en-US" dirty="0"/>
              <a:t>Protection and sharing info most naturally </a:t>
            </a:r>
            <a:r>
              <a:rPr lang="en-US" dirty="0" smtClean="0"/>
              <a:t>resides in </a:t>
            </a:r>
            <a:r>
              <a:rPr lang="en-US" dirty="0"/>
              <a:t>segment table </a:t>
            </a:r>
            <a:r>
              <a:rPr lang="en-US" dirty="0" smtClean="0"/>
              <a:t>entry.</a:t>
            </a:r>
            <a:endParaRPr lang="en-US" dirty="0"/>
          </a:p>
          <a:p>
            <a:pPr lvl="1"/>
            <a:r>
              <a:rPr lang="en-US" dirty="0"/>
              <a:t>Ex: a read-only/read-write bit, a kernel/user bit...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Combined Paging and Segmentation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600200"/>
            <a:ext cx="3909676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44103"/>
      </p:ext>
    </p:extLst>
  </p:cSld>
  <p:clrMapOvr>
    <a:masterClrMapping/>
  </p:clrMapOvr>
  <p:transition spd="med">
    <p:pull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Memory </a:t>
            </a:r>
            <a:r>
              <a:rPr lang="en-US" dirty="0"/>
              <a:t>management software depends </a:t>
            </a:r>
            <a:r>
              <a:rPr lang="en-US" dirty="0" smtClean="0"/>
              <a:t>on whether </a:t>
            </a:r>
            <a:r>
              <a:rPr lang="en-US" dirty="0"/>
              <a:t>the hardware supports paging </a:t>
            </a:r>
            <a:r>
              <a:rPr lang="en-US" dirty="0" smtClean="0"/>
              <a:t>or segmentation </a:t>
            </a:r>
            <a:r>
              <a:rPr lang="en-US" dirty="0"/>
              <a:t>or both</a:t>
            </a:r>
          </a:p>
          <a:p>
            <a:r>
              <a:rPr lang="en-US" dirty="0"/>
              <a:t>Pure segmentation systems are rare.</a:t>
            </a:r>
          </a:p>
          <a:p>
            <a:r>
              <a:rPr lang="en-US" dirty="0"/>
              <a:t>Segments are usually paged </a:t>
            </a:r>
            <a:r>
              <a:rPr lang="en-US" dirty="0" smtClean="0"/>
              <a:t>– memory management </a:t>
            </a:r>
            <a:r>
              <a:rPr lang="en-US" dirty="0"/>
              <a:t>issues are then those of paging</a:t>
            </a:r>
          </a:p>
          <a:p>
            <a:pPr marL="400050" lvl="1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Thus concentrate on </a:t>
            </a:r>
            <a:r>
              <a:rPr lang="en-US" dirty="0" smtClean="0"/>
              <a:t>issues associated </a:t>
            </a:r>
            <a:r>
              <a:rPr lang="en-US" dirty="0"/>
              <a:t>with paging</a:t>
            </a:r>
          </a:p>
          <a:p>
            <a:r>
              <a:rPr lang="en-US" dirty="0"/>
              <a:t>To achieve good performance we need a </a:t>
            </a:r>
            <a:r>
              <a:rPr lang="en-US" dirty="0" smtClean="0"/>
              <a:t>low page </a:t>
            </a:r>
            <a:r>
              <a:rPr lang="en-US" dirty="0"/>
              <a:t>fault </a:t>
            </a:r>
            <a:r>
              <a:rPr lang="en-US" dirty="0" smtClean="0"/>
              <a:t>rate.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Operating System </a:t>
            </a:r>
            <a:r>
              <a:rPr lang="en-US" dirty="0" smtClean="0"/>
              <a:t>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368692"/>
      </p:ext>
    </p:extLst>
  </p:cSld>
  <p:clrMapOvr>
    <a:masterClrMapping/>
  </p:clrMapOvr>
  <p:transition spd="med">
    <p:pull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Fetch Policy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61422"/>
      </p:ext>
    </p:extLst>
  </p:cSld>
  <p:clrMapOvr>
    <a:masterClrMapping/>
  </p:clrMapOvr>
  <p:transition spd="med" advClick="0" advTm="3000">
    <p:pull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Determines </a:t>
            </a:r>
            <a:r>
              <a:rPr lang="en-US" dirty="0"/>
              <a:t>when a page should be </a:t>
            </a:r>
            <a:r>
              <a:rPr lang="en-US" dirty="0" smtClean="0"/>
              <a:t>brought into </a:t>
            </a:r>
            <a:r>
              <a:rPr lang="en-US" dirty="0"/>
              <a:t>memory.</a:t>
            </a:r>
          </a:p>
          <a:p>
            <a:r>
              <a:rPr lang="en-US" dirty="0"/>
              <a:t>Two common policies:</a:t>
            </a:r>
          </a:p>
          <a:p>
            <a:pPr marL="400050" lvl="1" indent="0">
              <a:buNone/>
            </a:pPr>
            <a:r>
              <a:rPr lang="en-US" dirty="0"/>
              <a:t>1. Demand Paging</a:t>
            </a:r>
          </a:p>
          <a:p>
            <a:pPr marL="400050" lvl="1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Prepaging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Fetch </a:t>
            </a:r>
            <a:r>
              <a:rPr lang="en-US" dirty="0" smtClean="0"/>
              <a:t>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92218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 </a:t>
            </a:r>
            <a:r>
              <a:rPr lang="en-US" dirty="0"/>
              <a:t>and Control </a:t>
            </a:r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</a:t>
            </a:r>
            <a:r>
              <a:rPr lang="en-US" dirty="0"/>
              <a:t>characteristics of paging </a:t>
            </a:r>
            <a:r>
              <a:rPr lang="en-US" dirty="0" smtClean="0"/>
              <a:t>and segmentation </a:t>
            </a:r>
            <a:r>
              <a:rPr lang="en-US" dirty="0"/>
              <a:t>that leads to the breakthrough:</a:t>
            </a:r>
          </a:p>
          <a:p>
            <a:pPr marL="400050" lvl="1" indent="0">
              <a:buNone/>
            </a:pPr>
            <a:r>
              <a:rPr lang="en-US" dirty="0"/>
              <a:t>1. Memory references are dynamically </a:t>
            </a:r>
            <a:r>
              <a:rPr lang="en-US" dirty="0" smtClean="0"/>
              <a:t>translated into </a:t>
            </a:r>
            <a:r>
              <a:rPr lang="en-US" dirty="0"/>
              <a:t>physical addresses at run time</a:t>
            </a:r>
          </a:p>
          <a:p>
            <a:pPr marL="400050" lvl="1" indent="0">
              <a:buNone/>
            </a:pPr>
            <a:r>
              <a:rPr lang="en-US" dirty="0"/>
              <a:t>2. A process may be broken up into </a:t>
            </a:r>
            <a:r>
              <a:rPr lang="en-US" dirty="0" smtClean="0"/>
              <a:t>pieces (pages </a:t>
            </a:r>
            <a:r>
              <a:rPr lang="en-US" dirty="0"/>
              <a:t>or segment) that do not need to </a:t>
            </a:r>
            <a:r>
              <a:rPr lang="en-US" dirty="0" smtClean="0"/>
              <a:t>located contiguously </a:t>
            </a:r>
            <a:r>
              <a:rPr lang="en-US" dirty="0"/>
              <a:t>in main </a:t>
            </a:r>
            <a:r>
              <a:rPr lang="en-US" dirty="0" smtClean="0"/>
              <a:t>memory.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Hence</a:t>
            </a:r>
            <a:r>
              <a:rPr lang="en-US" dirty="0"/>
              <a:t>: all pieces of a process do not need </a:t>
            </a:r>
            <a:r>
              <a:rPr lang="en-US" dirty="0" smtClean="0"/>
              <a:t>to be </a:t>
            </a:r>
            <a:r>
              <a:rPr lang="en-US" dirty="0"/>
              <a:t>loaded in main memory during execution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266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Fetch Policy – Demand </a:t>
            </a:r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Only </a:t>
            </a:r>
            <a:r>
              <a:rPr lang="en-US" dirty="0"/>
              <a:t>brings pages into main memory </a:t>
            </a:r>
            <a:r>
              <a:rPr lang="en-US" dirty="0" smtClean="0"/>
              <a:t>when a </a:t>
            </a:r>
            <a:r>
              <a:rPr lang="en-US" dirty="0"/>
              <a:t>reference is made to a location on </a:t>
            </a:r>
            <a:r>
              <a:rPr lang="en-US" dirty="0" smtClean="0"/>
              <a:t>the page </a:t>
            </a:r>
            <a:r>
              <a:rPr lang="en-US" dirty="0"/>
              <a:t>(paging on demand only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22502"/>
      </p:ext>
    </p:extLst>
  </p:cSld>
  <p:clrMapOvr>
    <a:masterClrMapping/>
  </p:clrMapOvr>
  <p:transition spd="med">
    <p:pull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Brings </a:t>
            </a:r>
            <a:r>
              <a:rPr lang="en-US" dirty="0"/>
              <a:t>in more pages than needed</a:t>
            </a:r>
          </a:p>
          <a:p>
            <a:r>
              <a:rPr lang="en-US" dirty="0"/>
              <a:t>Locality of references suggest that it is </a:t>
            </a:r>
            <a:r>
              <a:rPr lang="en-US" dirty="0" smtClean="0"/>
              <a:t>more efficient </a:t>
            </a:r>
            <a:r>
              <a:rPr lang="en-US" dirty="0"/>
              <a:t>to bring in pages that </a:t>
            </a:r>
            <a:r>
              <a:rPr lang="en-US" dirty="0" smtClean="0"/>
              <a:t>reside contiguously </a:t>
            </a:r>
            <a:r>
              <a:rPr lang="en-US" dirty="0"/>
              <a:t>on the disk</a:t>
            </a:r>
          </a:p>
          <a:p>
            <a:r>
              <a:rPr lang="en-US" dirty="0" smtClean="0"/>
              <a:t>Efficient </a:t>
            </a:r>
            <a:r>
              <a:rPr lang="en-US" dirty="0"/>
              <a:t>not definitely established; the </a:t>
            </a:r>
            <a:r>
              <a:rPr lang="en-US" dirty="0" smtClean="0"/>
              <a:t>extra pages </a:t>
            </a:r>
            <a:r>
              <a:rPr lang="en-US" dirty="0"/>
              <a:t>brought in are “often” not </a:t>
            </a:r>
            <a:r>
              <a:rPr lang="en-US" dirty="0" smtClean="0"/>
              <a:t>referenced.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Fetch Policy – </a:t>
            </a:r>
            <a:r>
              <a:rPr lang="en-US" dirty="0" smtClean="0"/>
              <a:t>Pre-Paging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63330"/>
      </p:ext>
    </p:extLst>
  </p:cSld>
  <p:clrMapOvr>
    <a:masterClrMapping/>
  </p:clrMapOvr>
  <p:transition spd="med">
    <p:pull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Placement and Replacement Policy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13020"/>
      </p:ext>
    </p:extLst>
  </p:cSld>
  <p:clrMapOvr>
    <a:masterClrMapping/>
  </p:clrMapOvr>
  <p:transition spd="med" advClick="0" advTm="3000">
    <p:pull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09" y="1677193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Determines </a:t>
            </a:r>
            <a:r>
              <a:rPr lang="en-US" dirty="0"/>
              <a:t>where in real memory a </a:t>
            </a:r>
            <a:r>
              <a:rPr lang="en-US" dirty="0" smtClean="0"/>
              <a:t>process piece resides.</a:t>
            </a:r>
            <a:endParaRPr lang="en-US" dirty="0"/>
          </a:p>
          <a:p>
            <a:r>
              <a:rPr lang="en-US" dirty="0"/>
              <a:t>For pure segmentation systems:</a:t>
            </a:r>
          </a:p>
          <a:p>
            <a:pPr lvl="1"/>
            <a:r>
              <a:rPr lang="en-US" dirty="0"/>
              <a:t>first-fit, next fit... are possible choices (a </a:t>
            </a:r>
            <a:r>
              <a:rPr lang="en-US" dirty="0" smtClean="0"/>
              <a:t>real issue</a:t>
            </a:r>
            <a:r>
              <a:rPr lang="en-US" dirty="0"/>
              <a:t>)</a:t>
            </a:r>
          </a:p>
          <a:p>
            <a:r>
              <a:rPr lang="en-US" dirty="0" smtClean="0"/>
              <a:t>For </a:t>
            </a:r>
            <a:r>
              <a:rPr lang="en-US" dirty="0"/>
              <a:t>paging (and paged segmentation):</a:t>
            </a:r>
          </a:p>
          <a:p>
            <a:pPr lvl="1"/>
            <a:r>
              <a:rPr lang="en-US" dirty="0"/>
              <a:t>the hardware decides where to place </a:t>
            </a:r>
            <a:r>
              <a:rPr lang="en-US" dirty="0" smtClean="0"/>
              <a:t>the page</a:t>
            </a:r>
            <a:r>
              <a:rPr lang="en-US" dirty="0"/>
              <a:t>: the chosen frame location is </a:t>
            </a:r>
            <a:r>
              <a:rPr lang="en-US" dirty="0" smtClean="0"/>
              <a:t>irrelevant since </a:t>
            </a:r>
            <a:r>
              <a:rPr lang="en-US" dirty="0"/>
              <a:t>all memory frames are equivalent (</a:t>
            </a:r>
            <a:r>
              <a:rPr lang="en-US" dirty="0" smtClean="0"/>
              <a:t>not an </a:t>
            </a:r>
            <a:r>
              <a:rPr lang="en-US" dirty="0"/>
              <a:t>issue)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Placement </a:t>
            </a:r>
            <a:r>
              <a:rPr lang="en-US" dirty="0" smtClean="0"/>
              <a:t>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712422"/>
      </p:ext>
    </p:extLst>
  </p:cSld>
  <p:clrMapOvr>
    <a:masterClrMapping/>
  </p:clrMapOvr>
  <p:transition spd="med">
    <p:pull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Deals </a:t>
            </a:r>
            <a:r>
              <a:rPr lang="en-US" dirty="0"/>
              <a:t>with the selection of a page in </a:t>
            </a:r>
            <a:r>
              <a:rPr lang="en-US" dirty="0" smtClean="0"/>
              <a:t>main memory </a:t>
            </a:r>
            <a:r>
              <a:rPr lang="en-US" dirty="0"/>
              <a:t>to be replaced when a new page </a:t>
            </a:r>
            <a:r>
              <a:rPr lang="en-US" dirty="0" smtClean="0"/>
              <a:t>is brought in.</a:t>
            </a:r>
            <a:endParaRPr lang="en-US" dirty="0"/>
          </a:p>
          <a:p>
            <a:pPr algn="just"/>
            <a:r>
              <a:rPr lang="en-US" dirty="0"/>
              <a:t>This occurs whenever main memory is </a:t>
            </a:r>
            <a:r>
              <a:rPr lang="en-US" dirty="0" smtClean="0"/>
              <a:t>full (no </a:t>
            </a:r>
            <a:r>
              <a:rPr lang="en-US" dirty="0"/>
              <a:t>free frame </a:t>
            </a:r>
            <a:r>
              <a:rPr lang="en-US" dirty="0" smtClean="0"/>
              <a:t>available). Occurs </a:t>
            </a:r>
            <a:r>
              <a:rPr lang="en-US" dirty="0"/>
              <a:t>often since the OS tries to bring </a:t>
            </a:r>
            <a:r>
              <a:rPr lang="en-US" dirty="0" smtClean="0"/>
              <a:t>into main </a:t>
            </a:r>
            <a:r>
              <a:rPr lang="en-US" dirty="0"/>
              <a:t>memory as many processes as it </a:t>
            </a:r>
            <a:r>
              <a:rPr lang="en-US" dirty="0" smtClean="0"/>
              <a:t>can to </a:t>
            </a:r>
            <a:r>
              <a:rPr lang="en-US" dirty="0"/>
              <a:t>increase the multiprogramming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Replacement </a:t>
            </a:r>
            <a:r>
              <a:rPr lang="en-US" dirty="0" smtClean="0"/>
              <a:t>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622164"/>
      </p:ext>
    </p:extLst>
  </p:cSld>
  <p:clrMapOvr>
    <a:masterClrMapping/>
  </p:clrMapOvr>
  <p:transition spd="med">
    <p:pull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Not </a:t>
            </a:r>
            <a:r>
              <a:rPr lang="en-US" dirty="0"/>
              <a:t>all pages in main memory can </a:t>
            </a:r>
            <a:r>
              <a:rPr lang="en-US" dirty="0" smtClean="0"/>
              <a:t>be selected </a:t>
            </a:r>
            <a:r>
              <a:rPr lang="en-US" dirty="0"/>
              <a:t>for replacement</a:t>
            </a:r>
          </a:p>
          <a:p>
            <a:r>
              <a:rPr lang="en-US" dirty="0"/>
              <a:t>Some frames are locked (cannot be </a:t>
            </a:r>
            <a:r>
              <a:rPr lang="en-US" dirty="0" smtClean="0"/>
              <a:t>paged out</a:t>
            </a:r>
            <a:r>
              <a:rPr lang="en-US" dirty="0"/>
              <a:t>) known as Frame Locking:</a:t>
            </a:r>
          </a:p>
          <a:p>
            <a:pPr lvl="1"/>
            <a:r>
              <a:rPr lang="en-US" dirty="0"/>
              <a:t>much of the kernel is held on locked frames </a:t>
            </a:r>
            <a:r>
              <a:rPr lang="en-US" dirty="0" smtClean="0"/>
              <a:t>as well </a:t>
            </a:r>
            <a:r>
              <a:rPr lang="en-US" dirty="0"/>
              <a:t>as key control structures and I/O buffers</a:t>
            </a:r>
          </a:p>
          <a:p>
            <a:r>
              <a:rPr lang="en-US" dirty="0"/>
              <a:t>The OS might decide that the set of </a:t>
            </a:r>
            <a:r>
              <a:rPr lang="en-US" dirty="0" smtClean="0"/>
              <a:t>pages considered </a:t>
            </a:r>
            <a:r>
              <a:rPr lang="en-US" dirty="0"/>
              <a:t>for replacement should be:</a:t>
            </a:r>
          </a:p>
          <a:p>
            <a:pPr lvl="1"/>
            <a:r>
              <a:rPr lang="en-US" dirty="0"/>
              <a:t>limited to those of the process that </a:t>
            </a:r>
            <a:r>
              <a:rPr lang="en-US" dirty="0" smtClean="0"/>
              <a:t>has suffered </a:t>
            </a:r>
            <a:r>
              <a:rPr lang="en-US" dirty="0"/>
              <a:t>the page fault</a:t>
            </a:r>
          </a:p>
          <a:p>
            <a:pPr lvl="1"/>
            <a:r>
              <a:rPr lang="en-US" dirty="0"/>
              <a:t>the set of all pages in unlocked frames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Replacement </a:t>
            </a:r>
            <a:r>
              <a:rPr lang="en-US" dirty="0" smtClean="0"/>
              <a:t>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285711"/>
      </p:ext>
    </p:extLst>
  </p:cSld>
  <p:clrMapOvr>
    <a:masterClrMapping/>
  </p:clrMapOvr>
  <p:transition spd="med">
    <p:pull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decision for the set of pages to </a:t>
            </a:r>
            <a:r>
              <a:rPr lang="en-US" dirty="0" smtClean="0"/>
              <a:t>be considered </a:t>
            </a:r>
            <a:r>
              <a:rPr lang="en-US" dirty="0"/>
              <a:t>for replacement is related to </a:t>
            </a:r>
            <a:r>
              <a:rPr lang="en-US" dirty="0" smtClean="0"/>
              <a:t>the resident </a:t>
            </a:r>
            <a:r>
              <a:rPr lang="en-US" dirty="0"/>
              <a:t>set management strategy:</a:t>
            </a:r>
          </a:p>
          <a:p>
            <a:pPr lvl="1"/>
            <a:r>
              <a:rPr lang="en-US" dirty="0"/>
              <a:t>how many page frames are to be allocated </a:t>
            </a:r>
            <a:r>
              <a:rPr lang="en-US" dirty="0" smtClean="0"/>
              <a:t>to each </a:t>
            </a:r>
            <a:r>
              <a:rPr lang="en-US" dirty="0"/>
              <a:t>process?</a:t>
            </a:r>
          </a:p>
          <a:p>
            <a:r>
              <a:rPr lang="en-US" dirty="0" smtClean="0"/>
              <a:t>No </a:t>
            </a:r>
            <a:r>
              <a:rPr lang="en-US" dirty="0"/>
              <a:t>matter what is the set of </a:t>
            </a:r>
            <a:r>
              <a:rPr lang="en-US" dirty="0" smtClean="0"/>
              <a:t>pages considered </a:t>
            </a:r>
            <a:r>
              <a:rPr lang="en-US" dirty="0"/>
              <a:t>for replacement, </a:t>
            </a:r>
            <a:r>
              <a:rPr lang="en-US" dirty="0" smtClean="0"/>
              <a:t>the replacement </a:t>
            </a:r>
            <a:r>
              <a:rPr lang="en-US" dirty="0"/>
              <a:t>policy deals with </a:t>
            </a:r>
            <a:r>
              <a:rPr lang="en-US" dirty="0" smtClean="0"/>
              <a:t>algorithms that </a:t>
            </a:r>
            <a:r>
              <a:rPr lang="en-US" dirty="0"/>
              <a:t>will choose the page within that </a:t>
            </a:r>
            <a:r>
              <a:rPr lang="en-US" dirty="0" smtClean="0"/>
              <a:t>set.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Replacement </a:t>
            </a:r>
            <a:r>
              <a:rPr lang="en-US" dirty="0" smtClean="0"/>
              <a:t>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55650"/>
      </p:ext>
    </p:extLst>
  </p:cSld>
  <p:clrMapOvr>
    <a:masterClrMapping/>
  </p:clrMapOvr>
  <p:transition spd="med">
    <p:pull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dirty="0"/>
              <a:t>. Optimal policy</a:t>
            </a:r>
          </a:p>
          <a:p>
            <a:r>
              <a:rPr lang="en-US" dirty="0"/>
              <a:t>2. Least Recently Used</a:t>
            </a:r>
          </a:p>
          <a:p>
            <a:r>
              <a:rPr lang="en-US" dirty="0"/>
              <a:t>3. First In First Out</a:t>
            </a:r>
          </a:p>
          <a:p>
            <a:r>
              <a:rPr lang="en-US" dirty="0"/>
              <a:t>4. Clock policy (not cover in the syllabus)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Replacement </a:t>
            </a:r>
            <a:r>
              <a:rPr lang="en-US" dirty="0" smtClean="0"/>
              <a:t>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922851"/>
      </p:ext>
    </p:extLst>
  </p:cSld>
  <p:clrMapOvr>
    <a:masterClrMapping/>
  </p:clrMapOvr>
  <p:transition spd="med">
    <p:pull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Replacement </a:t>
            </a:r>
            <a:r>
              <a:rPr lang="en-US" dirty="0" smtClean="0"/>
              <a:t>Algorithms:</a:t>
            </a:r>
            <a:br>
              <a:rPr lang="en-US" dirty="0" smtClean="0"/>
            </a:br>
            <a:r>
              <a:rPr lang="en-US" dirty="0" smtClean="0"/>
              <a:t>Optimal </a:t>
            </a:r>
            <a:r>
              <a:rPr lang="en-US" dirty="0"/>
              <a:t>Policy</a:t>
            </a:r>
            <a:br>
              <a:rPr lang="en-US" dirty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Selects </a:t>
            </a:r>
            <a:r>
              <a:rPr lang="en-US" dirty="0"/>
              <a:t>for replacement that page for </a:t>
            </a:r>
            <a:r>
              <a:rPr lang="en-US" dirty="0" smtClean="0"/>
              <a:t>which the </a:t>
            </a:r>
            <a:r>
              <a:rPr lang="en-US" dirty="0"/>
              <a:t>time to the next reference is the longest</a:t>
            </a:r>
          </a:p>
          <a:p>
            <a:r>
              <a:rPr lang="en-US" dirty="0"/>
              <a:t>Produce the fewest number of page </a:t>
            </a:r>
            <a:r>
              <a:rPr lang="en-US" dirty="0" smtClean="0"/>
              <a:t>faults Impossible </a:t>
            </a:r>
            <a:r>
              <a:rPr lang="en-US" dirty="0"/>
              <a:t>to implement because need </a:t>
            </a:r>
            <a:r>
              <a:rPr lang="en-US" dirty="0" smtClean="0"/>
              <a:t>to have </a:t>
            </a:r>
            <a:r>
              <a:rPr lang="en-US" dirty="0"/>
              <a:t>perfect knowledge of future events.</a:t>
            </a:r>
          </a:p>
        </p:txBody>
      </p:sp>
    </p:spTree>
    <p:extLst>
      <p:ext uri="{BB962C8B-B14F-4D97-AF65-F5344CB8AC3E}">
        <p14:creationId xmlns:p14="http://schemas.microsoft.com/office/powerpoint/2010/main" val="1178473986"/>
      </p:ext>
    </p:extLst>
  </p:cSld>
  <p:clrMapOvr>
    <a:masterClrMapping/>
  </p:clrMapOvr>
  <p:transition spd="med">
    <p:pull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Replacement </a:t>
            </a:r>
            <a:r>
              <a:rPr lang="en-US" dirty="0" smtClean="0"/>
              <a:t>Algorithms:</a:t>
            </a:r>
            <a:br>
              <a:rPr lang="en-US" dirty="0" smtClean="0"/>
            </a:br>
            <a:r>
              <a:rPr lang="en-US" dirty="0" smtClean="0"/>
              <a:t>Least Recently Used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Replaces the page that has not </a:t>
            </a:r>
            <a:r>
              <a:rPr lang="en-US" dirty="0" smtClean="0"/>
              <a:t>been referenced </a:t>
            </a:r>
            <a:r>
              <a:rPr lang="en-US" dirty="0"/>
              <a:t>for the longest </a:t>
            </a:r>
            <a:r>
              <a:rPr lang="en-US" dirty="0" smtClean="0"/>
              <a:t>time.</a:t>
            </a:r>
            <a:endParaRPr lang="en-US" dirty="0"/>
          </a:p>
          <a:p>
            <a:r>
              <a:rPr lang="en-US" dirty="0"/>
              <a:t>By the principle of locality, this should be </a:t>
            </a:r>
            <a:r>
              <a:rPr lang="en-US" dirty="0" smtClean="0"/>
              <a:t>the page </a:t>
            </a:r>
            <a:r>
              <a:rPr lang="en-US" dirty="0"/>
              <a:t>least likely to be referenced in the </a:t>
            </a:r>
            <a:r>
              <a:rPr lang="en-US" dirty="0" smtClean="0"/>
              <a:t>near future.</a:t>
            </a:r>
            <a:endParaRPr lang="en-US" dirty="0"/>
          </a:p>
          <a:p>
            <a:r>
              <a:rPr lang="en-US" dirty="0" smtClean="0"/>
              <a:t>Performs </a:t>
            </a:r>
            <a:r>
              <a:rPr lang="en-US" dirty="0"/>
              <a:t>nearly as well as the optimal </a:t>
            </a:r>
            <a:r>
              <a:rPr lang="en-US" dirty="0" smtClean="0"/>
              <a:t>policy.</a:t>
            </a:r>
            <a:endParaRPr lang="en-US" dirty="0"/>
          </a:p>
          <a:p>
            <a:r>
              <a:rPr lang="en-US" dirty="0"/>
              <a:t>Each page could be tagged with the time </a:t>
            </a:r>
            <a:r>
              <a:rPr lang="en-US" dirty="0" smtClean="0"/>
              <a:t>of last </a:t>
            </a:r>
            <a:r>
              <a:rPr lang="en-US" dirty="0"/>
              <a:t>reference. This would require a great </a:t>
            </a:r>
            <a:r>
              <a:rPr lang="en-US" dirty="0" smtClean="0"/>
              <a:t>deal of </a:t>
            </a:r>
            <a:r>
              <a:rPr lang="en-US" dirty="0"/>
              <a:t>overhead.</a:t>
            </a:r>
          </a:p>
        </p:txBody>
      </p:sp>
    </p:spTree>
    <p:extLst>
      <p:ext uri="{BB962C8B-B14F-4D97-AF65-F5344CB8AC3E}">
        <p14:creationId xmlns:p14="http://schemas.microsoft.com/office/powerpoint/2010/main" val="484807556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Execution of a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OS brings into main memory only a </a:t>
            </a:r>
            <a:r>
              <a:rPr lang="en-US" dirty="0" smtClean="0"/>
              <a:t>few pieces </a:t>
            </a:r>
            <a:r>
              <a:rPr lang="en-US" dirty="0"/>
              <a:t>of the </a:t>
            </a:r>
            <a:r>
              <a:rPr lang="en-US" dirty="0" smtClean="0"/>
              <a:t>program.</a:t>
            </a:r>
            <a:endParaRPr lang="en-US" dirty="0"/>
          </a:p>
          <a:p>
            <a:r>
              <a:rPr lang="en-US" dirty="0"/>
              <a:t>The portion of process that is in main </a:t>
            </a:r>
            <a:r>
              <a:rPr lang="en-US" dirty="0" smtClean="0"/>
              <a:t>memory is </a:t>
            </a:r>
            <a:r>
              <a:rPr lang="en-US" dirty="0"/>
              <a:t>called “Resident Set</a:t>
            </a:r>
            <a:r>
              <a:rPr lang="en-US" dirty="0" smtClean="0"/>
              <a:t>”.</a:t>
            </a:r>
            <a:endParaRPr lang="en-US" dirty="0"/>
          </a:p>
          <a:p>
            <a:r>
              <a:rPr lang="en-US" dirty="0"/>
              <a:t>An interrupt is generated when an address </a:t>
            </a:r>
            <a:r>
              <a:rPr lang="en-US" dirty="0" smtClean="0"/>
              <a:t>is needed </a:t>
            </a:r>
            <a:r>
              <a:rPr lang="en-US" dirty="0"/>
              <a:t>that is not in main memory</a:t>
            </a:r>
          </a:p>
        </p:txBody>
      </p:sp>
    </p:spTree>
    <p:extLst>
      <p:ext uri="{BB962C8B-B14F-4D97-AF65-F5344CB8AC3E}">
        <p14:creationId xmlns:p14="http://schemas.microsoft.com/office/powerpoint/2010/main" val="1538393715"/>
      </p:ext>
    </p:extLst>
  </p:cSld>
  <p:clrMapOvr>
    <a:masterClrMapping/>
  </p:clrMapOvr>
  <p:transition spd="med">
    <p:pull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Replacement </a:t>
            </a:r>
            <a:r>
              <a:rPr lang="en-US" dirty="0" smtClean="0"/>
              <a:t>Algorithms:</a:t>
            </a:r>
            <a:br>
              <a:rPr lang="en-US" dirty="0" smtClean="0"/>
            </a:br>
            <a:r>
              <a:rPr lang="en-US" dirty="0" smtClean="0"/>
              <a:t>First In First Out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Treats page frames allocated to a process </a:t>
            </a:r>
            <a:r>
              <a:rPr lang="en-US" dirty="0" smtClean="0"/>
              <a:t>as a </a:t>
            </a:r>
            <a:r>
              <a:rPr lang="en-US" dirty="0"/>
              <a:t>circular </a:t>
            </a:r>
            <a:r>
              <a:rPr lang="en-US" dirty="0" smtClean="0"/>
              <a:t>buffer.</a:t>
            </a:r>
            <a:endParaRPr lang="en-US" dirty="0"/>
          </a:p>
          <a:p>
            <a:r>
              <a:rPr lang="en-US" dirty="0" smtClean="0"/>
              <a:t>Simplest </a:t>
            </a:r>
            <a:r>
              <a:rPr lang="en-US" dirty="0"/>
              <a:t>replacement policy to </a:t>
            </a:r>
            <a:r>
              <a:rPr lang="en-US" dirty="0" smtClean="0"/>
              <a:t>implement.</a:t>
            </a:r>
          </a:p>
          <a:p>
            <a:r>
              <a:rPr lang="en-US" dirty="0" smtClean="0"/>
              <a:t>Page </a:t>
            </a:r>
            <a:r>
              <a:rPr lang="en-US" dirty="0"/>
              <a:t>that has been in memory the longest </a:t>
            </a:r>
            <a:r>
              <a:rPr lang="en-US" dirty="0" smtClean="0"/>
              <a:t>is replaced.</a:t>
            </a:r>
            <a:endParaRPr lang="en-US" dirty="0"/>
          </a:p>
          <a:p>
            <a:r>
              <a:rPr lang="en-US" dirty="0"/>
              <a:t>These pages may be needed again very soon</a:t>
            </a:r>
          </a:p>
        </p:txBody>
      </p:sp>
    </p:spTree>
    <p:extLst>
      <p:ext uri="{BB962C8B-B14F-4D97-AF65-F5344CB8AC3E}">
        <p14:creationId xmlns:p14="http://schemas.microsoft.com/office/powerpoint/2010/main" val="1973936349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Execution of a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Piece </a:t>
            </a:r>
            <a:r>
              <a:rPr lang="en-US" dirty="0"/>
              <a:t>of process is brought into main </a:t>
            </a:r>
            <a:r>
              <a:rPr lang="en-US" dirty="0" smtClean="0"/>
              <a:t>memory by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OS issues a disk I/O Read request to </a:t>
            </a:r>
            <a:r>
              <a:rPr lang="en-US" dirty="0" smtClean="0"/>
              <a:t>bring into </a:t>
            </a:r>
            <a:r>
              <a:rPr lang="en-US" dirty="0"/>
              <a:t>main memory the piece referenced</a:t>
            </a:r>
          </a:p>
          <a:p>
            <a:pPr lvl="1"/>
            <a:r>
              <a:rPr lang="en-US" dirty="0"/>
              <a:t>Another process is dispatched to run while </a:t>
            </a:r>
            <a:r>
              <a:rPr lang="en-US" dirty="0" smtClean="0"/>
              <a:t>the disk </a:t>
            </a:r>
            <a:r>
              <a:rPr lang="en-US" dirty="0"/>
              <a:t>I/O takes place</a:t>
            </a:r>
          </a:p>
          <a:p>
            <a:pPr lvl="1"/>
            <a:r>
              <a:rPr lang="en-US" dirty="0"/>
              <a:t>An interrupt is issued when disk I/O </a:t>
            </a:r>
            <a:r>
              <a:rPr lang="en-US" dirty="0" smtClean="0"/>
              <a:t>complete </a:t>
            </a:r>
          </a:p>
          <a:p>
            <a:pPr lvl="2"/>
            <a:r>
              <a:rPr lang="en-US" dirty="0" smtClean="0"/>
              <a:t>this </a:t>
            </a:r>
            <a:r>
              <a:rPr lang="en-US" dirty="0"/>
              <a:t>causes the operating system to place </a:t>
            </a:r>
            <a:r>
              <a:rPr lang="en-US" dirty="0" smtClean="0"/>
              <a:t>the affected </a:t>
            </a:r>
            <a:r>
              <a:rPr lang="en-US" dirty="0"/>
              <a:t>process in the Ready state</a:t>
            </a:r>
          </a:p>
        </p:txBody>
      </p:sp>
    </p:spTree>
    <p:extLst>
      <p:ext uri="{BB962C8B-B14F-4D97-AF65-F5344CB8AC3E}">
        <p14:creationId xmlns:p14="http://schemas.microsoft.com/office/powerpoint/2010/main" val="3525041804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Adv. of Breaking Up a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More processes may be maintained in </a:t>
            </a:r>
            <a:r>
              <a:rPr lang="en-US" dirty="0" smtClean="0"/>
              <a:t>main memory</a:t>
            </a:r>
            <a:endParaRPr lang="en-US" dirty="0"/>
          </a:p>
          <a:p>
            <a:pPr lvl="1"/>
            <a:r>
              <a:rPr lang="en-US" dirty="0"/>
              <a:t>Only load in some of the pieces of </a:t>
            </a:r>
            <a:r>
              <a:rPr lang="en-US" dirty="0" smtClean="0"/>
              <a:t>each process</a:t>
            </a:r>
            <a:r>
              <a:rPr lang="en-US" dirty="0"/>
              <a:t>, there is room for more processes.</a:t>
            </a:r>
          </a:p>
          <a:p>
            <a:pPr lvl="1"/>
            <a:r>
              <a:rPr lang="en-US" dirty="0"/>
              <a:t>With so many processes in main memory </a:t>
            </a:r>
            <a:r>
              <a:rPr lang="en-US" dirty="0" smtClean="0"/>
              <a:t>it is </a:t>
            </a:r>
            <a:r>
              <a:rPr lang="en-US" dirty="0"/>
              <a:t>very likely a process will be in the </a:t>
            </a:r>
            <a:r>
              <a:rPr lang="en-US" dirty="0" smtClean="0"/>
              <a:t>Ready state </a:t>
            </a:r>
            <a:r>
              <a:rPr lang="en-US" dirty="0"/>
              <a:t>at any particular time 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e</a:t>
            </a:r>
            <a:r>
              <a:rPr lang="en-US" dirty="0" smtClean="0"/>
              <a:t>fficient CPU utilization.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06653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</a:t>
            </a:r>
            <a:r>
              <a:rPr lang="en-US" dirty="0"/>
              <a:t>Memory / Real memory</a:t>
            </a:r>
          </a:p>
          <a:p>
            <a:pPr lvl="1"/>
            <a:r>
              <a:rPr lang="en-US" dirty="0"/>
              <a:t>Main memory where process executes.</a:t>
            </a:r>
          </a:p>
          <a:p>
            <a:r>
              <a:rPr lang="en-US" dirty="0"/>
              <a:t>Virtual memory</a:t>
            </a:r>
          </a:p>
          <a:p>
            <a:pPr lvl="1"/>
            <a:r>
              <a:rPr lang="en-US" dirty="0"/>
              <a:t>Memory on disk</a:t>
            </a:r>
          </a:p>
          <a:p>
            <a:pPr lvl="1"/>
            <a:r>
              <a:rPr lang="en-US" dirty="0" smtClean="0"/>
              <a:t>Allows </a:t>
            </a:r>
            <a:r>
              <a:rPr lang="en-US" dirty="0"/>
              <a:t>for effective multiprogramming </a:t>
            </a:r>
            <a:r>
              <a:rPr lang="en-US" dirty="0" smtClean="0"/>
              <a:t>and relieves </a:t>
            </a:r>
            <a:r>
              <a:rPr lang="en-US" dirty="0"/>
              <a:t>the user of tight constraints of </a:t>
            </a:r>
            <a:r>
              <a:rPr lang="en-US" dirty="0" smtClean="0"/>
              <a:t>main memory.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851922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</a:t>
            </a:r>
            <a:r>
              <a:rPr lang="en-US" dirty="0"/>
              <a:t>accommodate as many processes </a:t>
            </a:r>
            <a:r>
              <a:rPr lang="en-US" dirty="0" smtClean="0"/>
              <a:t>as possible</a:t>
            </a:r>
            <a:r>
              <a:rPr lang="en-US" dirty="0"/>
              <a:t>, only a few pieces of each process </a:t>
            </a:r>
            <a:r>
              <a:rPr lang="en-US" dirty="0" smtClean="0"/>
              <a:t>is maintained </a:t>
            </a:r>
            <a:r>
              <a:rPr lang="en-US" dirty="0"/>
              <a:t>in main </a:t>
            </a:r>
            <a:r>
              <a:rPr lang="en-US" dirty="0" smtClean="0"/>
              <a:t>memory.</a:t>
            </a:r>
            <a:endParaRPr lang="en-US" dirty="0"/>
          </a:p>
          <a:p>
            <a:r>
              <a:rPr lang="en-US" dirty="0"/>
              <a:t>But main memory may be full: when the </a:t>
            </a:r>
            <a:r>
              <a:rPr lang="en-US" dirty="0" smtClean="0"/>
              <a:t>OS brings </a:t>
            </a:r>
            <a:r>
              <a:rPr lang="en-US" dirty="0"/>
              <a:t>one piece in, it must swap one piece </a:t>
            </a:r>
            <a:r>
              <a:rPr lang="en-US" dirty="0" smtClean="0"/>
              <a:t>out.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OS must not swap out a piece of </a:t>
            </a:r>
            <a:r>
              <a:rPr lang="en-US" dirty="0" smtClean="0"/>
              <a:t>a process </a:t>
            </a:r>
            <a:r>
              <a:rPr lang="en-US" dirty="0"/>
              <a:t>just before that piece is needed</a:t>
            </a:r>
          </a:p>
          <a:p>
            <a:r>
              <a:rPr lang="en-US" dirty="0"/>
              <a:t>If it does this too often this leads to trashing:</a:t>
            </a:r>
          </a:p>
          <a:p>
            <a:pPr lvl="1"/>
            <a:r>
              <a:rPr lang="en-US" dirty="0"/>
              <a:t>The processor spends most of its </a:t>
            </a:r>
            <a:r>
              <a:rPr lang="en-US" dirty="0" smtClean="0"/>
              <a:t>time swapping </a:t>
            </a:r>
            <a:r>
              <a:rPr lang="en-US" dirty="0"/>
              <a:t>pieces rather than executing </a:t>
            </a:r>
            <a:r>
              <a:rPr lang="en-US" dirty="0" smtClean="0"/>
              <a:t>user instructions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Locality and Virtual </a:t>
            </a:r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333557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6431</TotalTime>
  <Words>2309</Words>
  <Application>Microsoft Office PowerPoint</Application>
  <PresentationFormat>On-screen Show (4:3)</PresentationFormat>
  <Paragraphs>288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Calibri</vt:lpstr>
      <vt:lpstr>Verdana</vt:lpstr>
      <vt:lpstr>Wingdings</vt:lpstr>
      <vt:lpstr>Office Theme</vt:lpstr>
      <vt:lpstr>CHAPTER 9: Virtual Memory</vt:lpstr>
      <vt:lpstr>Virtual Memory</vt:lpstr>
      <vt:lpstr>Memory management</vt:lpstr>
      <vt:lpstr>Hardware and Control Structures</vt:lpstr>
      <vt:lpstr>Execution of a Program</vt:lpstr>
      <vt:lpstr>Execution of a Program</vt:lpstr>
      <vt:lpstr>Adv. of Breaking Up a Process</vt:lpstr>
      <vt:lpstr>Types of Memory</vt:lpstr>
      <vt:lpstr>Locality and Virtual Memory</vt:lpstr>
      <vt:lpstr>Principle of Locality </vt:lpstr>
      <vt:lpstr>Support Needed for VM</vt:lpstr>
      <vt:lpstr>Paging</vt:lpstr>
      <vt:lpstr>Paging</vt:lpstr>
      <vt:lpstr>Paging</vt:lpstr>
      <vt:lpstr>Paging</vt:lpstr>
      <vt:lpstr>Page Table Structure</vt:lpstr>
      <vt:lpstr>Page Table Structure</vt:lpstr>
      <vt:lpstr>PowerPoint Presentation</vt:lpstr>
      <vt:lpstr>Page Table Structure</vt:lpstr>
      <vt:lpstr>Page Table Structure</vt:lpstr>
      <vt:lpstr>Segmentation</vt:lpstr>
      <vt:lpstr>Segmentation</vt:lpstr>
      <vt:lpstr>Segmentation</vt:lpstr>
      <vt:lpstr>Segmentation</vt:lpstr>
      <vt:lpstr>Segmentation</vt:lpstr>
      <vt:lpstr>Segmentation</vt:lpstr>
      <vt:lpstr>PowerPoint Presentation</vt:lpstr>
      <vt:lpstr>Combined Paging and Segmentation</vt:lpstr>
      <vt:lpstr>Combined Paging and Segmentation</vt:lpstr>
      <vt:lpstr>Combined Paging and Segmentation</vt:lpstr>
      <vt:lpstr>Combined Paging and Segmentation</vt:lpstr>
      <vt:lpstr>Combined Paging and Segmentation</vt:lpstr>
      <vt:lpstr>Combined Paging and Segmentation</vt:lpstr>
      <vt:lpstr>PowerPoint Presentation</vt:lpstr>
      <vt:lpstr>Combined Paging and Segmentation</vt:lpstr>
      <vt:lpstr>Combined Paging and Segmentation</vt:lpstr>
      <vt:lpstr>Operating System Software</vt:lpstr>
      <vt:lpstr>Fetch Policy</vt:lpstr>
      <vt:lpstr>Fetch Policy</vt:lpstr>
      <vt:lpstr>Fetch Policy – Demand Paging</vt:lpstr>
      <vt:lpstr>Fetch Policy – Pre-Paging</vt:lpstr>
      <vt:lpstr>Placement and Replacement Policy</vt:lpstr>
      <vt:lpstr>Placement Policy</vt:lpstr>
      <vt:lpstr>Replacement Policy</vt:lpstr>
      <vt:lpstr>Replacement Policy</vt:lpstr>
      <vt:lpstr>Replacement Policy</vt:lpstr>
      <vt:lpstr>Basic Replacement Algorithms</vt:lpstr>
      <vt:lpstr>Basic Replacement Algorithms: Optimal Policy </vt:lpstr>
      <vt:lpstr>Basic Replacement Algorithms: Least Recently Used </vt:lpstr>
      <vt:lpstr>Basic Replacement Algorithms: First In First Out </vt:lpstr>
    </vt:vector>
  </TitlesOfParts>
  <Company>Universiti Tenaga Nasional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shakirah</dc:creator>
  <cp:lastModifiedBy>Eze Manzura Bte. Mohd Mahidin</cp:lastModifiedBy>
  <cp:revision>1349</cp:revision>
  <dcterms:created xsi:type="dcterms:W3CDTF">2013-04-30T07:52:16Z</dcterms:created>
  <dcterms:modified xsi:type="dcterms:W3CDTF">2017-08-29T00:38:15Z</dcterms:modified>
</cp:coreProperties>
</file>