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735" r:id="rId1"/>
  </p:sldMasterIdLst>
  <p:notesMasterIdLst>
    <p:notesMasterId r:id="rId32"/>
  </p:notesMasterIdLst>
  <p:sldIdLst>
    <p:sldId id="319" r:id="rId2"/>
    <p:sldId id="357" r:id="rId3"/>
    <p:sldId id="361" r:id="rId4"/>
    <p:sldId id="362" r:id="rId5"/>
    <p:sldId id="363" r:id="rId6"/>
    <p:sldId id="364" r:id="rId7"/>
    <p:sldId id="385" r:id="rId8"/>
    <p:sldId id="365" r:id="rId9"/>
    <p:sldId id="366" r:id="rId10"/>
    <p:sldId id="367" r:id="rId11"/>
    <p:sldId id="368" r:id="rId12"/>
    <p:sldId id="369" r:id="rId13"/>
    <p:sldId id="370" r:id="rId14"/>
    <p:sldId id="371" r:id="rId15"/>
    <p:sldId id="372" r:id="rId16"/>
    <p:sldId id="386" r:id="rId17"/>
    <p:sldId id="373" r:id="rId18"/>
    <p:sldId id="374" r:id="rId19"/>
    <p:sldId id="375" r:id="rId20"/>
    <p:sldId id="388" r:id="rId21"/>
    <p:sldId id="376" r:id="rId22"/>
    <p:sldId id="390" r:id="rId23"/>
    <p:sldId id="391" r:id="rId24"/>
    <p:sldId id="378" r:id="rId25"/>
    <p:sldId id="379" r:id="rId26"/>
    <p:sldId id="380" r:id="rId27"/>
    <p:sldId id="381" r:id="rId28"/>
    <p:sldId id="382" r:id="rId29"/>
    <p:sldId id="387" r:id="rId30"/>
    <p:sldId id="392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37" autoAdjust="0"/>
    <p:restoredTop sz="94605" autoAdjust="0"/>
  </p:normalViewPr>
  <p:slideViewPr>
    <p:cSldViewPr>
      <p:cViewPr varScale="1">
        <p:scale>
          <a:sx n="101" d="100"/>
          <a:sy n="101" d="100"/>
        </p:scale>
        <p:origin x="33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00281C3C-1782-410D-A794-6F1E3F0F82F5}" type="datetimeFigureOut">
              <a:rPr lang="en-US"/>
              <a:pPr>
                <a:defRPr/>
              </a:pPr>
              <a:t>12/8/2016</a:t>
            </a:fld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383631-A536-40A0-BDD2-DAEB49E285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169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7BEC16-C92E-4625-94EC-08B7C36EB572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C" altLang="en-US" smtClean="0"/>
          </a:p>
        </p:txBody>
      </p:sp>
    </p:spTree>
    <p:extLst>
      <p:ext uri="{BB962C8B-B14F-4D97-AF65-F5344CB8AC3E}">
        <p14:creationId xmlns:p14="http://schemas.microsoft.com/office/powerpoint/2010/main" val="1566374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50002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BBC4F-57A7-421E-BAF0-8458C6EBE2CE}" type="datetime2">
              <a:rPr lang="en-US" smtClean="0"/>
              <a:t>Thursday, December 08, 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Cengage Learning: Computer Networking from LANs to WANs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105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DEFA1-1956-48F8-8EF0-433684484124}" type="datetime2">
              <a:rPr lang="en-US" smtClean="0"/>
              <a:t>Thursday, December 08,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Cengage Learning: Computer Networking from LANs to WANs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105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9CFB2-CB98-415F-AB2B-7D5B2DCCFB28}" type="datetime2">
              <a:rPr lang="en-US" smtClean="0"/>
              <a:t>Thursday, December 08, 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Cengage Learning: Computer Networking from LANs to WANs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105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E42B5-6FD5-4EE0-83ED-13FC9AD91F90}" type="datetime2">
              <a:rPr lang="en-US" smtClean="0"/>
              <a:t>Thursday, December 08,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Cengage Learning: Computer Networking from LANs to WANs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105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FEAF9-C344-40F6-975B-46935648F85C}" type="datetime2">
              <a:rPr lang="en-US" smtClean="0"/>
              <a:t>Thursday, December 08,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Cengage Learning: Computer Networking from LANs to WANs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105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4D212-5A40-4BB7-929F-CC122CA17EBD}" type="datetime2">
              <a:rPr lang="en-US" smtClean="0"/>
              <a:t>Thursday, December 08,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Cengage Learning: Computer Networking from LANs to WANs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105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EBF9E-35CC-418B-A801-71A15FC05EC4}" type="datetime2">
              <a:rPr lang="en-US" smtClean="0"/>
              <a:t>Thursday, December 08, 2016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Cengage Learning: Computer Networking from LANs to WANs</a:t>
            </a: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105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MY" smtClean="0"/>
              <a:t>Cengage Learning: Computer Networking from LANs to WANs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16544-32C3-4DE6-9333-938422B19B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325" y="6459538"/>
            <a:ext cx="185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B6035E0-FDE8-4BCD-A757-8E6EFEB7D47F}" type="datetime2">
              <a:rPr lang="en-US" smtClean="0"/>
              <a:t>Thursday, December 08,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Cengage Learning: Computer Networking from LANs to WANs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4738" y="6459538"/>
            <a:ext cx="9842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fld id="{8E29FF6F-B807-40DB-B626-2406F94E1C73}" type="slidenum">
              <a:rPr lang="en-US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09" r:id="rId1"/>
    <p:sldLayoutId id="2147484810" r:id="rId2"/>
    <p:sldLayoutId id="2147484811" r:id="rId3"/>
    <p:sldLayoutId id="2147484812" r:id="rId4"/>
    <p:sldLayoutId id="2147484813" r:id="rId5"/>
    <p:sldLayoutId id="2147484814" r:id="rId6"/>
    <p:sldLayoutId id="2147484815" r:id="rId7"/>
    <p:sldLayoutId id="2147484816" r:id="rId8"/>
  </p:sldLayoutIdLst>
  <p:hf hd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230188" indent="-2301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Wingdings" pitchFamily="2" charset="2"/>
        <a:buChar char="§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4619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charset="0"/>
        <a:buChar char="•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62865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charset="0"/>
        <a:buChar char="•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803275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charset="0"/>
        <a:buChar char="•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699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charset="0"/>
        <a:buChar char="•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sco.com/" TargetMode="External"/><Relationship Id="rId2" Type="http://schemas.openxmlformats.org/officeDocument/2006/relationships/hyperlink" Target="http://www.cisco.com/web-server.htm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Cengage</a:t>
            </a:r>
            <a:r>
              <a:rPr lang="en-US" dirty="0"/>
              <a:t> Learning: Computer Networking from LANs to WANs</a:t>
            </a:r>
          </a:p>
        </p:txBody>
      </p:sp>
      <p:sp>
        <p:nvSpPr>
          <p:cNvPr id="4098" name="Rectangle 1026"/>
          <p:cNvSpPr>
            <a:spLocks noGrp="1" noChangeArrowheads="1"/>
          </p:cNvSpPr>
          <p:nvPr>
            <p:ph type="ctrTitle" idx="4294967295"/>
          </p:nvPr>
        </p:nvSpPr>
        <p:spPr>
          <a:xfrm>
            <a:off x="1143000" y="1371600"/>
            <a:ext cx="8001000" cy="2209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Computer Networking From LANs to WANs: Hardware, Software, and Security</a:t>
            </a:r>
          </a:p>
        </p:txBody>
      </p:sp>
      <p:sp>
        <p:nvSpPr>
          <p:cNvPr id="10244" name="Rectangle 1027"/>
          <p:cNvSpPr>
            <a:spLocks noGrp="1" noChangeArrowheads="1"/>
          </p:cNvSpPr>
          <p:nvPr>
            <p:ph type="subTitle" idx="4294967295"/>
          </p:nvPr>
        </p:nvSpPr>
        <p:spPr>
          <a:xfrm>
            <a:off x="1216025" y="4524375"/>
            <a:ext cx="7927975" cy="146208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3400" dirty="0" smtClean="0"/>
              <a:t>Chapter 7</a:t>
            </a:r>
          </a:p>
          <a:p>
            <a:pPr marL="0" indent="0" algn="just">
              <a:buFontTx/>
              <a:buNone/>
            </a:pPr>
            <a:r>
              <a:rPr lang="en-US" altLang="en-US" sz="3400" dirty="0" smtClean="0"/>
              <a:t>Network Applications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E-mail Services and SMTP/POP Protocols</a:t>
            </a:r>
          </a:p>
        </p:txBody>
      </p: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533400" y="2743200"/>
            <a:ext cx="8281988" cy="2463800"/>
            <a:chOff x="263" y="272"/>
            <a:chExt cx="5217" cy="1552"/>
          </a:xfrm>
        </p:grpSpPr>
        <p:pic>
          <p:nvPicPr>
            <p:cNvPr id="126981" name="Picture 3" descr="HP_ProLiant_ML370_G4_server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76" y="939"/>
              <a:ext cx="561" cy="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6982" name="Picture 4" descr="HP_ProLiant_ML370_G4_server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312" y="939"/>
              <a:ext cx="561" cy="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6983" name="Picture 5" descr="dell_latitude_xt_tablet_pc_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2" y="987"/>
              <a:ext cx="480" cy="4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6984" name="Picture 6" descr="dell_latitude_xt_tablet_pc_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04" y="987"/>
              <a:ext cx="480" cy="4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6985" name="Line 7"/>
            <p:cNvSpPr>
              <a:spLocks noChangeShapeType="1"/>
            </p:cNvSpPr>
            <p:nvPr/>
          </p:nvSpPr>
          <p:spPr bwMode="auto">
            <a:xfrm>
              <a:off x="2208" y="1227"/>
              <a:ext cx="120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6986" name="Line 8"/>
            <p:cNvSpPr>
              <a:spLocks noChangeShapeType="1"/>
            </p:cNvSpPr>
            <p:nvPr/>
          </p:nvSpPr>
          <p:spPr bwMode="auto">
            <a:xfrm>
              <a:off x="912" y="1227"/>
              <a:ext cx="960" cy="0"/>
            </a:xfrm>
            <a:prstGeom prst="line">
              <a:avLst/>
            </a:prstGeom>
            <a:noFill/>
            <a:ln w="508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6987" name="Line 9"/>
            <p:cNvSpPr>
              <a:spLocks noChangeShapeType="1"/>
            </p:cNvSpPr>
            <p:nvPr/>
          </p:nvSpPr>
          <p:spPr bwMode="auto">
            <a:xfrm>
              <a:off x="3744" y="1227"/>
              <a:ext cx="1008" cy="0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6988" name="Text Box 10"/>
            <p:cNvSpPr txBox="1">
              <a:spLocks noChangeArrowheads="1"/>
            </p:cNvSpPr>
            <p:nvPr/>
          </p:nvSpPr>
          <p:spPr bwMode="auto">
            <a:xfrm>
              <a:off x="2496" y="987"/>
              <a:ext cx="720" cy="19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</a:pPr>
              <a:r>
                <a:rPr lang="en-US" sz="1400" b="1">
                  <a:solidFill>
                    <a:srgbClr val="FF0000"/>
                  </a:solidFill>
                </a:rPr>
                <a:t>SMTP</a:t>
              </a:r>
            </a:p>
          </p:txBody>
        </p:sp>
        <p:sp>
          <p:nvSpPr>
            <p:cNvPr id="126989" name="Text Box 11"/>
            <p:cNvSpPr txBox="1">
              <a:spLocks noChangeArrowheads="1"/>
            </p:cNvSpPr>
            <p:nvPr/>
          </p:nvSpPr>
          <p:spPr bwMode="auto">
            <a:xfrm>
              <a:off x="1008" y="987"/>
              <a:ext cx="720" cy="19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</a:pPr>
              <a:r>
                <a:rPr lang="en-US" sz="1400" b="1">
                  <a:solidFill>
                    <a:srgbClr val="FF0000"/>
                  </a:solidFill>
                </a:rPr>
                <a:t>SMTP</a:t>
              </a:r>
            </a:p>
          </p:txBody>
        </p:sp>
        <p:sp>
          <p:nvSpPr>
            <p:cNvPr id="126990" name="Text Box 12"/>
            <p:cNvSpPr txBox="1">
              <a:spLocks noChangeArrowheads="1"/>
            </p:cNvSpPr>
            <p:nvPr/>
          </p:nvSpPr>
          <p:spPr bwMode="auto">
            <a:xfrm>
              <a:off x="3888" y="1227"/>
              <a:ext cx="672" cy="32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</a:pPr>
              <a:r>
                <a:rPr lang="en-US" sz="1400" b="1">
                  <a:solidFill>
                    <a:srgbClr val="0000FF"/>
                  </a:solidFill>
                </a:rPr>
                <a:t>POP3 IMAP</a:t>
              </a:r>
            </a:p>
          </p:txBody>
        </p:sp>
        <p:pic>
          <p:nvPicPr>
            <p:cNvPr id="126991" name="Picture 13" descr="push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84" y="1467"/>
              <a:ext cx="558" cy="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6992" name="Picture 14" descr="push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28" y="1467"/>
              <a:ext cx="558" cy="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6993" name="Picture 15" descr="pull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656" y="1419"/>
              <a:ext cx="528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6994" name="Text Box 16"/>
            <p:cNvSpPr txBox="1">
              <a:spLocks noChangeArrowheads="1"/>
            </p:cNvSpPr>
            <p:nvPr/>
          </p:nvSpPr>
          <p:spPr bwMode="auto">
            <a:xfrm>
              <a:off x="336" y="795"/>
              <a:ext cx="672" cy="19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</a:pPr>
              <a:r>
                <a:rPr lang="en-US" sz="1400"/>
                <a:t>User agent</a:t>
              </a:r>
            </a:p>
          </p:txBody>
        </p:sp>
        <p:sp>
          <p:nvSpPr>
            <p:cNvPr id="126995" name="Text Box 17"/>
            <p:cNvSpPr txBox="1">
              <a:spLocks noChangeArrowheads="1"/>
            </p:cNvSpPr>
            <p:nvPr/>
          </p:nvSpPr>
          <p:spPr bwMode="auto">
            <a:xfrm>
              <a:off x="4608" y="795"/>
              <a:ext cx="672" cy="19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</a:pPr>
              <a:r>
                <a:rPr lang="en-US" sz="1400"/>
                <a:t>User agent</a:t>
              </a:r>
            </a:p>
          </p:txBody>
        </p:sp>
        <p:sp>
          <p:nvSpPr>
            <p:cNvPr id="126996" name="Text Box 18"/>
            <p:cNvSpPr txBox="1">
              <a:spLocks noChangeArrowheads="1"/>
            </p:cNvSpPr>
            <p:nvPr/>
          </p:nvSpPr>
          <p:spPr bwMode="auto">
            <a:xfrm>
              <a:off x="1728" y="795"/>
              <a:ext cx="672" cy="19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</a:pPr>
              <a:r>
                <a:rPr lang="en-US" sz="1400"/>
                <a:t>Mail server</a:t>
              </a:r>
            </a:p>
          </p:txBody>
        </p:sp>
        <p:sp>
          <p:nvSpPr>
            <p:cNvPr id="126997" name="Text Box 19"/>
            <p:cNvSpPr txBox="1">
              <a:spLocks noChangeArrowheads="1"/>
            </p:cNvSpPr>
            <p:nvPr/>
          </p:nvSpPr>
          <p:spPr bwMode="auto">
            <a:xfrm>
              <a:off x="3264" y="795"/>
              <a:ext cx="672" cy="19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</a:pPr>
              <a:r>
                <a:rPr lang="en-US" sz="1400"/>
                <a:t>Mail server</a:t>
              </a:r>
            </a:p>
          </p:txBody>
        </p:sp>
        <p:pic>
          <p:nvPicPr>
            <p:cNvPr id="126998" name="Picture 20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63" y="272"/>
              <a:ext cx="1248" cy="47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</p:pic>
        <p:pic>
          <p:nvPicPr>
            <p:cNvPr id="126999" name="Picture 23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244" y="336"/>
              <a:ext cx="1236" cy="344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</p:spPr>
        </p:pic>
      </p:grpSp>
      <p:sp>
        <p:nvSpPr>
          <p:cNvPr id="2" name="Right Brace 1"/>
          <p:cNvSpPr/>
          <p:nvPr/>
        </p:nvSpPr>
        <p:spPr bwMode="auto">
          <a:xfrm rot="5400000">
            <a:off x="1172007" y="2280444"/>
            <a:ext cx="344488" cy="381000"/>
          </a:xfrm>
          <a:prstGeom prst="rightBrace">
            <a:avLst/>
          </a:prstGeom>
          <a:noFill/>
          <a:ln w="254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2124" tIns="41061" rIns="82124" bIns="41061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814388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90322" y="2006959"/>
            <a:ext cx="111947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MUA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5" name="Right Brace 24"/>
          <p:cNvSpPr/>
          <p:nvPr/>
        </p:nvSpPr>
        <p:spPr bwMode="auto">
          <a:xfrm rot="5400000">
            <a:off x="7450449" y="2438953"/>
            <a:ext cx="344488" cy="381000"/>
          </a:xfrm>
          <a:prstGeom prst="rightBrace">
            <a:avLst/>
          </a:prstGeom>
          <a:noFill/>
          <a:ln w="254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2124" tIns="41061" rIns="82124" bIns="41061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814388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368764" y="2165468"/>
            <a:ext cx="111947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MUA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5591" y="5302251"/>
            <a:ext cx="1435609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Sender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Protocol: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SMTP</a:t>
            </a:r>
          </a:p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830888" y="5302251"/>
            <a:ext cx="3126177" cy="10895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Receiver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Protocol :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POP/IMAP/Exchange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81000" y="3581400"/>
            <a:ext cx="8458200" cy="1"/>
          </a:xfrm>
          <a:prstGeom prst="line">
            <a:avLst/>
          </a:prstGeom>
          <a:ln w="571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33" name="Footer Placeholder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Cengage Learning: Computer Networking from LANs to WANs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E-mail Services and SMTP/POP Protocols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Examples of SMTP commands:</a:t>
            </a:r>
          </a:p>
          <a:p>
            <a:pPr lvl="1"/>
            <a:r>
              <a:rPr lang="en-US" sz="2400" dirty="0"/>
              <a:t>HELO - Identifies the SMTP client process to the SMTP server process.</a:t>
            </a:r>
          </a:p>
          <a:p>
            <a:pPr lvl="1"/>
            <a:r>
              <a:rPr lang="en-US" sz="2400" dirty="0"/>
              <a:t>EHLO - New version of HELO, which includes service extensions.</a:t>
            </a:r>
          </a:p>
          <a:p>
            <a:pPr lvl="1"/>
            <a:r>
              <a:rPr lang="en-US" sz="2400" dirty="0"/>
              <a:t>MAIL FROM – Identifies the email sender.</a:t>
            </a:r>
          </a:p>
          <a:p>
            <a:pPr lvl="1"/>
            <a:r>
              <a:rPr lang="en-US" sz="2400" dirty="0"/>
              <a:t>RCPT TO – Identifies the email receiver.</a:t>
            </a:r>
          </a:p>
          <a:p>
            <a:pPr lvl="1"/>
            <a:r>
              <a:rPr lang="en-US" sz="2400" dirty="0"/>
              <a:t>DATA – Identifies the body of the email message.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Cengage Learning: Computer Networking from LANs to WANs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E-mail Services and SMTP/POP Protocols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600"/>
              <a:t>On an email server, there are two separate processes:</a:t>
            </a:r>
          </a:p>
          <a:p>
            <a:pPr lvl="1"/>
            <a:r>
              <a:rPr lang="en-US" sz="2200"/>
              <a:t>Mail Transfer Agent (MTA)</a:t>
            </a:r>
          </a:p>
          <a:p>
            <a:pPr lvl="1"/>
            <a:r>
              <a:rPr lang="en-US" sz="2200"/>
              <a:t>Mail Delivery Agent (MDA)</a:t>
            </a:r>
          </a:p>
          <a:p>
            <a:r>
              <a:rPr lang="en-US" sz="2600"/>
              <a:t>The MTA receives email from an email client or from another email server.</a:t>
            </a:r>
          </a:p>
          <a:p>
            <a:r>
              <a:rPr lang="en-US" sz="2600"/>
              <a:t>Based on the email header, the MTA will decide whether this email should be sent to a mailbox on the server or should be forwarded to another email server.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Cengage Learning: Computer Networking from LANs to WANs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E-mail Services and SMTP/POP Protocols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600" dirty="0"/>
              <a:t>If the email should be sent to a local mailbox, the MTA would then send the email to the MDA.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The task of an MDA is to accept email from MTA and places it into the appropriate users’ mailboxes.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The MDA can also resolve final delivery issues such as:</a:t>
            </a:r>
          </a:p>
          <a:p>
            <a:pPr lvl="2">
              <a:lnSpc>
                <a:spcPct val="90000"/>
              </a:lnSpc>
            </a:pPr>
            <a:r>
              <a:rPr lang="en-US" sz="2100" dirty="0"/>
              <a:t>Virus scanning</a:t>
            </a:r>
          </a:p>
          <a:p>
            <a:pPr lvl="2">
              <a:lnSpc>
                <a:spcPct val="90000"/>
              </a:lnSpc>
            </a:pPr>
            <a:r>
              <a:rPr lang="en-US" sz="2100" dirty="0"/>
              <a:t>Spam filtering</a:t>
            </a:r>
          </a:p>
          <a:p>
            <a:pPr lvl="2">
              <a:lnSpc>
                <a:spcPct val="90000"/>
              </a:lnSpc>
            </a:pPr>
            <a:r>
              <a:rPr lang="en-US" sz="2100" dirty="0"/>
              <a:t>Return-receipt handling.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If the email is for a user not on the local server, the MTA routes the email to the MTA on the appropriate server.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Cengage Learning: Computer Networking from LANs to WANs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E-mail Services and SMTP/POP Protocols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001838"/>
            <a:ext cx="7284851" cy="4246562"/>
            <a:chOff x="609600" y="914400"/>
            <a:chExt cx="8773154" cy="5542104"/>
          </a:xfrm>
        </p:grpSpPr>
        <p:pic>
          <p:nvPicPr>
            <p:cNvPr id="113669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8201" y="933449"/>
              <a:ext cx="7772400" cy="5523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670" name="TextBox 4"/>
            <p:cNvSpPr txBox="1">
              <a:spLocks noChangeArrowheads="1"/>
            </p:cNvSpPr>
            <p:nvPr/>
          </p:nvSpPr>
          <p:spPr bwMode="auto">
            <a:xfrm>
              <a:off x="3574676" y="3124463"/>
              <a:ext cx="2520578" cy="34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dirty="0"/>
                <a:t>Recepient@domain.com</a:t>
              </a:r>
            </a:p>
          </p:txBody>
        </p:sp>
        <p:sp>
          <p:nvSpPr>
            <p:cNvPr id="113671" name="TextBox 5"/>
            <p:cNvSpPr txBox="1">
              <a:spLocks noChangeArrowheads="1"/>
            </p:cNvSpPr>
            <p:nvPr/>
          </p:nvSpPr>
          <p:spPr bwMode="auto">
            <a:xfrm>
              <a:off x="3574676" y="950075"/>
              <a:ext cx="2133600" cy="34248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/>
                <a:t>Email Server: MTA</a:t>
              </a:r>
            </a:p>
          </p:txBody>
        </p:sp>
        <p:sp>
          <p:nvSpPr>
            <p:cNvPr id="113672" name="TextBox 7"/>
            <p:cNvSpPr txBox="1">
              <a:spLocks noChangeArrowheads="1"/>
            </p:cNvSpPr>
            <p:nvPr/>
          </p:nvSpPr>
          <p:spPr bwMode="auto">
            <a:xfrm>
              <a:off x="2326590" y="3657804"/>
              <a:ext cx="1753596" cy="133781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endParaRPr lang="en-US" sz="1800"/>
            </a:p>
            <a:p>
              <a:pPr algn="l" eaLnBrk="1" hangingPunct="1">
                <a:lnSpc>
                  <a:spcPct val="100000"/>
                </a:lnSpc>
              </a:pPr>
              <a:endParaRPr lang="en-US" sz="1800"/>
            </a:p>
            <a:p>
              <a:pPr algn="l" eaLnBrk="1" hangingPunct="1">
                <a:lnSpc>
                  <a:spcPct val="100000"/>
                </a:lnSpc>
              </a:pPr>
              <a:endParaRPr lang="en-US" sz="1800"/>
            </a:p>
            <a:p>
              <a:pPr algn="l" eaLnBrk="1" hangingPunct="1">
                <a:lnSpc>
                  <a:spcPct val="100000"/>
                </a:lnSpc>
              </a:pPr>
              <a:endParaRPr lang="en-US" sz="1800"/>
            </a:p>
          </p:txBody>
        </p:sp>
        <p:sp>
          <p:nvSpPr>
            <p:cNvPr id="113673" name="TextBox 8"/>
            <p:cNvSpPr txBox="1">
              <a:spLocks noChangeArrowheads="1"/>
            </p:cNvSpPr>
            <p:nvPr/>
          </p:nvSpPr>
          <p:spPr bwMode="auto">
            <a:xfrm>
              <a:off x="7859252" y="2180278"/>
              <a:ext cx="1523502" cy="581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dirty="0"/>
                <a:t>SMTP/POP3 Server</a:t>
              </a:r>
            </a:p>
          </p:txBody>
        </p:sp>
        <p:sp>
          <p:nvSpPr>
            <p:cNvPr id="113674" name="TextBox 9"/>
            <p:cNvSpPr txBox="1">
              <a:spLocks noChangeArrowheads="1"/>
            </p:cNvSpPr>
            <p:nvPr/>
          </p:nvSpPr>
          <p:spPr bwMode="auto">
            <a:xfrm>
              <a:off x="5258547" y="4876104"/>
              <a:ext cx="1523502" cy="5815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/>
                <a:t>SMTP/POP3 Server</a:t>
              </a:r>
            </a:p>
          </p:txBody>
        </p:sp>
        <p:sp>
          <p:nvSpPr>
            <p:cNvPr id="11" name="Flowchart: Sequential Access Storage 10"/>
            <p:cNvSpPr/>
            <p:nvPr/>
          </p:nvSpPr>
          <p:spPr>
            <a:xfrm>
              <a:off x="5333502" y="914400"/>
              <a:ext cx="2438649" cy="1828340"/>
            </a:xfrm>
            <a:prstGeom prst="flowChartMagneticTap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Is this recipient in my list of recipients?</a:t>
              </a:r>
            </a:p>
            <a:p>
              <a:pPr algn="l" eaLnBrk="1" hangingPunct="1">
                <a:lnSpc>
                  <a:spcPct val="100000"/>
                </a:lnSpc>
              </a:pPr>
              <a:r>
                <a:rPr lang="en-US" sz="14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No. Forward email to another server</a:t>
              </a:r>
            </a:p>
          </p:txBody>
        </p:sp>
        <p:sp>
          <p:nvSpPr>
            <p:cNvPr id="113676" name="TextBox 11"/>
            <p:cNvSpPr txBox="1">
              <a:spLocks noChangeArrowheads="1"/>
            </p:cNvSpPr>
            <p:nvPr/>
          </p:nvSpPr>
          <p:spPr bwMode="auto">
            <a:xfrm>
              <a:off x="609600" y="5714465"/>
              <a:ext cx="3352053" cy="72063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endParaRPr lang="en-US" sz="1800"/>
            </a:p>
            <a:p>
              <a:pPr algn="l" eaLnBrk="1" hangingPunct="1">
                <a:lnSpc>
                  <a:spcPct val="100000"/>
                </a:lnSpc>
              </a:pPr>
              <a:endParaRPr lang="en-US" sz="1800"/>
            </a:p>
          </p:txBody>
        </p:sp>
      </p:grp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Cengage Learning: Computer Networking from LANs to WANs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E-mail Services and SMTP/POP Protocols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599612" y="1753123"/>
            <a:ext cx="7042264" cy="4610975"/>
            <a:chOff x="376" y="519"/>
            <a:chExt cx="5313" cy="3473"/>
          </a:xfrm>
        </p:grpSpPr>
        <p:pic>
          <p:nvPicPr>
            <p:cNvPr id="11469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6" y="519"/>
              <a:ext cx="4875" cy="3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Flowchart: Sequential Access Storage 10"/>
            <p:cNvSpPr/>
            <p:nvPr/>
          </p:nvSpPr>
          <p:spPr>
            <a:xfrm rot="1138423">
              <a:off x="3730" y="576"/>
              <a:ext cx="1959" cy="1152"/>
            </a:xfrm>
            <a:prstGeom prst="flowChartMagneticTap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Is this recipient in my list of recipients?</a:t>
              </a:r>
            </a:p>
            <a:p>
              <a:pPr algn="l" eaLnBrk="1" hangingPunct="1">
                <a:lnSpc>
                  <a:spcPct val="100000"/>
                </a:lnSpc>
              </a:pPr>
              <a:r>
                <a:rPr lang="en-US" sz="14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NO. Forward email to another server</a:t>
              </a:r>
            </a:p>
          </p:txBody>
        </p:sp>
        <p:sp>
          <p:nvSpPr>
            <p:cNvPr id="12" name="Flowchart: Sequential Access Storage 11"/>
            <p:cNvSpPr/>
            <p:nvPr/>
          </p:nvSpPr>
          <p:spPr>
            <a:xfrm rot="1034437" flipH="1">
              <a:off x="3538" y="2987"/>
              <a:ext cx="1725" cy="1005"/>
            </a:xfrm>
            <a:prstGeom prst="flowChartMagneticTap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Is this recipient in my list of recipients?</a:t>
              </a:r>
            </a:p>
            <a:p>
              <a:pPr algn="l" eaLnBrk="1" hangingPunct="1">
                <a:lnSpc>
                  <a:spcPct val="100000"/>
                </a:lnSpc>
              </a:pPr>
              <a:r>
                <a:rPr lang="en-US" sz="14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YES. Place email in recipient’s  mailbox</a:t>
              </a:r>
            </a:p>
          </p:txBody>
        </p:sp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Cengage Learning: Computer Networking from LANs to WANs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E-Mail Error Messages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Two common errors</a:t>
            </a:r>
          </a:p>
          <a:p>
            <a:pPr lvl="1" eaLnBrk="1" hangingPunct="1"/>
            <a:r>
              <a:rPr lang="en-US" sz="2400" b="1" dirty="0" smtClean="0"/>
              <a:t>Incorrectly</a:t>
            </a:r>
            <a:r>
              <a:rPr lang="en-US" sz="2400" dirty="0" smtClean="0"/>
              <a:t> specifying mailbox name</a:t>
            </a:r>
          </a:p>
          <a:p>
            <a:pPr lvl="1" eaLnBrk="1" hangingPunct="1"/>
            <a:r>
              <a:rPr lang="en-US" sz="2400" dirty="0" smtClean="0"/>
              <a:t>Incorrectly specifying computer name</a:t>
            </a:r>
          </a:p>
          <a:p>
            <a:pPr eaLnBrk="1" hangingPunct="1"/>
            <a:r>
              <a:rPr lang="en-US" sz="2800" dirty="0" smtClean="0"/>
              <a:t>Message generated and sent to user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24738" y="6459538"/>
            <a:ext cx="98425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19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5425" y="6459538"/>
            <a:ext cx="3616325" cy="365125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Cengage</a:t>
            </a:r>
            <a:r>
              <a:rPr lang="en-US" dirty="0" smtClean="0"/>
              <a:t> Learning: Computer Networking from LANs to WANs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8800"/>
            <a:ext cx="7620000" cy="4411662"/>
          </a:xfrm>
        </p:spPr>
        <p:txBody>
          <a:bodyPr/>
          <a:lstStyle/>
          <a:p>
            <a:pPr marL="230188" lvl="1" indent="-230188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§"/>
            </a:pPr>
            <a:r>
              <a:rPr lang="en-US" sz="2400" dirty="0"/>
              <a:t>FTP is an application for performing file transfer between a client and a </a:t>
            </a:r>
            <a:r>
              <a:rPr lang="en-US" sz="2400" dirty="0" smtClean="0"/>
              <a:t>server </a:t>
            </a:r>
          </a:p>
          <a:p>
            <a:pPr marL="230188" lvl="1" indent="-230188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§"/>
            </a:pPr>
            <a:r>
              <a:rPr lang="en-US" sz="2400" dirty="0" smtClean="0"/>
              <a:t>An </a:t>
            </a:r>
            <a:r>
              <a:rPr lang="en-US" sz="2400" dirty="0"/>
              <a:t>FTP client is an application that runs on a computer that is used to push and pull files from a server running the FTP daemon (</a:t>
            </a:r>
            <a:r>
              <a:rPr lang="en-US" sz="2400" dirty="0" err="1"/>
              <a:t>ftpd</a:t>
            </a:r>
            <a:r>
              <a:rPr lang="en-US" sz="2400" dirty="0" smtClean="0"/>
              <a:t>).</a:t>
            </a:r>
          </a:p>
          <a:p>
            <a:pPr marL="230188" lvl="1" indent="-230188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§"/>
            </a:pPr>
            <a:r>
              <a:rPr lang="en-US" altLang="en-US" sz="2400" dirty="0" smtClean="0"/>
              <a:t>FTP </a:t>
            </a:r>
            <a:r>
              <a:rPr lang="en-US" altLang="en-US" sz="2400" dirty="0"/>
              <a:t>transfers files efficiently and reliably among host computers </a:t>
            </a:r>
          </a:p>
          <a:p>
            <a:pPr lvl="1" eaLnBrk="1" hangingPunct="1"/>
            <a:r>
              <a:rPr lang="en-US" altLang="en-US" sz="2400" dirty="0"/>
              <a:t>Allows convenience of remote file storage </a:t>
            </a:r>
            <a:r>
              <a:rPr lang="en-US" altLang="en-US" sz="2400" dirty="0" smtClean="0"/>
              <a:t>capabilities</a:t>
            </a:r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File Transfer Protocol (FTP)</a:t>
            </a:r>
            <a:endParaRPr lang="en-MY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Cengage Learning: Computer Networking from LANs to WANs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828800"/>
            <a:ext cx="7696200" cy="4411662"/>
          </a:xfrm>
        </p:spPr>
        <p:txBody>
          <a:bodyPr/>
          <a:lstStyle/>
          <a:p>
            <a:pPr marL="230188" lvl="1" indent="-230188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§"/>
            </a:pPr>
            <a:r>
              <a:rPr lang="en-US" altLang="en-US" sz="2400" dirty="0"/>
              <a:t>File Transfer Protocol (FTP)</a:t>
            </a:r>
          </a:p>
          <a:p>
            <a:pPr marL="396875" lvl="2" indent="-230188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§"/>
            </a:pPr>
            <a:r>
              <a:rPr lang="en-US" altLang="en-US" sz="2000" dirty="0"/>
              <a:t>Uses connection-oriented TCP for guaranteed reliability</a:t>
            </a:r>
          </a:p>
          <a:p>
            <a:pPr marL="230188" lvl="1" indent="-230188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§"/>
            </a:pPr>
            <a:r>
              <a:rPr lang="en-US" altLang="en-US" sz="2400" dirty="0"/>
              <a:t>Text file	</a:t>
            </a:r>
          </a:p>
          <a:p>
            <a:pPr marL="396875" lvl="2" indent="-230188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§"/>
            </a:pPr>
            <a:r>
              <a:rPr lang="en-US" altLang="en-US" sz="2000" dirty="0"/>
              <a:t>Contains ASCII text characters</a:t>
            </a:r>
          </a:p>
          <a:p>
            <a:pPr marL="230188" lvl="1" indent="-230188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§"/>
            </a:pPr>
            <a:r>
              <a:rPr lang="en-US" altLang="en-US" sz="2400" dirty="0"/>
              <a:t>Binary file</a:t>
            </a:r>
          </a:p>
          <a:p>
            <a:pPr marL="396875" lvl="2" indent="-230188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§"/>
            </a:pPr>
            <a:r>
              <a:rPr lang="en-US" altLang="en-US" sz="2000" dirty="0"/>
              <a:t>Contains any number of binary digit combinations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FTP requires two connections between the client and the server: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For commands and replies – port 21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For the actual file transfer – port 20</a:t>
            </a:r>
          </a:p>
          <a:p>
            <a:pPr marL="342900" lvl="1" indent="-342900">
              <a:lnSpc>
                <a:spcPct val="90000"/>
              </a:lnSpc>
              <a:buClr>
                <a:schemeClr val="tx2"/>
              </a:buClr>
            </a:pPr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FTP Client and Server</a:t>
            </a:r>
            <a:endParaRPr lang="en-MY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Cengage Learning: Computer Networking from LANs to WANs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343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FTP</a:t>
            </a:r>
          </a:p>
        </p:txBody>
      </p:sp>
      <p:pic>
        <p:nvPicPr>
          <p:cNvPr id="11674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752600"/>
            <a:ext cx="6705600" cy="4166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Cengage Learning: Computer Networking from LANs to WANs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Objectives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8600" indent="-228600" algn="just" eaLnBrk="1" hangingPunct="1">
              <a:buNone/>
            </a:pPr>
            <a:r>
              <a:rPr lang="en-MY" altLang="en-US" sz="2400" dirty="0" smtClean="0"/>
              <a:t>To discuss on some network applications :</a:t>
            </a:r>
          </a:p>
          <a:p>
            <a:pPr marL="228600" indent="-228600" algn="just" eaLnBrk="1" hangingPunct="1"/>
            <a:r>
              <a:rPr lang="en-MY" altLang="en-US" sz="2400" dirty="0" smtClean="0"/>
              <a:t>Web Service and HTTP</a:t>
            </a:r>
          </a:p>
          <a:p>
            <a:pPr marL="228600" indent="-228600" algn="just" eaLnBrk="1" hangingPunct="1"/>
            <a:r>
              <a:rPr lang="en-MY" altLang="en-US" sz="2400" dirty="0" smtClean="0"/>
              <a:t>E-mail and SMTP</a:t>
            </a:r>
          </a:p>
          <a:p>
            <a:pPr marL="228600" indent="-228600" algn="just" eaLnBrk="1" hangingPunct="1"/>
            <a:r>
              <a:rPr lang="en-MY" altLang="en-US" sz="2400" dirty="0" smtClean="0"/>
              <a:t>FTP</a:t>
            </a:r>
          </a:p>
          <a:p>
            <a:pPr marL="228600" indent="-228600" algn="just" eaLnBrk="1" hangingPunct="1"/>
            <a:r>
              <a:rPr lang="en-MY" altLang="en-US" sz="2400" dirty="0" smtClean="0"/>
              <a:t>Telnet </a:t>
            </a:r>
          </a:p>
          <a:p>
            <a:pPr marL="228600" indent="-228600" algn="just" eaLnBrk="1" hangingPunct="1"/>
            <a:endParaRPr lang="en-US" altLang="en-US" dirty="0" smtClean="0"/>
          </a:p>
        </p:txBody>
      </p:sp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Arial" panose="020B0604020202020204" pitchFamily="34" charset="0"/>
              </a:rPr>
              <a:t>Cengage Learning: Computer Networking from LANs to WANs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MY" smtClean="0"/>
              <a:t>Cengage Learning: Computer Networking from LANs to WANs</a:t>
            </a:r>
            <a:endParaRPr lang="en-US"/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02E5F33-364C-4E9B-84E7-7CB6BC91F980}" type="slidenum">
              <a:rPr lang="en-US"/>
              <a:pPr/>
              <a:t>20</a:t>
            </a:fld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828800"/>
            <a:ext cx="7543800" cy="2133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FTP client-server application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Client and server both use two ports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FTP server port 20: data transfers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FTP server port 21: control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FTP client: any port above 1024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371600" y="3733800"/>
            <a:ext cx="6518275" cy="2576513"/>
            <a:chOff x="864" y="2112"/>
            <a:chExt cx="4106" cy="1623"/>
          </a:xfrm>
        </p:grpSpPr>
        <p:pic>
          <p:nvPicPr>
            <p:cNvPr id="6151" name="Picture 7" descr="Figure 13-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64" y="2112"/>
              <a:ext cx="4106" cy="1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1488" y="3504"/>
              <a:ext cx="27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/>
                <a:t>Figure 13-1</a:t>
              </a:r>
              <a:r>
                <a:rPr lang="en-US" dirty="0"/>
                <a:t> FTP client-server interaction</a:t>
              </a:r>
            </a:p>
          </p:txBody>
        </p:sp>
      </p:grp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822325" y="287338"/>
            <a:ext cx="7543800" cy="1449387"/>
          </a:xfrm>
        </p:spPr>
        <p:txBody>
          <a:bodyPr/>
          <a:lstStyle/>
          <a:p>
            <a:pPr eaLnBrk="1" hangingPunct="1"/>
            <a:r>
              <a:rPr lang="en-US" dirty="0" smtClean="0"/>
              <a:t>FTP Clients and Servers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>
          <a:xfrm>
            <a:off x="993359" y="1918630"/>
            <a:ext cx="7309683" cy="423200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Is provided for many hardware types and operating systems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Anonymous FTP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Allows public access to files stored on the FTP server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Authenticated FTP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Requires valid username and password to access private files on the FTP server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Starting a Windows FTP client </a:t>
            </a:r>
            <a:r>
              <a:rPr lang="en-US" altLang="en-US" sz="2800" dirty="0" smtClean="0"/>
              <a:t>program:</a:t>
            </a:r>
            <a:endParaRPr lang="en-US" altLang="en-US" sz="28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Command Prompt window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Run option on the Start menu</a:t>
            </a:r>
          </a:p>
          <a:p>
            <a:pPr marL="0" lvl="1" indent="0">
              <a:lnSpc>
                <a:spcPct val="90000"/>
              </a:lnSpc>
              <a:buClr>
                <a:schemeClr val="tx2"/>
              </a:buClr>
              <a:buNone/>
            </a:pPr>
            <a:endParaRPr lang="en-US" sz="3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FTP Client</a:t>
            </a:r>
            <a:endParaRPr lang="en-MY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Cengage Learning: Computer Networking from LANs to WANs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1823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Secure FTP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FTP information transmitted in plain text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Not secure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Communication between client and server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Requires private and secure transmissions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Secure shell (SSH)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Network protocol using encrypted communication channel between network devices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Server fingerprint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Information about server SSH key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Enables encrypted communications channel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24738" y="6459538"/>
            <a:ext cx="98425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23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5425" y="6459538"/>
            <a:ext cx="3616325" cy="365125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Cengage</a:t>
            </a:r>
            <a:r>
              <a:rPr lang="en-US" dirty="0" smtClean="0"/>
              <a:t> Learning: Computer Networking from LANs to WANs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FTP Servers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Operate on server class computer systems (typically)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Installed as a service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Ports 20 and 21 by default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FTP server started automatically when system booted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Gracefully stopped when system shut down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Responsibilities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Allows server access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Authenticates users (including anonymous FTP)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Provides server file structure access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Sets file transfer parameters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24738" y="6459538"/>
            <a:ext cx="98425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24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5425" y="6459538"/>
            <a:ext cx="3616325" cy="365125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Cengage</a:t>
            </a:r>
            <a:r>
              <a:rPr lang="en-US" dirty="0" smtClean="0"/>
              <a:t> Learning: Computer Networking from LANs to WANs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Telnet Services and Protocol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600" dirty="0"/>
              <a:t>Telnet allows users to </a:t>
            </a:r>
            <a:r>
              <a:rPr lang="en-US" sz="2600" b="1" dirty="0"/>
              <a:t>remotely access </a:t>
            </a:r>
            <a:r>
              <a:rPr lang="en-US" sz="2600" dirty="0"/>
              <a:t>another device (host, router, switch</a:t>
            </a:r>
            <a:r>
              <a:rPr lang="en-US" sz="2600" dirty="0" smtClean="0"/>
              <a:t>).</a:t>
            </a:r>
            <a:endParaRPr lang="en-US" sz="2600" dirty="0"/>
          </a:p>
          <a:p>
            <a:pPr>
              <a:lnSpc>
                <a:spcPct val="90000"/>
              </a:lnSpc>
            </a:pPr>
            <a:r>
              <a:rPr lang="en-US" sz="2600" dirty="0"/>
              <a:t>A connection using Telnet is called a Virtual Terminal (VTY) session, or connection.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Telnet uses software to create a virtual device that provides access to the server’s command line interface (CLI).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Most operating systems include a Telnet client that can be accessed from the command prompt.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There are also other Telnet clients such as 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Putty,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Teraterm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Hyperterm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and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Minicom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Cengage Learning: Computer Networking from LANs to WANs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Telnet Services and Protocol</a:t>
            </a:r>
          </a:p>
        </p:txBody>
      </p:sp>
      <p:pic>
        <p:nvPicPr>
          <p:cNvPr id="129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828800"/>
            <a:ext cx="5486400" cy="44634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Cengage Learning: Computer Networking from LANs to WANs</a:t>
            </a:r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Telnet Services and Protocol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To support Telnet client connections, the server runs a service called the Telnet daemon.</a:t>
            </a:r>
          </a:p>
          <a:p>
            <a:r>
              <a:rPr lang="en-US" sz="2600" dirty="0"/>
              <a:t>One of the tasks of the Telnet daemon </a:t>
            </a:r>
            <a:r>
              <a:rPr lang="en-US" sz="2600" b="1" dirty="0"/>
              <a:t>is to authenticate the user </a:t>
            </a:r>
            <a:r>
              <a:rPr lang="en-US" sz="2600" dirty="0"/>
              <a:t>before the user can have access to the server’s command line.</a:t>
            </a:r>
          </a:p>
          <a:p>
            <a:pPr lvl="1"/>
            <a:r>
              <a:rPr lang="en-US" sz="2200" dirty="0"/>
              <a:t>This ensures only authorized users can have access to the server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Cengage Learning: Computer Networking from LANs to WANs</a:t>
            </a:r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Telnet Services and Protocol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7543800" cy="4022725"/>
          </a:xfrm>
        </p:spPr>
        <p:txBody>
          <a:bodyPr/>
          <a:lstStyle/>
          <a:p>
            <a:r>
              <a:rPr lang="en-US" sz="3200" dirty="0"/>
              <a:t>Sample Telnet protocol commands include:</a:t>
            </a:r>
          </a:p>
          <a:p>
            <a:pPr lvl="1"/>
            <a:r>
              <a:rPr lang="en-US" sz="2800" dirty="0"/>
              <a:t>Are You There (AYT)</a:t>
            </a:r>
          </a:p>
          <a:p>
            <a:pPr lvl="2"/>
            <a:r>
              <a:rPr lang="en-US" sz="2000" dirty="0"/>
              <a:t>Enable the user request that something appear on the terminal screen to indicate that the VTY session is active.</a:t>
            </a:r>
          </a:p>
          <a:p>
            <a:pPr lvl="1"/>
            <a:r>
              <a:rPr lang="en-US" sz="2800" dirty="0"/>
              <a:t>Erase Line (EL)</a:t>
            </a:r>
          </a:p>
          <a:p>
            <a:pPr lvl="2"/>
            <a:r>
              <a:rPr lang="en-US" sz="2000" dirty="0"/>
              <a:t>Deletes all text from the current line.</a:t>
            </a:r>
          </a:p>
          <a:p>
            <a:pPr lvl="1"/>
            <a:r>
              <a:rPr lang="en-US" sz="2800" dirty="0"/>
              <a:t>Interrupt Process (IP)</a:t>
            </a:r>
          </a:p>
          <a:p>
            <a:pPr lvl="2"/>
            <a:r>
              <a:rPr lang="en-US" sz="2000" dirty="0"/>
              <a:t>Suspends, interrupts, aborts, or terminates the process to which the Virtual Terminal is connected.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Cengage Learning: Computer Networking from LANs to WANs</a:t>
            </a: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Telnet Services and Protocol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600"/>
              <a:t>Although Telnet supports authentication, it does not perform any encryption.</a:t>
            </a:r>
          </a:p>
          <a:p>
            <a:pPr lvl="1"/>
            <a:r>
              <a:rPr lang="en-US" sz="2200"/>
              <a:t>Data is sent in clear text and can be easily read.</a:t>
            </a:r>
          </a:p>
          <a:p>
            <a:r>
              <a:rPr lang="en-US" sz="2600"/>
              <a:t>For security purpose, most people nowadays use Secure Shell (SSH) protocol for remote login instead of Telnet.</a:t>
            </a:r>
          </a:p>
          <a:p>
            <a:pPr lvl="1"/>
            <a:r>
              <a:rPr lang="en-US" sz="2200"/>
              <a:t>SSH provides the structure for secure remote login and other secure network services such as secure FTP (SFTP). </a:t>
            </a:r>
          </a:p>
          <a:p>
            <a:pPr lvl="1"/>
            <a:r>
              <a:rPr lang="en-US" sz="2200"/>
              <a:t>SSH encrypts data before transmission.</a:t>
            </a:r>
          </a:p>
          <a:p>
            <a:pPr lvl="1"/>
            <a:r>
              <a:rPr lang="en-US" sz="2200"/>
              <a:t>It also provides a stronger authentication method.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Cengage Learning: Computer Networking from LANs to WANs</a:t>
            </a:r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SMTP specifies exchange e-mail</a:t>
            </a:r>
          </a:p>
          <a:p>
            <a:pPr lvl="1" eaLnBrk="1" hangingPunct="1"/>
            <a:r>
              <a:rPr lang="en-US" sz="2400" dirty="0" smtClean="0"/>
              <a:t>Between computers using TCP</a:t>
            </a:r>
          </a:p>
          <a:p>
            <a:pPr eaLnBrk="1" hangingPunct="1"/>
            <a:r>
              <a:rPr lang="en-US" sz="2800" dirty="0" smtClean="0"/>
              <a:t>E-mail address</a:t>
            </a:r>
          </a:p>
          <a:p>
            <a:pPr lvl="1" eaLnBrk="1" hangingPunct="1"/>
            <a:r>
              <a:rPr lang="en-US" sz="2400" dirty="0" smtClean="0"/>
              <a:t>Unique Internet address</a:t>
            </a:r>
          </a:p>
          <a:p>
            <a:pPr lvl="1" eaLnBrk="1" hangingPunct="1"/>
            <a:r>
              <a:rPr lang="en-US" sz="2400" dirty="0" smtClean="0"/>
              <a:t>Two parts</a:t>
            </a:r>
          </a:p>
          <a:p>
            <a:pPr lvl="2" eaLnBrk="1" hangingPunct="1"/>
            <a:r>
              <a:rPr lang="en-US" sz="1800" dirty="0" smtClean="0"/>
              <a:t>Mailbox name and computer host name</a:t>
            </a:r>
          </a:p>
          <a:p>
            <a:pPr eaLnBrk="1" hangingPunct="1"/>
            <a:r>
              <a:rPr lang="en-US" sz="2800" dirty="0" smtClean="0"/>
              <a:t>E-mail sent using SMTP.  E-mail received using POP3</a:t>
            </a:r>
          </a:p>
          <a:p>
            <a:pPr eaLnBrk="1" hangingPunct="1"/>
            <a:r>
              <a:rPr lang="en-US" sz="2800" dirty="0" smtClean="0"/>
              <a:t>IMAP protocol</a:t>
            </a:r>
          </a:p>
          <a:p>
            <a:pPr lvl="1" eaLnBrk="1" hangingPunct="1"/>
            <a:r>
              <a:rPr lang="en-US" sz="2400" dirty="0" smtClean="0"/>
              <a:t>Provides access to electronic messages on mail servers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Cengage Learning: Computer Networking from LANs to WANs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WWW Service and HTTP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600" dirty="0"/>
              <a:t>HTTP is the protocol used for communication between a Web browser and a Web server.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A Web address is specified using a URL (Uniform Resource Locator).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Example: </a:t>
            </a:r>
            <a:r>
              <a:rPr lang="en-US" sz="2200" dirty="0">
                <a:hlinkClick r:id="rId2"/>
              </a:rPr>
              <a:t>http://www.cisco.com/web-server.htm</a:t>
            </a:r>
            <a:endParaRPr lang="en-US" sz="2200" dirty="0"/>
          </a:p>
          <a:p>
            <a:pPr>
              <a:lnSpc>
                <a:spcPct val="80000"/>
              </a:lnSpc>
            </a:pPr>
            <a:r>
              <a:rPr lang="en-US" sz="2600" dirty="0"/>
              <a:t>The URL given above has three parts: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http – the protocol or scheme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hlinkClick r:id="rId3"/>
              </a:rPr>
              <a:t>www.cisco.com</a:t>
            </a:r>
            <a:r>
              <a:rPr lang="en-US" sz="2200" dirty="0"/>
              <a:t> – the server name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web-server.htm – the name of the file requested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T</a:t>
            </a:r>
            <a:r>
              <a:rPr lang="en-US" sz="2600" dirty="0" smtClean="0"/>
              <a:t>he </a:t>
            </a:r>
            <a:r>
              <a:rPr lang="en-US" sz="2600" dirty="0"/>
              <a:t>server name </a:t>
            </a:r>
            <a:r>
              <a:rPr lang="en-US" sz="2600" dirty="0">
                <a:hlinkClick r:id="rId3"/>
              </a:rPr>
              <a:t>www.cisco.com</a:t>
            </a:r>
            <a:r>
              <a:rPr lang="en-US" sz="2600" dirty="0"/>
              <a:t> first needs to be converted to IP address using DNS.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Cengage Learning: Computer Networking from LANs to WANs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FTP and Telnet</a:t>
            </a:r>
          </a:p>
          <a:p>
            <a:pPr lvl="1" eaLnBrk="1" hangingPunct="1"/>
            <a:r>
              <a:rPr lang="en-US" sz="2000" dirty="0" smtClean="0"/>
              <a:t>Client-server applications</a:t>
            </a:r>
          </a:p>
          <a:p>
            <a:pPr eaLnBrk="1" hangingPunct="1"/>
            <a:r>
              <a:rPr lang="en-US" sz="2400" dirty="0" smtClean="0"/>
              <a:t>FTP provides capability to copy files between computers</a:t>
            </a:r>
          </a:p>
          <a:p>
            <a:pPr lvl="1" eaLnBrk="1" hangingPunct="1"/>
            <a:r>
              <a:rPr lang="en-US" sz="2000" dirty="0" smtClean="0"/>
              <a:t>Text file contain ASCII text characters</a:t>
            </a:r>
          </a:p>
          <a:p>
            <a:pPr lvl="1" eaLnBrk="1" hangingPunct="1"/>
            <a:r>
              <a:rPr lang="en-US" sz="2000" dirty="0" smtClean="0"/>
              <a:t>Anonymous FTP and authenticated FTP</a:t>
            </a:r>
          </a:p>
          <a:p>
            <a:pPr eaLnBrk="1" hangingPunct="1"/>
            <a:r>
              <a:rPr lang="en-US" sz="2400" dirty="0" smtClean="0"/>
              <a:t>Telnet provides bidirectional, byte-oriented service</a:t>
            </a:r>
          </a:p>
          <a:p>
            <a:pPr lvl="1" eaLnBrk="1" hangingPunct="1"/>
            <a:r>
              <a:rPr lang="en-US" sz="2000" dirty="0" smtClean="0"/>
              <a:t>Remote computer access</a:t>
            </a:r>
          </a:p>
          <a:p>
            <a:pPr eaLnBrk="1" hangingPunct="1"/>
            <a:r>
              <a:rPr lang="en-US" sz="2400" dirty="0" smtClean="0"/>
              <a:t>Server fingerprint SSH key encrypts network communications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24738" y="6459538"/>
            <a:ext cx="98425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31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5425" y="6459538"/>
            <a:ext cx="3616325" cy="365125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Cengage</a:t>
            </a:r>
            <a:r>
              <a:rPr lang="en-US" dirty="0" smtClean="0"/>
              <a:t> Learning: Computer Networking from LANs to WANs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WWW Service and HTTP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600" dirty="0"/>
              <a:t>The browser then sends a GET request to the server to ask for the file web-server.htm.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GET is one of the message type defined by HTTP. There are also other message types. For example:</a:t>
            </a:r>
          </a:p>
          <a:p>
            <a:pPr lvl="2">
              <a:lnSpc>
                <a:spcPct val="80000"/>
              </a:lnSpc>
            </a:pPr>
            <a:r>
              <a:rPr lang="en-US" sz="2100" dirty="0"/>
              <a:t>POST: used to upload data that user put into forms on the Web site.</a:t>
            </a:r>
          </a:p>
          <a:p>
            <a:pPr lvl="2">
              <a:lnSpc>
                <a:spcPct val="80000"/>
              </a:lnSpc>
            </a:pPr>
            <a:r>
              <a:rPr lang="en-US" sz="2100" dirty="0"/>
              <a:t>PUT: used to upload resources or contents to the Web server.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Upon receiving the request, the server will reply with the requested file.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Once the file is received, the browser </a:t>
            </a:r>
            <a:r>
              <a:rPr lang="en-US" sz="2600" dirty="0" smtClean="0"/>
              <a:t>converts </a:t>
            </a:r>
            <a:r>
              <a:rPr lang="en-US" sz="2600" dirty="0"/>
              <a:t>the HTML code and formats the page for the browser window.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Cengage Learning: Computer Networking from LANs to WANs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WWW Service and HTTP</a:t>
            </a:r>
          </a:p>
        </p:txBody>
      </p:sp>
      <p:pic>
        <p:nvPicPr>
          <p:cNvPr id="10650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514600"/>
            <a:ext cx="698182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Cengage Learning: Computer Networking from LANs to WANs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WWW Service and HTTP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HTTP </a:t>
            </a:r>
            <a:r>
              <a:rPr lang="en-US" sz="2400" dirty="0" smtClean="0"/>
              <a:t>(port 80) is </a:t>
            </a:r>
            <a:r>
              <a:rPr lang="en-US" sz="2400" dirty="0"/>
              <a:t>not a secure protocol.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All HTTP messages are sent in clear text and can be easily intercepted and read.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For a more secure access to the Web server, the HTTP Secure (</a:t>
            </a:r>
            <a:r>
              <a:rPr lang="en-US" sz="2400" dirty="0" smtClean="0"/>
              <a:t>HTTPS / port 443) </a:t>
            </a:r>
            <a:r>
              <a:rPr lang="en-US" sz="2400" dirty="0"/>
              <a:t>protocol is used.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HTTPS uses </a:t>
            </a:r>
            <a:r>
              <a:rPr lang="en-US" sz="2000" b="1" dirty="0"/>
              <a:t>authentication and encryption to secure data as it travels between client and server.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It also </a:t>
            </a:r>
            <a:r>
              <a:rPr lang="en-US" sz="2000" b="1" dirty="0"/>
              <a:t>specifies additional rules for passing data between the application layer and transport layer</a:t>
            </a:r>
            <a:r>
              <a:rPr lang="en-US" sz="20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Cengage</a:t>
            </a:r>
            <a:r>
              <a:rPr lang="en-US" dirty="0" smtClean="0"/>
              <a:t> Learning: Computer Networking from LANs to WANs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E-Mail?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Personal communication tool used to send messages:</a:t>
            </a:r>
          </a:p>
          <a:p>
            <a:pPr lvl="1" eaLnBrk="1" hangingPunct="1"/>
            <a:r>
              <a:rPr lang="en-US" sz="2400" dirty="0" smtClean="0"/>
              <a:t>To several recipients</a:t>
            </a:r>
          </a:p>
          <a:p>
            <a:pPr lvl="1" eaLnBrk="1" hangingPunct="1"/>
            <a:r>
              <a:rPr lang="en-US" sz="2400" dirty="0" smtClean="0"/>
              <a:t>Containing text, graphics, multimedia audio and video files</a:t>
            </a:r>
          </a:p>
          <a:p>
            <a:pPr lvl="1" eaLnBrk="1" hangingPunct="1"/>
            <a:r>
              <a:rPr lang="en-US" sz="2400" dirty="0" smtClean="0"/>
              <a:t>To a computer program</a:t>
            </a:r>
          </a:p>
          <a:p>
            <a:pPr lvl="2" eaLnBrk="1" hangingPunct="1"/>
            <a:r>
              <a:rPr lang="en-US" sz="1800" dirty="0" smtClean="0"/>
              <a:t>Mailing list program or mail exploder</a:t>
            </a:r>
          </a:p>
          <a:p>
            <a:pPr lvl="1" eaLnBrk="1" hangingPunct="1"/>
            <a:r>
              <a:rPr lang="en-US" sz="2400" dirty="0" smtClean="0"/>
              <a:t>Encrypted for security purposes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24738" y="6459538"/>
            <a:ext cx="98425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5425" y="6459538"/>
            <a:ext cx="3616325" cy="365125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Cengage</a:t>
            </a:r>
            <a:r>
              <a:rPr lang="en-US" dirty="0" smtClean="0"/>
              <a:t> Learning: Computer Networking from LANs to WANs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E-mail Services and SMTP/POP Protocols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1"/>
            <a:ext cx="75438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Email requires several different </a:t>
            </a:r>
            <a:r>
              <a:rPr lang="en-US" sz="2400" b="1" dirty="0"/>
              <a:t>applications / services and protocols.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Applications / services: </a:t>
            </a:r>
            <a:endParaRPr lang="en-US" sz="2000" dirty="0" smtClean="0"/>
          </a:p>
          <a:p>
            <a:pPr marL="982662" lvl="2" indent="-342900">
              <a:lnSpc>
                <a:spcPct val="90000"/>
              </a:lnSpc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</a:rPr>
              <a:t>Mail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User Agent (MUA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</a:rPr>
              <a:t>) – at client part </a:t>
            </a:r>
          </a:p>
          <a:p>
            <a:pPr marL="982662" lvl="2" indent="-342900">
              <a:lnSpc>
                <a:spcPct val="90000"/>
              </a:lnSpc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</a:rPr>
              <a:t>Mail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Transfer Agent (MTA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 marL="982662" lvl="2" indent="-342900">
              <a:lnSpc>
                <a:spcPct val="90000"/>
              </a:lnSpc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Mail Delivery Agent (MDA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en-US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/>
              <a:t>Protocols: </a:t>
            </a:r>
            <a:endParaRPr lang="en-US" sz="2000" dirty="0" smtClean="0"/>
          </a:p>
          <a:p>
            <a:pPr lvl="2">
              <a:lnSpc>
                <a:spcPct val="90000"/>
              </a:lnSpc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</a:rPr>
              <a:t>Simple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mail transfer protocol (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</a:rPr>
              <a:t>SMTP)</a:t>
            </a:r>
          </a:p>
          <a:p>
            <a:pPr lvl="2">
              <a:lnSpc>
                <a:spcPct val="90000"/>
              </a:lnSpc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</a:rPr>
              <a:t>Post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Office Protocol (POP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en-US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/>
              <a:t>A user writes and reads email using a </a:t>
            </a:r>
            <a:r>
              <a:rPr lang="en-US" sz="2400" b="1" dirty="0">
                <a:solidFill>
                  <a:schemeClr val="tx1"/>
                </a:solidFill>
              </a:rPr>
              <a:t>mail user agent (MUA), </a:t>
            </a:r>
            <a:r>
              <a:rPr lang="en-US" sz="2400" dirty="0"/>
              <a:t>or more commonly referred to as an </a:t>
            </a:r>
            <a:r>
              <a:rPr lang="en-US" sz="2400" b="1" dirty="0">
                <a:solidFill>
                  <a:schemeClr val="tx1"/>
                </a:solidFill>
              </a:rPr>
              <a:t>email client</a:t>
            </a:r>
            <a:r>
              <a:rPr lang="en-US" sz="2400" dirty="0"/>
              <a:t>.</a:t>
            </a:r>
          </a:p>
        </p:txBody>
      </p:sp>
      <p:sp>
        <p:nvSpPr>
          <p:cNvPr id="2" name="Right Brace 1"/>
          <p:cNvSpPr/>
          <p:nvPr/>
        </p:nvSpPr>
        <p:spPr bwMode="auto">
          <a:xfrm>
            <a:off x="4191000" y="3124200"/>
            <a:ext cx="304800" cy="609600"/>
          </a:xfrm>
          <a:prstGeom prst="rightBrac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2124" tIns="41061" rIns="82124" bIns="41061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814388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0" y="3276600"/>
            <a:ext cx="13512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latin typeface="+mn-lt"/>
              </a:rPr>
              <a:t>a</a:t>
            </a:r>
            <a:r>
              <a:rPr lang="en-US" sz="1600" b="1" dirty="0" smtClean="0">
                <a:solidFill>
                  <a:schemeClr val="tx2"/>
                </a:solidFill>
                <a:latin typeface="+mn-lt"/>
              </a:rPr>
              <a:t>t Server part</a:t>
            </a:r>
            <a:endParaRPr lang="en-US" sz="16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Cengage Learning: Computer Networking from LANs to WANs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E-mail Services and SMTP/POP Protocols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An MUA has two main functions:</a:t>
            </a:r>
          </a:p>
          <a:p>
            <a:pPr lvl="1"/>
            <a:r>
              <a:rPr lang="en-US" sz="2200" dirty="0"/>
              <a:t>To send email to a mail server.</a:t>
            </a:r>
          </a:p>
          <a:p>
            <a:pPr lvl="1"/>
            <a:r>
              <a:rPr lang="en-US" sz="2200" dirty="0"/>
              <a:t>To retrieve email from a mail server.</a:t>
            </a:r>
          </a:p>
          <a:p>
            <a:r>
              <a:rPr lang="en-US" sz="2600" b="1" dirty="0"/>
              <a:t>To send email</a:t>
            </a:r>
            <a:r>
              <a:rPr lang="en-US" sz="2600" dirty="0"/>
              <a:t>, </a:t>
            </a:r>
            <a:r>
              <a:rPr lang="en-US" sz="2600" b="1" dirty="0">
                <a:solidFill>
                  <a:srgbClr val="FF0000"/>
                </a:solidFill>
              </a:rPr>
              <a:t>a protocol called SMTP </a:t>
            </a:r>
            <a:r>
              <a:rPr lang="en-US" sz="2600" dirty="0"/>
              <a:t>is used.</a:t>
            </a:r>
          </a:p>
          <a:p>
            <a:pPr lvl="1"/>
            <a:r>
              <a:rPr lang="en-US" sz="2200" dirty="0"/>
              <a:t>This protocol is used to send email from a mail client to a mail server, and also to forward email between mail servers.</a:t>
            </a:r>
          </a:p>
          <a:p>
            <a:r>
              <a:rPr lang="en-US" sz="2600" b="1" dirty="0"/>
              <a:t>To retrieve email</a:t>
            </a:r>
            <a:r>
              <a:rPr lang="en-US" sz="2600" dirty="0"/>
              <a:t>, the </a:t>
            </a:r>
            <a:r>
              <a:rPr lang="en-US" sz="2600" b="1" dirty="0">
                <a:solidFill>
                  <a:srgbClr val="FF0000"/>
                </a:solidFill>
              </a:rPr>
              <a:t>POP protocol </a:t>
            </a:r>
            <a:r>
              <a:rPr lang="en-US" sz="2600" dirty="0"/>
              <a:t>can be used.</a:t>
            </a:r>
          </a:p>
          <a:p>
            <a:pPr lvl="1"/>
            <a:r>
              <a:rPr lang="en-US" sz="2200" dirty="0"/>
              <a:t>Email retrieval can also be done using other protocols such as </a:t>
            </a:r>
            <a:r>
              <a:rPr lang="en-US" sz="2200" b="1" dirty="0">
                <a:solidFill>
                  <a:schemeClr val="tx1"/>
                </a:solidFill>
              </a:rPr>
              <a:t>IMAP or Exchange</a:t>
            </a:r>
            <a:r>
              <a:rPr lang="en-US" sz="22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Cengage Learning: Computer Networking from LANs to WANs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1826</Words>
  <Application>Microsoft Office PowerPoint</Application>
  <PresentationFormat>On-screen Show (4:3)</PresentationFormat>
  <Paragraphs>273</Paragraphs>
  <Slides>30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Wingdings</vt:lpstr>
      <vt:lpstr>Retrospect</vt:lpstr>
      <vt:lpstr>Computer Networking From LANs to WANs: Hardware, Software, and Security</vt:lpstr>
      <vt:lpstr>Objectives</vt:lpstr>
      <vt:lpstr>WWW Service and HTTP</vt:lpstr>
      <vt:lpstr>WWW Service and HTTP</vt:lpstr>
      <vt:lpstr>WWW Service and HTTP</vt:lpstr>
      <vt:lpstr>WWW Service and HTTP</vt:lpstr>
      <vt:lpstr>What Is E-Mail?</vt:lpstr>
      <vt:lpstr>E-mail Services and SMTP/POP Protocols</vt:lpstr>
      <vt:lpstr>E-mail Services and SMTP/POP Protocols</vt:lpstr>
      <vt:lpstr>E-mail Services and SMTP/POP Protocols</vt:lpstr>
      <vt:lpstr>E-mail Services and SMTP/POP Protocols</vt:lpstr>
      <vt:lpstr>E-mail Services and SMTP/POP Protocols</vt:lpstr>
      <vt:lpstr>E-mail Services and SMTP/POP Protocols</vt:lpstr>
      <vt:lpstr>E-mail Services and SMTP/POP Protocols</vt:lpstr>
      <vt:lpstr>E-mail Services and SMTP/POP Protocols</vt:lpstr>
      <vt:lpstr>E-Mail Error Messages</vt:lpstr>
      <vt:lpstr>File Transfer Protocol (FTP)</vt:lpstr>
      <vt:lpstr>FTP Client and Server</vt:lpstr>
      <vt:lpstr>FTP</vt:lpstr>
      <vt:lpstr>FTP Clients and Servers</vt:lpstr>
      <vt:lpstr>FTP Client</vt:lpstr>
      <vt:lpstr>Secure FTP</vt:lpstr>
      <vt:lpstr>FTP Servers</vt:lpstr>
      <vt:lpstr>Telnet Services and Protocol</vt:lpstr>
      <vt:lpstr>Telnet Services and Protocol</vt:lpstr>
      <vt:lpstr>Telnet Services and Protocol</vt:lpstr>
      <vt:lpstr>Telnet Services and Protocol</vt:lpstr>
      <vt:lpstr>Telnet Services and Protocol</vt:lpstr>
      <vt:lpstr>Summary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340</cp:revision>
  <dcterms:created xsi:type="dcterms:W3CDTF">2007-07-09T21:56:01Z</dcterms:created>
  <dcterms:modified xsi:type="dcterms:W3CDTF">2016-12-08T03:01:01Z</dcterms:modified>
</cp:coreProperties>
</file>