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735" r:id="rId1"/>
  </p:sldMasterIdLst>
  <p:notesMasterIdLst>
    <p:notesMasterId r:id="rId20"/>
  </p:notesMasterIdLst>
  <p:sldIdLst>
    <p:sldId id="319" r:id="rId2"/>
    <p:sldId id="394" r:id="rId3"/>
    <p:sldId id="395" r:id="rId4"/>
    <p:sldId id="396" r:id="rId5"/>
    <p:sldId id="397" r:id="rId6"/>
    <p:sldId id="398" r:id="rId7"/>
    <p:sldId id="399" r:id="rId8"/>
    <p:sldId id="400" r:id="rId9"/>
    <p:sldId id="408" r:id="rId10"/>
    <p:sldId id="401" r:id="rId11"/>
    <p:sldId id="403" r:id="rId12"/>
    <p:sldId id="409" r:id="rId13"/>
    <p:sldId id="404" r:id="rId14"/>
    <p:sldId id="405" r:id="rId15"/>
    <p:sldId id="406" r:id="rId16"/>
    <p:sldId id="411" r:id="rId17"/>
    <p:sldId id="407" r:id="rId18"/>
    <p:sldId id="41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7" autoAdjust="0"/>
    <p:restoredTop sz="94605" autoAdjust="0"/>
  </p:normalViewPr>
  <p:slideViewPr>
    <p:cSldViewPr>
      <p:cViewPr varScale="1">
        <p:scale>
          <a:sx n="101" d="100"/>
          <a:sy n="101" d="100"/>
        </p:scale>
        <p:origin x="3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00281C3C-1782-410D-A794-6F1E3F0F82F5}" type="datetimeFigureOut">
              <a:rPr lang="en-US"/>
              <a:pPr>
                <a:defRPr/>
              </a:pPr>
              <a:t>8/2/2017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383631-A536-40A0-BDD2-DAEB49E285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03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7BEC16-C92E-4625-94EC-08B7C36EB57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C" altLang="en-US" smtClean="0"/>
          </a:p>
        </p:txBody>
      </p:sp>
    </p:spTree>
    <p:extLst>
      <p:ext uri="{BB962C8B-B14F-4D97-AF65-F5344CB8AC3E}">
        <p14:creationId xmlns:p14="http://schemas.microsoft.com/office/powerpoint/2010/main" val="1337430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435A9-044F-48F8-B230-F91F8BB3837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8914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308AB-D575-429E-ADA3-69FB2DE23870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007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AAF08-8E6C-4DAD-9CCD-780C9FAE09C7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569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215C0-7B81-48C9-9FF9-83A93A43A23B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023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0E6977-9D37-45E2-BE59-D03B2910BEB6}" type="slidenum">
              <a:rPr lang="en-US" altLang="en-US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50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BBC4F-57A7-421E-BAF0-8458C6EBE2CE}" type="datetime2">
              <a:rPr lang="en-US" smtClean="0"/>
              <a:t>Wednesday, August 02, 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DEFA1-1956-48F8-8EF0-433684484124}" type="datetime2">
              <a:rPr lang="en-US" smtClean="0"/>
              <a:t>Wednesday, August 02,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CFB2-CB98-415F-AB2B-7D5B2DCCFB28}" type="datetime2">
              <a:rPr lang="en-US" smtClean="0"/>
              <a:t>Wednesday, August 02, 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E42B5-6FD5-4EE0-83ED-13FC9AD91F90}" type="datetime2">
              <a:rPr lang="en-US" smtClean="0"/>
              <a:t>Wednesday, August 02,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FEAF9-C344-40F6-975B-46935648F85C}" type="datetime2">
              <a:rPr lang="en-US" smtClean="0"/>
              <a:t>Wednesday, August 02,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4D212-5A40-4BB7-929F-CC122CA17EBD}" type="datetime2">
              <a:rPr lang="en-US" smtClean="0"/>
              <a:t>Wednesday, August 02,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BF9E-35CC-418B-A801-71A15FC05EC4}" type="datetime2">
              <a:rPr lang="en-US" smtClean="0"/>
              <a:t>Wednesday, August 02, 2017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Networking From LANs to WANs: Hardware, Software, and Security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41B9E-6BE7-4D1E-8527-DFAF0276F5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B6035E0-FDE8-4BCD-A757-8E6EFEB7D47F}" type="datetime2">
              <a:rPr lang="en-US" smtClean="0"/>
              <a:t>Wednesday, August 02,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8E29FF6F-B807-40DB-B626-2406F94E1C73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9" r:id="rId1"/>
    <p:sldLayoutId id="2147484810" r:id="rId2"/>
    <p:sldLayoutId id="2147484811" r:id="rId3"/>
    <p:sldLayoutId id="2147484812" r:id="rId4"/>
    <p:sldLayoutId id="2147484813" r:id="rId5"/>
    <p:sldLayoutId id="2147484814" r:id="rId6"/>
    <p:sldLayoutId id="2147484815" r:id="rId7"/>
    <p:sldLayoutId id="2147484817" r:id="rId8"/>
  </p:sldLayoutIdLst>
  <p:hf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230188" indent="-2301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itchFamily="2" charset="2"/>
        <a:buChar char="§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4619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62865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charset="0"/>
        <a:buChar char="•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803275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charset="0"/>
        <a:buChar char="•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699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charset="0"/>
        <a:buChar char="•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ten.edu.m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4098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1143000" y="1371600"/>
            <a:ext cx="8001000" cy="2209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Computer Networking From LANs to WANs: Hardware, Software, and Security</a:t>
            </a:r>
          </a:p>
        </p:txBody>
      </p:sp>
      <p:sp>
        <p:nvSpPr>
          <p:cNvPr id="10244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6025" y="4524375"/>
            <a:ext cx="7927975" cy="14620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400" dirty="0" smtClean="0"/>
              <a:t>Chapter 8</a:t>
            </a:r>
          </a:p>
          <a:p>
            <a:pPr marL="0" indent="0" algn="just">
              <a:buFontTx/>
              <a:buNone/>
            </a:pPr>
            <a:r>
              <a:rPr lang="en-US" altLang="en-US" sz="3400" dirty="0" smtClean="0"/>
              <a:t>The Internet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803721" y="5965815"/>
            <a:ext cx="3664757" cy="370015"/>
          </a:xfrm>
          <a:noFill/>
        </p:spPr>
        <p:txBody>
          <a:bodyPr/>
          <a:lstStyle/>
          <a:p>
            <a:fld id="{E314CC93-B1F9-4B61-BA8B-A77E07430C16}" type="slidenum">
              <a:rPr lang="en-US" altLang="en-US"/>
              <a:pPr/>
              <a:t>10</a:t>
            </a:fld>
            <a:endParaRPr lang="en-US" altLang="en-US" dirty="0"/>
          </a:p>
        </p:txBody>
      </p:sp>
      <p:pic>
        <p:nvPicPr>
          <p:cNvPr id="14341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895600"/>
            <a:ext cx="6193536" cy="320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reeform 1"/>
          <p:cNvSpPr/>
          <p:nvPr/>
        </p:nvSpPr>
        <p:spPr>
          <a:xfrm>
            <a:off x="3884221" y="5008456"/>
            <a:ext cx="1073044" cy="384495"/>
          </a:xfrm>
          <a:custGeom>
            <a:avLst/>
            <a:gdLst>
              <a:gd name="connsiteX0" fmla="*/ 0 w 1059366"/>
              <a:gd name="connsiteY0" fmla="*/ 0 h 379141"/>
              <a:gd name="connsiteX1" fmla="*/ 55756 w 1059366"/>
              <a:gd name="connsiteY1" fmla="*/ 22302 h 379141"/>
              <a:gd name="connsiteX2" fmla="*/ 100361 w 1059366"/>
              <a:gd name="connsiteY2" fmla="*/ 33453 h 379141"/>
              <a:gd name="connsiteX3" fmla="*/ 133815 w 1059366"/>
              <a:gd name="connsiteY3" fmla="*/ 44604 h 379141"/>
              <a:gd name="connsiteX4" fmla="*/ 178420 w 1059366"/>
              <a:gd name="connsiteY4" fmla="*/ 55756 h 379141"/>
              <a:gd name="connsiteX5" fmla="*/ 289932 w 1059366"/>
              <a:gd name="connsiteY5" fmla="*/ 89209 h 379141"/>
              <a:gd name="connsiteX6" fmla="*/ 379142 w 1059366"/>
              <a:gd name="connsiteY6" fmla="*/ 100361 h 379141"/>
              <a:gd name="connsiteX7" fmla="*/ 490654 w 1059366"/>
              <a:gd name="connsiteY7" fmla="*/ 122663 h 379141"/>
              <a:gd name="connsiteX8" fmla="*/ 624468 w 1059366"/>
              <a:gd name="connsiteY8" fmla="*/ 144965 h 379141"/>
              <a:gd name="connsiteX9" fmla="*/ 691376 w 1059366"/>
              <a:gd name="connsiteY9" fmla="*/ 167268 h 379141"/>
              <a:gd name="connsiteX10" fmla="*/ 724829 w 1059366"/>
              <a:gd name="connsiteY10" fmla="*/ 178419 h 379141"/>
              <a:gd name="connsiteX11" fmla="*/ 758283 w 1059366"/>
              <a:gd name="connsiteY11" fmla="*/ 189570 h 379141"/>
              <a:gd name="connsiteX12" fmla="*/ 791737 w 1059366"/>
              <a:gd name="connsiteY12" fmla="*/ 211873 h 379141"/>
              <a:gd name="connsiteX13" fmla="*/ 858644 w 1059366"/>
              <a:gd name="connsiteY13" fmla="*/ 234175 h 379141"/>
              <a:gd name="connsiteX14" fmla="*/ 914400 w 1059366"/>
              <a:gd name="connsiteY14" fmla="*/ 267629 h 379141"/>
              <a:gd name="connsiteX15" fmla="*/ 947854 w 1059366"/>
              <a:gd name="connsiteY15" fmla="*/ 289931 h 379141"/>
              <a:gd name="connsiteX16" fmla="*/ 1014761 w 1059366"/>
              <a:gd name="connsiteY16" fmla="*/ 312234 h 379141"/>
              <a:gd name="connsiteX17" fmla="*/ 1037064 w 1059366"/>
              <a:gd name="connsiteY17" fmla="*/ 334536 h 379141"/>
              <a:gd name="connsiteX18" fmla="*/ 1059366 w 1059366"/>
              <a:gd name="connsiteY18" fmla="*/ 379141 h 379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59366" h="379141">
                <a:moveTo>
                  <a:pt x="0" y="0"/>
                </a:moveTo>
                <a:cubicBezTo>
                  <a:pt x="18585" y="7434"/>
                  <a:pt x="36766" y="15972"/>
                  <a:pt x="55756" y="22302"/>
                </a:cubicBezTo>
                <a:cubicBezTo>
                  <a:pt x="70295" y="27148"/>
                  <a:pt x="85625" y="29243"/>
                  <a:pt x="100361" y="33453"/>
                </a:cubicBezTo>
                <a:cubicBezTo>
                  <a:pt x="111663" y="36682"/>
                  <a:pt x="122513" y="41375"/>
                  <a:pt x="133815" y="44604"/>
                </a:cubicBezTo>
                <a:cubicBezTo>
                  <a:pt x="148551" y="48814"/>
                  <a:pt x="163740" y="51352"/>
                  <a:pt x="178420" y="55756"/>
                </a:cubicBezTo>
                <a:cubicBezTo>
                  <a:pt x="215602" y="66911"/>
                  <a:pt x="251377" y="82783"/>
                  <a:pt x="289932" y="89209"/>
                </a:cubicBezTo>
                <a:cubicBezTo>
                  <a:pt x="319492" y="94136"/>
                  <a:pt x="349475" y="96123"/>
                  <a:pt x="379142" y="100361"/>
                </a:cubicBezTo>
                <a:cubicBezTo>
                  <a:pt x="582856" y="129464"/>
                  <a:pt x="341628" y="95568"/>
                  <a:pt x="490654" y="122663"/>
                </a:cubicBezTo>
                <a:cubicBezTo>
                  <a:pt x="538516" y="131365"/>
                  <a:pt x="578243" y="132358"/>
                  <a:pt x="624468" y="144965"/>
                </a:cubicBezTo>
                <a:cubicBezTo>
                  <a:pt x="647149" y="151151"/>
                  <a:pt x="669073" y="159834"/>
                  <a:pt x="691376" y="167268"/>
                </a:cubicBezTo>
                <a:lnTo>
                  <a:pt x="724829" y="178419"/>
                </a:lnTo>
                <a:lnTo>
                  <a:pt x="758283" y="189570"/>
                </a:lnTo>
                <a:cubicBezTo>
                  <a:pt x="769434" y="197004"/>
                  <a:pt x="779490" y="206430"/>
                  <a:pt x="791737" y="211873"/>
                </a:cubicBezTo>
                <a:cubicBezTo>
                  <a:pt x="813220" y="221421"/>
                  <a:pt x="858644" y="234175"/>
                  <a:pt x="858644" y="234175"/>
                </a:cubicBezTo>
                <a:cubicBezTo>
                  <a:pt x="902203" y="277736"/>
                  <a:pt x="856498" y="238679"/>
                  <a:pt x="914400" y="267629"/>
                </a:cubicBezTo>
                <a:cubicBezTo>
                  <a:pt x="926387" y="273622"/>
                  <a:pt x="935607" y="284488"/>
                  <a:pt x="947854" y="289931"/>
                </a:cubicBezTo>
                <a:cubicBezTo>
                  <a:pt x="969337" y="299479"/>
                  <a:pt x="1014761" y="312234"/>
                  <a:pt x="1014761" y="312234"/>
                </a:cubicBezTo>
                <a:cubicBezTo>
                  <a:pt x="1022195" y="319668"/>
                  <a:pt x="1031655" y="325521"/>
                  <a:pt x="1037064" y="334536"/>
                </a:cubicBezTo>
                <a:cubicBezTo>
                  <a:pt x="1075507" y="398606"/>
                  <a:pt x="1028442" y="348217"/>
                  <a:pt x="1059366" y="379141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5559134" y="3621496"/>
            <a:ext cx="577544" cy="1988429"/>
          </a:xfrm>
          <a:custGeom>
            <a:avLst/>
            <a:gdLst>
              <a:gd name="connsiteX0" fmla="*/ 468844 w 569205"/>
              <a:gd name="connsiteY0" fmla="*/ 1962615 h 1962615"/>
              <a:gd name="connsiteX1" fmla="*/ 546903 w 569205"/>
              <a:gd name="connsiteY1" fmla="*/ 1918010 h 1962615"/>
              <a:gd name="connsiteX2" fmla="*/ 569205 w 569205"/>
              <a:gd name="connsiteY2" fmla="*/ 1851103 h 1962615"/>
              <a:gd name="connsiteX3" fmla="*/ 558054 w 569205"/>
              <a:gd name="connsiteY3" fmla="*/ 1706137 h 1962615"/>
              <a:gd name="connsiteX4" fmla="*/ 535751 w 569205"/>
              <a:gd name="connsiteY4" fmla="*/ 1672683 h 1962615"/>
              <a:gd name="connsiteX5" fmla="*/ 457693 w 569205"/>
              <a:gd name="connsiteY5" fmla="*/ 1572322 h 1962615"/>
              <a:gd name="connsiteX6" fmla="*/ 435390 w 569205"/>
              <a:gd name="connsiteY6" fmla="*/ 1550020 h 1962615"/>
              <a:gd name="connsiteX7" fmla="*/ 368483 w 569205"/>
              <a:gd name="connsiteY7" fmla="*/ 1505415 h 1962615"/>
              <a:gd name="connsiteX8" fmla="*/ 323878 w 569205"/>
              <a:gd name="connsiteY8" fmla="*/ 1460810 h 1962615"/>
              <a:gd name="connsiteX9" fmla="*/ 301576 w 569205"/>
              <a:gd name="connsiteY9" fmla="*/ 1393903 h 1962615"/>
              <a:gd name="connsiteX10" fmla="*/ 290425 w 569205"/>
              <a:gd name="connsiteY10" fmla="*/ 1360449 h 1962615"/>
              <a:gd name="connsiteX11" fmla="*/ 268122 w 569205"/>
              <a:gd name="connsiteY11" fmla="*/ 1315844 h 1962615"/>
              <a:gd name="connsiteX12" fmla="*/ 256971 w 569205"/>
              <a:gd name="connsiteY12" fmla="*/ 1260088 h 1962615"/>
              <a:gd name="connsiteX13" fmla="*/ 234669 w 569205"/>
              <a:gd name="connsiteY13" fmla="*/ 981308 h 1962615"/>
              <a:gd name="connsiteX14" fmla="*/ 223517 w 569205"/>
              <a:gd name="connsiteY14" fmla="*/ 936703 h 1962615"/>
              <a:gd name="connsiteX15" fmla="*/ 190064 w 569205"/>
              <a:gd name="connsiteY15" fmla="*/ 836342 h 1962615"/>
              <a:gd name="connsiteX16" fmla="*/ 134308 w 569205"/>
              <a:gd name="connsiteY16" fmla="*/ 669073 h 1962615"/>
              <a:gd name="connsiteX17" fmla="*/ 112005 w 569205"/>
              <a:gd name="connsiteY17" fmla="*/ 602166 h 1962615"/>
              <a:gd name="connsiteX18" fmla="*/ 100854 w 569205"/>
              <a:gd name="connsiteY18" fmla="*/ 557561 h 1962615"/>
              <a:gd name="connsiteX19" fmla="*/ 89703 w 569205"/>
              <a:gd name="connsiteY19" fmla="*/ 479503 h 1962615"/>
              <a:gd name="connsiteX20" fmla="*/ 67400 w 569205"/>
              <a:gd name="connsiteY20" fmla="*/ 412595 h 1962615"/>
              <a:gd name="connsiteX21" fmla="*/ 56249 w 569205"/>
              <a:gd name="connsiteY21" fmla="*/ 379142 h 1962615"/>
              <a:gd name="connsiteX22" fmla="*/ 45098 w 569205"/>
              <a:gd name="connsiteY22" fmla="*/ 345688 h 1962615"/>
              <a:gd name="connsiteX23" fmla="*/ 33947 w 569205"/>
              <a:gd name="connsiteY23" fmla="*/ 312234 h 1962615"/>
              <a:gd name="connsiteX24" fmla="*/ 11644 w 569205"/>
              <a:gd name="connsiteY24" fmla="*/ 234176 h 1962615"/>
              <a:gd name="connsiteX25" fmla="*/ 493 w 569205"/>
              <a:gd name="connsiteY25" fmla="*/ 0 h 1962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69205" h="1962615">
                <a:moveTo>
                  <a:pt x="468844" y="1962615"/>
                </a:moveTo>
                <a:cubicBezTo>
                  <a:pt x="490976" y="1953762"/>
                  <a:pt x="533232" y="1945351"/>
                  <a:pt x="546903" y="1918010"/>
                </a:cubicBezTo>
                <a:cubicBezTo>
                  <a:pt x="557416" y="1896983"/>
                  <a:pt x="569205" y="1851103"/>
                  <a:pt x="569205" y="1851103"/>
                </a:cubicBezTo>
                <a:cubicBezTo>
                  <a:pt x="565488" y="1802781"/>
                  <a:pt x="566986" y="1753772"/>
                  <a:pt x="558054" y="1706137"/>
                </a:cubicBezTo>
                <a:cubicBezTo>
                  <a:pt x="555584" y="1692964"/>
                  <a:pt x="542400" y="1684319"/>
                  <a:pt x="535751" y="1672683"/>
                </a:cubicBezTo>
                <a:cubicBezTo>
                  <a:pt x="490342" y="1593217"/>
                  <a:pt x="543154" y="1657782"/>
                  <a:pt x="457693" y="1572322"/>
                </a:cubicBezTo>
                <a:cubicBezTo>
                  <a:pt x="450259" y="1564888"/>
                  <a:pt x="444138" y="1555852"/>
                  <a:pt x="435390" y="1550020"/>
                </a:cubicBezTo>
                <a:cubicBezTo>
                  <a:pt x="413088" y="1535152"/>
                  <a:pt x="387436" y="1524368"/>
                  <a:pt x="368483" y="1505415"/>
                </a:cubicBezTo>
                <a:lnTo>
                  <a:pt x="323878" y="1460810"/>
                </a:lnTo>
                <a:lnTo>
                  <a:pt x="301576" y="1393903"/>
                </a:lnTo>
                <a:cubicBezTo>
                  <a:pt x="297859" y="1382752"/>
                  <a:pt x="295682" y="1370962"/>
                  <a:pt x="290425" y="1360449"/>
                </a:cubicBezTo>
                <a:lnTo>
                  <a:pt x="268122" y="1315844"/>
                </a:lnTo>
                <a:cubicBezTo>
                  <a:pt x="264405" y="1297259"/>
                  <a:pt x="258482" y="1278981"/>
                  <a:pt x="256971" y="1260088"/>
                </a:cubicBezTo>
                <a:cubicBezTo>
                  <a:pt x="239855" y="1046131"/>
                  <a:pt x="261695" y="1102924"/>
                  <a:pt x="234669" y="981308"/>
                </a:cubicBezTo>
                <a:cubicBezTo>
                  <a:pt x="231344" y="966347"/>
                  <a:pt x="227921" y="951383"/>
                  <a:pt x="223517" y="936703"/>
                </a:cubicBezTo>
                <a:cubicBezTo>
                  <a:pt x="223513" y="936690"/>
                  <a:pt x="195642" y="853076"/>
                  <a:pt x="190064" y="836342"/>
                </a:cubicBezTo>
                <a:lnTo>
                  <a:pt x="134308" y="669073"/>
                </a:lnTo>
                <a:lnTo>
                  <a:pt x="112005" y="602166"/>
                </a:lnTo>
                <a:cubicBezTo>
                  <a:pt x="108288" y="587298"/>
                  <a:pt x="103596" y="572640"/>
                  <a:pt x="100854" y="557561"/>
                </a:cubicBezTo>
                <a:cubicBezTo>
                  <a:pt x="96152" y="531701"/>
                  <a:pt x="95613" y="505113"/>
                  <a:pt x="89703" y="479503"/>
                </a:cubicBezTo>
                <a:cubicBezTo>
                  <a:pt x="84417" y="456596"/>
                  <a:pt x="74834" y="434898"/>
                  <a:pt x="67400" y="412595"/>
                </a:cubicBezTo>
                <a:lnTo>
                  <a:pt x="56249" y="379142"/>
                </a:lnTo>
                <a:lnTo>
                  <a:pt x="45098" y="345688"/>
                </a:lnTo>
                <a:cubicBezTo>
                  <a:pt x="41381" y="334537"/>
                  <a:pt x="36798" y="323637"/>
                  <a:pt x="33947" y="312234"/>
                </a:cubicBezTo>
                <a:cubicBezTo>
                  <a:pt x="19944" y="256226"/>
                  <a:pt x="27642" y="282169"/>
                  <a:pt x="11644" y="234176"/>
                </a:cubicBezTo>
                <a:cubicBezTo>
                  <a:pt x="-3575" y="81979"/>
                  <a:pt x="493" y="160020"/>
                  <a:pt x="493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547674" y="3555656"/>
            <a:ext cx="870339" cy="180182"/>
          </a:xfrm>
          <a:custGeom>
            <a:avLst/>
            <a:gdLst>
              <a:gd name="connsiteX0" fmla="*/ 0 w 858644"/>
              <a:gd name="connsiteY0" fmla="*/ 89209 h 178419"/>
              <a:gd name="connsiteX1" fmla="*/ 55756 w 858644"/>
              <a:gd name="connsiteY1" fmla="*/ 133814 h 178419"/>
              <a:gd name="connsiteX2" fmla="*/ 111512 w 858644"/>
              <a:gd name="connsiteY2" fmla="*/ 167268 h 178419"/>
              <a:gd name="connsiteX3" fmla="*/ 234175 w 858644"/>
              <a:gd name="connsiteY3" fmla="*/ 178419 h 178419"/>
              <a:gd name="connsiteX4" fmla="*/ 501805 w 858644"/>
              <a:gd name="connsiteY4" fmla="*/ 167268 h 178419"/>
              <a:gd name="connsiteX5" fmla="*/ 535258 w 858644"/>
              <a:gd name="connsiteY5" fmla="*/ 156117 h 178419"/>
              <a:gd name="connsiteX6" fmla="*/ 646770 w 858644"/>
              <a:gd name="connsiteY6" fmla="*/ 122663 h 178419"/>
              <a:gd name="connsiteX7" fmla="*/ 680224 w 858644"/>
              <a:gd name="connsiteY7" fmla="*/ 111512 h 178419"/>
              <a:gd name="connsiteX8" fmla="*/ 713678 w 858644"/>
              <a:gd name="connsiteY8" fmla="*/ 100361 h 178419"/>
              <a:gd name="connsiteX9" fmla="*/ 735980 w 858644"/>
              <a:gd name="connsiteY9" fmla="*/ 78058 h 178419"/>
              <a:gd name="connsiteX10" fmla="*/ 836341 w 858644"/>
              <a:gd name="connsiteY10" fmla="*/ 22302 h 178419"/>
              <a:gd name="connsiteX11" fmla="*/ 858644 w 858644"/>
              <a:gd name="connsiteY11" fmla="*/ 0 h 178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8644" h="178419">
                <a:moveTo>
                  <a:pt x="0" y="89209"/>
                </a:moveTo>
                <a:cubicBezTo>
                  <a:pt x="18585" y="104077"/>
                  <a:pt x="37685" y="118324"/>
                  <a:pt x="55756" y="133814"/>
                </a:cubicBezTo>
                <a:cubicBezTo>
                  <a:pt x="82136" y="156426"/>
                  <a:pt x="72817" y="161740"/>
                  <a:pt x="111512" y="167268"/>
                </a:cubicBezTo>
                <a:cubicBezTo>
                  <a:pt x="152156" y="173074"/>
                  <a:pt x="193287" y="174702"/>
                  <a:pt x="234175" y="178419"/>
                </a:cubicBezTo>
                <a:cubicBezTo>
                  <a:pt x="323385" y="174702"/>
                  <a:pt x="412762" y="173864"/>
                  <a:pt x="501805" y="167268"/>
                </a:cubicBezTo>
                <a:cubicBezTo>
                  <a:pt x="513527" y="166400"/>
                  <a:pt x="523956" y="159346"/>
                  <a:pt x="535258" y="156117"/>
                </a:cubicBezTo>
                <a:cubicBezTo>
                  <a:pt x="653232" y="122411"/>
                  <a:pt x="487766" y="175665"/>
                  <a:pt x="646770" y="122663"/>
                </a:cubicBezTo>
                <a:lnTo>
                  <a:pt x="680224" y="111512"/>
                </a:lnTo>
                <a:lnTo>
                  <a:pt x="713678" y="100361"/>
                </a:lnTo>
                <a:cubicBezTo>
                  <a:pt x="721112" y="92927"/>
                  <a:pt x="726965" y="83467"/>
                  <a:pt x="735980" y="78058"/>
                </a:cubicBezTo>
                <a:cubicBezTo>
                  <a:pt x="806101" y="35985"/>
                  <a:pt x="734027" y="124612"/>
                  <a:pt x="836341" y="22302"/>
                </a:cubicBezTo>
                <a:lnTo>
                  <a:pt x="858644" y="0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542157" y="3660127"/>
            <a:ext cx="1705286" cy="1187265"/>
          </a:xfrm>
          <a:custGeom>
            <a:avLst/>
            <a:gdLst>
              <a:gd name="connsiteX0" fmla="*/ 0 w 1683834"/>
              <a:gd name="connsiteY0" fmla="*/ 0 h 1170878"/>
              <a:gd name="connsiteX1" fmla="*/ 55756 w 1683834"/>
              <a:gd name="connsiteY1" fmla="*/ 44605 h 1170878"/>
              <a:gd name="connsiteX2" fmla="*/ 89209 w 1683834"/>
              <a:gd name="connsiteY2" fmla="*/ 78058 h 1170878"/>
              <a:gd name="connsiteX3" fmla="*/ 122663 w 1683834"/>
              <a:gd name="connsiteY3" fmla="*/ 89210 h 1170878"/>
              <a:gd name="connsiteX4" fmla="*/ 144966 w 1683834"/>
              <a:gd name="connsiteY4" fmla="*/ 111512 h 1170878"/>
              <a:gd name="connsiteX5" fmla="*/ 223024 w 1683834"/>
              <a:gd name="connsiteY5" fmla="*/ 144966 h 1170878"/>
              <a:gd name="connsiteX6" fmla="*/ 256478 w 1683834"/>
              <a:gd name="connsiteY6" fmla="*/ 167268 h 1170878"/>
              <a:gd name="connsiteX7" fmla="*/ 334536 w 1683834"/>
              <a:gd name="connsiteY7" fmla="*/ 189571 h 1170878"/>
              <a:gd name="connsiteX8" fmla="*/ 401444 w 1683834"/>
              <a:gd name="connsiteY8" fmla="*/ 211873 h 1170878"/>
              <a:gd name="connsiteX9" fmla="*/ 468351 w 1683834"/>
              <a:gd name="connsiteY9" fmla="*/ 234175 h 1170878"/>
              <a:gd name="connsiteX10" fmla="*/ 535258 w 1683834"/>
              <a:gd name="connsiteY10" fmla="*/ 256478 h 1170878"/>
              <a:gd name="connsiteX11" fmla="*/ 602166 w 1683834"/>
              <a:gd name="connsiteY11" fmla="*/ 267629 h 1170878"/>
              <a:gd name="connsiteX12" fmla="*/ 646770 w 1683834"/>
              <a:gd name="connsiteY12" fmla="*/ 278780 h 1170878"/>
              <a:gd name="connsiteX13" fmla="*/ 936702 w 1683834"/>
              <a:gd name="connsiteY13" fmla="*/ 289932 h 1170878"/>
              <a:gd name="connsiteX14" fmla="*/ 1025912 w 1683834"/>
              <a:gd name="connsiteY14" fmla="*/ 301083 h 1170878"/>
              <a:gd name="connsiteX15" fmla="*/ 1070517 w 1683834"/>
              <a:gd name="connsiteY15" fmla="*/ 312234 h 1170878"/>
              <a:gd name="connsiteX16" fmla="*/ 1126273 w 1683834"/>
              <a:gd name="connsiteY16" fmla="*/ 323385 h 1170878"/>
              <a:gd name="connsiteX17" fmla="*/ 1159727 w 1683834"/>
              <a:gd name="connsiteY17" fmla="*/ 345688 h 1170878"/>
              <a:gd name="connsiteX18" fmla="*/ 1226634 w 1683834"/>
              <a:gd name="connsiteY18" fmla="*/ 367990 h 1170878"/>
              <a:gd name="connsiteX19" fmla="*/ 1260088 w 1683834"/>
              <a:gd name="connsiteY19" fmla="*/ 390293 h 1170878"/>
              <a:gd name="connsiteX20" fmla="*/ 1382751 w 1683834"/>
              <a:gd name="connsiteY20" fmla="*/ 457200 h 1170878"/>
              <a:gd name="connsiteX21" fmla="*/ 1416205 w 1683834"/>
              <a:gd name="connsiteY21" fmla="*/ 490654 h 1170878"/>
              <a:gd name="connsiteX22" fmla="*/ 1460809 w 1683834"/>
              <a:gd name="connsiteY22" fmla="*/ 568712 h 1170878"/>
              <a:gd name="connsiteX23" fmla="*/ 1483112 w 1683834"/>
              <a:gd name="connsiteY23" fmla="*/ 602166 h 1170878"/>
              <a:gd name="connsiteX24" fmla="*/ 1527717 w 1683834"/>
              <a:gd name="connsiteY24" fmla="*/ 702527 h 1170878"/>
              <a:gd name="connsiteX25" fmla="*/ 1572322 w 1683834"/>
              <a:gd name="connsiteY25" fmla="*/ 836341 h 1170878"/>
              <a:gd name="connsiteX26" fmla="*/ 1583473 w 1683834"/>
              <a:gd name="connsiteY26" fmla="*/ 869795 h 1170878"/>
              <a:gd name="connsiteX27" fmla="*/ 1594624 w 1683834"/>
              <a:gd name="connsiteY27" fmla="*/ 903249 h 1170878"/>
              <a:gd name="connsiteX28" fmla="*/ 1605775 w 1683834"/>
              <a:gd name="connsiteY28" fmla="*/ 947854 h 1170878"/>
              <a:gd name="connsiteX29" fmla="*/ 1628078 w 1683834"/>
              <a:gd name="connsiteY29" fmla="*/ 1014761 h 1170878"/>
              <a:gd name="connsiteX30" fmla="*/ 1639229 w 1683834"/>
              <a:gd name="connsiteY30" fmla="*/ 1070517 h 1170878"/>
              <a:gd name="connsiteX31" fmla="*/ 1661531 w 1683834"/>
              <a:gd name="connsiteY31" fmla="*/ 1137424 h 1170878"/>
              <a:gd name="connsiteX32" fmla="*/ 1672683 w 1683834"/>
              <a:gd name="connsiteY32" fmla="*/ 1170878 h 1170878"/>
              <a:gd name="connsiteX33" fmla="*/ 1683834 w 1683834"/>
              <a:gd name="connsiteY33" fmla="*/ 1170878 h 117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683834" h="1170878">
                <a:moveTo>
                  <a:pt x="0" y="0"/>
                </a:moveTo>
                <a:cubicBezTo>
                  <a:pt x="18585" y="14868"/>
                  <a:pt x="37844" y="28932"/>
                  <a:pt x="55756" y="44605"/>
                </a:cubicBezTo>
                <a:cubicBezTo>
                  <a:pt x="67624" y="54990"/>
                  <a:pt x="76088" y="69310"/>
                  <a:pt x="89209" y="78058"/>
                </a:cubicBezTo>
                <a:cubicBezTo>
                  <a:pt x="98989" y="84578"/>
                  <a:pt x="111512" y="85493"/>
                  <a:pt x="122663" y="89210"/>
                </a:cubicBezTo>
                <a:cubicBezTo>
                  <a:pt x="130097" y="96644"/>
                  <a:pt x="136218" y="105680"/>
                  <a:pt x="144966" y="111512"/>
                </a:cubicBezTo>
                <a:cubicBezTo>
                  <a:pt x="214580" y="157922"/>
                  <a:pt x="163549" y="115229"/>
                  <a:pt x="223024" y="144966"/>
                </a:cubicBezTo>
                <a:cubicBezTo>
                  <a:pt x="235011" y="150959"/>
                  <a:pt x="244491" y="161274"/>
                  <a:pt x="256478" y="167268"/>
                </a:cubicBezTo>
                <a:cubicBezTo>
                  <a:pt x="275213" y="176635"/>
                  <a:pt x="316676" y="184213"/>
                  <a:pt x="334536" y="189571"/>
                </a:cubicBezTo>
                <a:cubicBezTo>
                  <a:pt x="357054" y="196326"/>
                  <a:pt x="379141" y="204439"/>
                  <a:pt x="401444" y="211873"/>
                </a:cubicBezTo>
                <a:lnTo>
                  <a:pt x="468351" y="234175"/>
                </a:lnTo>
                <a:cubicBezTo>
                  <a:pt x="468355" y="234176"/>
                  <a:pt x="535253" y="256477"/>
                  <a:pt x="535258" y="256478"/>
                </a:cubicBezTo>
                <a:cubicBezTo>
                  <a:pt x="557561" y="260195"/>
                  <a:pt x="579995" y="263195"/>
                  <a:pt x="602166" y="267629"/>
                </a:cubicBezTo>
                <a:cubicBezTo>
                  <a:pt x="617194" y="270635"/>
                  <a:pt x="631478" y="277761"/>
                  <a:pt x="646770" y="278780"/>
                </a:cubicBezTo>
                <a:cubicBezTo>
                  <a:pt x="743271" y="285214"/>
                  <a:pt x="840058" y="286215"/>
                  <a:pt x="936702" y="289932"/>
                </a:cubicBezTo>
                <a:cubicBezTo>
                  <a:pt x="966439" y="293649"/>
                  <a:pt x="996352" y="296156"/>
                  <a:pt x="1025912" y="301083"/>
                </a:cubicBezTo>
                <a:cubicBezTo>
                  <a:pt x="1041029" y="303603"/>
                  <a:pt x="1055556" y="308909"/>
                  <a:pt x="1070517" y="312234"/>
                </a:cubicBezTo>
                <a:cubicBezTo>
                  <a:pt x="1089019" y="316345"/>
                  <a:pt x="1107688" y="319668"/>
                  <a:pt x="1126273" y="323385"/>
                </a:cubicBezTo>
                <a:cubicBezTo>
                  <a:pt x="1137424" y="330819"/>
                  <a:pt x="1147480" y="340245"/>
                  <a:pt x="1159727" y="345688"/>
                </a:cubicBezTo>
                <a:cubicBezTo>
                  <a:pt x="1181210" y="355236"/>
                  <a:pt x="1226634" y="367990"/>
                  <a:pt x="1226634" y="367990"/>
                </a:cubicBezTo>
                <a:cubicBezTo>
                  <a:pt x="1237785" y="375424"/>
                  <a:pt x="1248101" y="384299"/>
                  <a:pt x="1260088" y="390293"/>
                </a:cubicBezTo>
                <a:cubicBezTo>
                  <a:pt x="1315259" y="417879"/>
                  <a:pt x="1333297" y="407746"/>
                  <a:pt x="1382751" y="457200"/>
                </a:cubicBezTo>
                <a:cubicBezTo>
                  <a:pt x="1393902" y="468351"/>
                  <a:pt x="1406109" y="478539"/>
                  <a:pt x="1416205" y="490654"/>
                </a:cubicBezTo>
                <a:cubicBezTo>
                  <a:pt x="1440904" y="520293"/>
                  <a:pt x="1440977" y="534007"/>
                  <a:pt x="1460809" y="568712"/>
                </a:cubicBezTo>
                <a:cubicBezTo>
                  <a:pt x="1467458" y="580348"/>
                  <a:pt x="1475678" y="591015"/>
                  <a:pt x="1483112" y="602166"/>
                </a:cubicBezTo>
                <a:cubicBezTo>
                  <a:pt x="1509652" y="681788"/>
                  <a:pt x="1492374" y="649513"/>
                  <a:pt x="1527717" y="702527"/>
                </a:cubicBezTo>
                <a:lnTo>
                  <a:pt x="1572322" y="836341"/>
                </a:lnTo>
                <a:lnTo>
                  <a:pt x="1583473" y="869795"/>
                </a:lnTo>
                <a:cubicBezTo>
                  <a:pt x="1587190" y="880946"/>
                  <a:pt x="1591773" y="891845"/>
                  <a:pt x="1594624" y="903249"/>
                </a:cubicBezTo>
                <a:cubicBezTo>
                  <a:pt x="1598341" y="918117"/>
                  <a:pt x="1601371" y="933174"/>
                  <a:pt x="1605775" y="947854"/>
                </a:cubicBezTo>
                <a:cubicBezTo>
                  <a:pt x="1612530" y="970371"/>
                  <a:pt x="1623468" y="991709"/>
                  <a:pt x="1628078" y="1014761"/>
                </a:cubicBezTo>
                <a:cubicBezTo>
                  <a:pt x="1631795" y="1033346"/>
                  <a:pt x="1634242" y="1052231"/>
                  <a:pt x="1639229" y="1070517"/>
                </a:cubicBezTo>
                <a:cubicBezTo>
                  <a:pt x="1645414" y="1093197"/>
                  <a:pt x="1654097" y="1115122"/>
                  <a:pt x="1661531" y="1137424"/>
                </a:cubicBezTo>
                <a:cubicBezTo>
                  <a:pt x="1665248" y="1148575"/>
                  <a:pt x="1660928" y="1170878"/>
                  <a:pt x="1672683" y="1170878"/>
                </a:cubicBezTo>
                <a:lnTo>
                  <a:pt x="1683834" y="1170878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848600" cy="399256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Advantages of NAT: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Reduces number of outside IP addresses required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Enhances security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Hides internal IP addresses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altLang="en-US" sz="1800" dirty="0"/>
          </a:p>
          <a:p>
            <a:pPr marL="914400" lvl="2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800" dirty="0" smtClean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Network Address Translation (NAT)</a:t>
            </a:r>
            <a:endParaRPr lang="en-MY" dirty="0"/>
          </a:p>
        </p:txBody>
      </p:sp>
      <p:sp>
        <p:nvSpPr>
          <p:cNvPr id="13" name="Footer Placeholder 1"/>
          <p:cNvSpPr txBox="1">
            <a:spLocks/>
          </p:cNvSpPr>
          <p:nvPr/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Cengage Learning: Computer Networking from LANs to WANs</a:t>
            </a: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73950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1" y="1905000"/>
            <a:ext cx="7696200" cy="4114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VPN allows for remote private LAN to communicate securely through untrusted public network such as Internet.</a:t>
            </a:r>
          </a:p>
          <a:p>
            <a:pPr eaLnBrk="1" hangingPunct="1"/>
            <a:r>
              <a:rPr lang="en-US" altLang="en-US" dirty="0" smtClean="0"/>
              <a:t>Only </a:t>
            </a:r>
            <a:r>
              <a:rPr lang="en-US" altLang="en-US" b="1" dirty="0" smtClean="0">
                <a:solidFill>
                  <a:srgbClr val="FF0000"/>
                </a:solidFill>
              </a:rPr>
              <a:t>authorized network members </a:t>
            </a:r>
            <a:r>
              <a:rPr lang="en-US" altLang="en-US" dirty="0" smtClean="0"/>
              <a:t>access </a:t>
            </a:r>
            <a:r>
              <a:rPr lang="en-US" altLang="en-US" dirty="0" smtClean="0"/>
              <a:t>data.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Uses </a:t>
            </a:r>
            <a:r>
              <a:rPr lang="en-US" altLang="en-US" b="1" dirty="0" smtClean="0">
                <a:solidFill>
                  <a:srgbClr val="FF0000"/>
                </a:solidFill>
              </a:rPr>
              <a:t>IP tunneling protocol and security </a:t>
            </a:r>
            <a:r>
              <a:rPr lang="en-US" altLang="en-US" dirty="0" smtClean="0"/>
              <a:t>services that are transparent to private network users</a:t>
            </a:r>
          </a:p>
          <a:p>
            <a:pPr eaLnBrk="1" hangingPunct="1"/>
            <a:r>
              <a:rPr lang="en-US" altLang="en-US" dirty="0" smtClean="0"/>
              <a:t>Private LAN that connected to the Internet also can connect to other LANs by combining </a:t>
            </a:r>
            <a:r>
              <a:rPr lang="en-US" altLang="en-US" b="1" dirty="0" smtClean="0">
                <a:solidFill>
                  <a:srgbClr val="FF0000"/>
                </a:solidFill>
              </a:rPr>
              <a:t>tunneling, encryption, authentication (offer the highest level of security</a:t>
            </a:r>
          </a:p>
          <a:p>
            <a:pPr eaLnBrk="1" hangingPunct="1"/>
            <a:r>
              <a:rPr lang="en-US" altLang="en-US" b="1" dirty="0" smtClean="0"/>
              <a:t>Tunneling	</a:t>
            </a:r>
          </a:p>
          <a:p>
            <a:pPr lvl="1" eaLnBrk="1" hangingPunct="1"/>
            <a:r>
              <a:rPr lang="en-US" altLang="en-US" sz="2000" dirty="0" smtClean="0"/>
              <a:t>Data transferred through the public network in an </a:t>
            </a:r>
            <a:r>
              <a:rPr lang="en-US" altLang="en-US" sz="2000" b="1" dirty="0" smtClean="0">
                <a:solidFill>
                  <a:srgbClr val="C00000"/>
                </a:solidFill>
              </a:rPr>
              <a:t>encapsulated form</a:t>
            </a:r>
          </a:p>
          <a:p>
            <a:pPr lvl="2" eaLnBrk="1" hangingPunct="1"/>
            <a:r>
              <a:rPr lang="en-US" altLang="en-US" sz="2000" dirty="0" smtClean="0"/>
              <a:t>All data including sender, destination addresses enclosed within a packet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kern="0" dirty="0" smtClean="0">
                <a:latin typeface="+mj-lt"/>
              </a:rPr>
              <a:t>Virtual Private Networks</a:t>
            </a:r>
            <a:endParaRPr lang="en-MY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11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Computer Networking From LANs to WANs: Hardware, Software, and Security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CC8F4B-A79F-4A97-B075-D916113DE00E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33538" y="1066800"/>
            <a:ext cx="5791200" cy="4495800"/>
            <a:chOff x="1152" y="528"/>
            <a:chExt cx="3792" cy="3063"/>
          </a:xfrm>
        </p:grpSpPr>
        <p:pic>
          <p:nvPicPr>
            <p:cNvPr id="23557" name="Picture 5" descr="Figure 15-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528"/>
              <a:ext cx="3633" cy="2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1344" y="3360"/>
              <a:ext cx="36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/>
                <a:t>Figure 15-7</a:t>
              </a:r>
              <a:r>
                <a:rPr lang="en-US" dirty="0"/>
                <a:t> RWA Software VPN (logical view)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1981200" y="5887105"/>
            <a:ext cx="32760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RWA: Routing Wavelength Assignment</a:t>
            </a: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Virtual Private Networks</a:t>
            </a:r>
          </a:p>
        </p:txBody>
      </p:sp>
      <p:sp>
        <p:nvSpPr>
          <p:cNvPr id="17411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There are VPN protocols to secure the transport of data traffic over a public network infrastructure:</a:t>
            </a:r>
          </a:p>
          <a:p>
            <a:pPr lvl="1" eaLnBrk="1" hangingPunct="1"/>
            <a:r>
              <a:rPr lang="en-US" altLang="en-US" sz="2400" dirty="0" smtClean="0"/>
              <a:t>IPSec (IP Security)</a:t>
            </a:r>
          </a:p>
          <a:p>
            <a:pPr lvl="1" eaLnBrk="1" hangingPunct="1"/>
            <a:r>
              <a:rPr lang="en-US" altLang="en-US" sz="2400" dirty="0" smtClean="0"/>
              <a:t>SSL (Secure Socket Layer) and TLS (Transport layer Security)</a:t>
            </a:r>
          </a:p>
          <a:p>
            <a:pPr lvl="1" eaLnBrk="1" hangingPunct="1"/>
            <a:r>
              <a:rPr lang="en-US" altLang="en-US" sz="2400" dirty="0" smtClean="0"/>
              <a:t>PPTP(Point to Point Tunneling Protocol)</a:t>
            </a:r>
          </a:p>
          <a:p>
            <a:pPr lvl="1" eaLnBrk="1" hangingPunct="1"/>
            <a:r>
              <a:rPr lang="en-US" altLang="en-US" sz="2400" dirty="0" smtClean="0"/>
              <a:t>L2TP (Layer 2 Tunneling Protocol)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13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96200" cy="4297363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IP Security (IPSec) </a:t>
            </a:r>
          </a:p>
          <a:p>
            <a:pPr lvl="2" eaLnBrk="1" hangingPunct="1"/>
            <a:r>
              <a:rPr lang="en-US" altLang="en-US" sz="2400" dirty="0" err="1" smtClean="0"/>
              <a:t>IPSec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includes tunneling, encryption and authentication</a:t>
            </a:r>
          </a:p>
          <a:p>
            <a:pPr lvl="2" eaLnBrk="1" hangingPunct="1"/>
            <a:r>
              <a:rPr lang="en-US" altLang="en-US" sz="2400" dirty="0"/>
              <a:t>Purpose: to secure communication over internet</a:t>
            </a:r>
          </a:p>
          <a:p>
            <a:pPr lvl="2" eaLnBrk="1" hangingPunct="1"/>
            <a:r>
              <a:rPr lang="en-US" altLang="en-US" sz="2400" dirty="0" smtClean="0"/>
              <a:t>How </a:t>
            </a:r>
            <a:r>
              <a:rPr lang="en-US" altLang="en-US" sz="2400" dirty="0" smtClean="0"/>
              <a:t>it </a:t>
            </a:r>
            <a:r>
              <a:rPr lang="en-US" altLang="en-US" sz="2400" dirty="0" smtClean="0"/>
              <a:t>works: </a:t>
            </a:r>
            <a:endParaRPr lang="en-US" altLang="en-US" sz="2400" dirty="0" smtClean="0"/>
          </a:p>
          <a:p>
            <a:pPr lvl="3" eaLnBrk="1" hangingPunct="1"/>
            <a:r>
              <a:rPr lang="en-US" altLang="en-US" sz="2400" dirty="0" smtClean="0"/>
              <a:t>O</a:t>
            </a:r>
            <a:r>
              <a:rPr lang="en-US" altLang="en-US" sz="2400" dirty="0" smtClean="0"/>
              <a:t>ffer a solution to data </a:t>
            </a:r>
            <a:r>
              <a:rPr lang="en-US" altLang="en-US" sz="2400" dirty="0" smtClean="0"/>
              <a:t>privacy, integrity and authentication </a:t>
            </a:r>
            <a:r>
              <a:rPr lang="en-US" altLang="en-US" sz="2400" dirty="0" smtClean="0"/>
              <a:t>that is network independent, application independent, and supports all IP services (HTTP, FTP, SNMP, </a:t>
            </a:r>
            <a:r>
              <a:rPr lang="en-US" altLang="en-US" sz="2400" dirty="0" err="1" smtClean="0"/>
              <a:t>etc</a:t>
            </a:r>
            <a:r>
              <a:rPr lang="en-US" altLang="en-US" sz="2400" dirty="0" smtClean="0"/>
              <a:t>). 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7543800" cy="144938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Virtual Private Networks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2211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sz="2400" b="1" dirty="0" smtClean="0"/>
              <a:t>Support only tunneling protocol</a:t>
            </a:r>
          </a:p>
          <a:p>
            <a:pPr eaLnBrk="1" hangingPunct="1">
              <a:defRPr/>
            </a:pPr>
            <a:r>
              <a:rPr lang="en-US" altLang="en-US" sz="2400" b="1" dirty="0" smtClean="0"/>
              <a:t>Point-to-Point Tunneling protocol (PPTP)</a:t>
            </a:r>
          </a:p>
          <a:p>
            <a:pPr lvl="1" eaLnBrk="1" hangingPunct="1">
              <a:defRPr/>
            </a:pPr>
            <a:r>
              <a:rPr lang="en-US" sz="2000" dirty="0" smtClean="0"/>
              <a:t>Tunneling protocol to </a:t>
            </a:r>
            <a:r>
              <a:rPr lang="en-US" sz="2000" dirty="0"/>
              <a:t>connect a remote client to a private server over the Internet</a:t>
            </a:r>
            <a:r>
              <a:rPr lang="en-US" sz="2000" dirty="0" smtClean="0"/>
              <a:t>.</a:t>
            </a:r>
          </a:p>
          <a:p>
            <a:pPr lvl="1" eaLnBrk="1" hangingPunct="1">
              <a:defRPr/>
            </a:pPr>
            <a:r>
              <a:rPr lang="en-US" sz="2000" dirty="0"/>
              <a:t>Easy to </a:t>
            </a:r>
            <a:r>
              <a:rPr lang="en-US" sz="2000" dirty="0" smtClean="0"/>
              <a:t>setup</a:t>
            </a:r>
          </a:p>
          <a:p>
            <a:pPr lvl="1" eaLnBrk="1" hangingPunct="1">
              <a:defRPr/>
            </a:pPr>
            <a:r>
              <a:rPr lang="en-US" sz="2000" dirty="0"/>
              <a:t>Low overhead and thus good </a:t>
            </a:r>
            <a:r>
              <a:rPr lang="en-US" sz="2000" dirty="0" smtClean="0"/>
              <a:t>speeds</a:t>
            </a:r>
          </a:p>
          <a:p>
            <a:pPr lvl="1" eaLnBrk="1" hangingPunct="1">
              <a:defRPr/>
            </a:pPr>
            <a:r>
              <a:rPr lang="en-US" sz="2000" dirty="0"/>
              <a:t>Low encryption </a:t>
            </a:r>
            <a:r>
              <a:rPr lang="en-US" sz="2000" dirty="0" smtClean="0"/>
              <a:t>- not secured</a:t>
            </a:r>
            <a:endParaRPr lang="en-US" sz="2000" dirty="0" smtClean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Virtual Private Networks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Virtual Private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b="1" dirty="0"/>
              <a:t>Layer 2 Tunneling Protocol (L2TP) </a:t>
            </a:r>
            <a:r>
              <a:rPr lang="en-US" sz="2400" dirty="0" smtClean="0"/>
              <a:t>is </a:t>
            </a:r>
            <a:r>
              <a:rPr lang="en-US" sz="2400" dirty="0"/>
              <a:t>a protocol used to tunnel data communications traffic between two sites over the Internet. </a:t>
            </a:r>
            <a:endParaRPr lang="en-US" sz="2400" dirty="0"/>
          </a:p>
          <a:p>
            <a:r>
              <a:rPr lang="en-US" sz="2400" dirty="0"/>
              <a:t>Supported on most modern devices and </a:t>
            </a:r>
            <a:r>
              <a:rPr lang="en-US" sz="2400" dirty="0" smtClean="0"/>
              <a:t>OSes.</a:t>
            </a:r>
          </a:p>
          <a:p>
            <a:r>
              <a:rPr lang="en-US" sz="2400" dirty="0"/>
              <a:t>Easy to setup on MAC and </a:t>
            </a:r>
            <a:r>
              <a:rPr lang="en-US" sz="2400" dirty="0" smtClean="0"/>
              <a:t>Windows.</a:t>
            </a:r>
          </a:p>
          <a:p>
            <a:r>
              <a:rPr lang="en-US" sz="2400" dirty="0"/>
              <a:t>D</a:t>
            </a:r>
            <a:r>
              <a:rPr lang="en-US" sz="2400" dirty="0" smtClean="0"/>
              <a:t>oes </a:t>
            </a:r>
            <a:r>
              <a:rPr lang="en-US" sz="2400" dirty="0"/>
              <a:t>not do any encryption by </a:t>
            </a:r>
            <a:r>
              <a:rPr lang="en-US" sz="2400" dirty="0" smtClean="0"/>
              <a:t>itself so need to </a:t>
            </a:r>
            <a:r>
              <a:rPr lang="en-US" sz="2400" dirty="0"/>
              <a:t>use IPsec for </a:t>
            </a:r>
            <a:r>
              <a:rPr lang="en-US" sz="2400" dirty="0" smtClean="0"/>
              <a:t>encryption.</a:t>
            </a:r>
            <a:endParaRPr lang="en-US" altLang="en-US" sz="2400" b="1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48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399256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Advantages of using PPTP over L2TP and IPSec :</a:t>
            </a:r>
          </a:p>
          <a:p>
            <a:pPr lvl="1" eaLnBrk="1" hangingPunct="1"/>
            <a:r>
              <a:rPr lang="en-US" altLang="en-US" sz="2400" dirty="0" smtClean="0"/>
              <a:t>PPTP does not require digital certificates</a:t>
            </a:r>
          </a:p>
          <a:p>
            <a:pPr lvl="1" eaLnBrk="1" hangingPunct="1"/>
            <a:r>
              <a:rPr lang="en-US" altLang="en-US" sz="2400" dirty="0" smtClean="0"/>
              <a:t>PPTP can be used by all versions of Windows and many other Operating System (OS), i.e. UNIX/Linux, Netware, Mac OS </a:t>
            </a:r>
          </a:p>
          <a:p>
            <a:pPr lvl="1" eaLnBrk="1" hangingPunct="1"/>
            <a:r>
              <a:rPr lang="en-US" altLang="en-US" sz="2400" dirty="0" smtClean="0"/>
              <a:t>PPTP clients can be located behind NAT  </a:t>
            </a:r>
          </a:p>
          <a:p>
            <a:pPr eaLnBrk="1" hangingPunct="1"/>
            <a:r>
              <a:rPr lang="en-US" altLang="en-US" sz="2800" dirty="0" smtClean="0"/>
              <a:t>VPN using </a:t>
            </a:r>
            <a:r>
              <a:rPr lang="en-US" altLang="en-US" sz="2800" b="1" dirty="0" smtClean="0"/>
              <a:t>PPTP or L2TP </a:t>
            </a:r>
            <a:r>
              <a:rPr lang="en-US" altLang="en-US" sz="2800" dirty="0" smtClean="0"/>
              <a:t>provides capabilities :</a:t>
            </a:r>
          </a:p>
          <a:p>
            <a:pPr lvl="1" eaLnBrk="1" hangingPunct="1"/>
            <a:r>
              <a:rPr lang="en-US" altLang="en-US" sz="2400" dirty="0" smtClean="0"/>
              <a:t>User authentication, address management, data encryption, encryption management and support multiple protocols to be delivered. 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Virtual Private Networks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17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Summary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Internet is a world-wide/global system of interconnected computer networks.</a:t>
            </a:r>
          </a:p>
          <a:p>
            <a:pPr>
              <a:defRPr/>
            </a:pPr>
            <a:r>
              <a:rPr lang="en-US" dirty="0" smtClean="0"/>
              <a:t>Intranet is system in which multiple PCs are networked to be connected to each other.</a:t>
            </a:r>
          </a:p>
          <a:p>
            <a:pPr>
              <a:defRPr/>
            </a:pPr>
            <a:r>
              <a:rPr lang="en-US" sz="2000" dirty="0" smtClean="0"/>
              <a:t>NAT-</a:t>
            </a:r>
            <a:r>
              <a:rPr lang="en-US" altLang="en-US" sz="2000" dirty="0" smtClean="0"/>
              <a:t>Is a technique where multiple network devices on a local network (also called the inside network) to be mapped to IP addresses on an external network</a:t>
            </a:r>
          </a:p>
          <a:p>
            <a:r>
              <a:rPr lang="en-US" dirty="0" smtClean="0"/>
              <a:t>VPN allows private LAN secure communication</a:t>
            </a:r>
          </a:p>
          <a:p>
            <a:endParaRPr lang="en-MY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Objectives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25" y="1828800"/>
            <a:ext cx="7543800" cy="40227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Describe the basic organization of the Internet</a:t>
            </a:r>
          </a:p>
          <a:p>
            <a:r>
              <a:rPr lang="en-MY" altLang="en-US" sz="2800" dirty="0" smtClean="0"/>
              <a:t>Internet versus intranet</a:t>
            </a:r>
            <a:endParaRPr lang="en-US" altLang="en-US" sz="2800" dirty="0" smtClean="0"/>
          </a:p>
          <a:p>
            <a:r>
              <a:rPr lang="en-MY" altLang="en-US" sz="2800" dirty="0" smtClean="0"/>
              <a:t>Network address translation (NAT)</a:t>
            </a:r>
            <a:endParaRPr lang="en-US" altLang="en-US" sz="2800" dirty="0" smtClean="0"/>
          </a:p>
          <a:p>
            <a:r>
              <a:rPr lang="en-US" altLang="en-US" sz="2800" dirty="0" smtClean="0"/>
              <a:t>Virtual Private Networks (VPN)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96200" cy="441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 smtClean="0"/>
              <a:t>The internet is organized into several top-level domain categories</a:t>
            </a:r>
          </a:p>
          <a:p>
            <a:pPr eaLnBrk="1" hangingPunct="1">
              <a:defRPr/>
            </a:pPr>
            <a:r>
              <a:rPr lang="en-US" altLang="en-US" sz="2400" dirty="0" smtClean="0"/>
              <a:t>The name of an Internet </a:t>
            </a:r>
            <a:r>
              <a:rPr lang="en-US" altLang="en-US" sz="2400" dirty="0" smtClean="0"/>
              <a:t>host shows </a:t>
            </a:r>
            <a:r>
              <a:rPr lang="en-US" altLang="en-US" sz="2400" dirty="0" smtClean="0"/>
              <a:t>the category of the top-level domain. </a:t>
            </a:r>
          </a:p>
          <a:p>
            <a:pPr lvl="1" eaLnBrk="1" hangingPunct="1">
              <a:defRPr/>
            </a:pPr>
            <a:r>
              <a:rPr lang="en-US" altLang="en-US" sz="2000" dirty="0" smtClean="0"/>
              <a:t>E.g. mimos.com domain – name of company</a:t>
            </a:r>
          </a:p>
          <a:p>
            <a:pPr lvl="1" eaLnBrk="1" hangingPunct="1">
              <a:buNone/>
              <a:defRPr/>
            </a:pPr>
            <a:r>
              <a:rPr lang="en-US" altLang="en-US" sz="2000" dirty="0" smtClean="0"/>
              <a:t>            uniten.edu domain – name of educational institution</a:t>
            </a:r>
          </a:p>
          <a:p>
            <a:pPr eaLnBrk="1" hangingPunct="1">
              <a:defRPr/>
            </a:pPr>
            <a:r>
              <a:rPr lang="en-US" altLang="en-US" sz="2400" dirty="0" smtClean="0"/>
              <a:t>Each domain is registered on appropriate root servers</a:t>
            </a:r>
          </a:p>
          <a:p>
            <a:pPr lvl="1" eaLnBrk="1" hangingPunct="1">
              <a:defRPr/>
            </a:pPr>
            <a:r>
              <a:rPr lang="en-US" altLang="en-US" sz="2000" dirty="0" smtClean="0"/>
              <a:t>E.g. mimos.com is known by </a:t>
            </a:r>
            <a:r>
              <a:rPr lang="en-US" altLang="en-US" sz="2000" b="1" dirty="0" smtClean="0">
                <a:solidFill>
                  <a:srgbClr val="C00000"/>
                </a:solidFill>
              </a:rPr>
              <a:t>.com </a:t>
            </a:r>
            <a:r>
              <a:rPr lang="en-US" altLang="en-US" sz="2000" dirty="0" smtClean="0"/>
              <a:t>root server </a:t>
            </a:r>
          </a:p>
          <a:p>
            <a:pPr eaLnBrk="1" hangingPunct="1">
              <a:defRPr/>
            </a:pPr>
            <a:r>
              <a:rPr lang="en-US" altLang="en-US" sz="2400" dirty="0" smtClean="0"/>
              <a:t>By using DNS, domain name associated with an IP address will be resolved</a:t>
            </a:r>
          </a:p>
          <a:p>
            <a:pPr eaLnBrk="1" hangingPunct="1">
              <a:defRPr/>
            </a:pPr>
            <a:r>
              <a:rPr lang="en-US" altLang="en-US" sz="2400" dirty="0" smtClean="0"/>
              <a:t>Growing Internet popularity  - </a:t>
            </a:r>
            <a:r>
              <a:rPr lang="en-US" altLang="en-US" sz="2000" dirty="0" smtClean="0"/>
              <a:t>Shortage of available networks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Organization of the Internet</a:t>
            </a:r>
            <a:endParaRPr lang="en-MY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Computer Networking From LANs to WANs: Hardware, Software, and Security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88D613-9A3A-427E-B36D-95F7C1E895D2}" type="slidenum">
              <a:rPr lang="en-US" altLang="en-US"/>
              <a:pPr/>
              <a:t>4</a:t>
            </a:fld>
            <a:endParaRPr lang="en-US" alt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00200" y="457200"/>
            <a:ext cx="6934200" cy="5624513"/>
            <a:chOff x="1008" y="135"/>
            <a:chExt cx="4368" cy="3543"/>
          </a:xfrm>
        </p:grpSpPr>
        <p:sp>
          <p:nvSpPr>
            <p:cNvPr id="9226" name="Rectangle 5"/>
            <p:cNvSpPr>
              <a:spLocks noChangeArrowheads="1"/>
            </p:cNvSpPr>
            <p:nvPr/>
          </p:nvSpPr>
          <p:spPr bwMode="auto">
            <a:xfrm>
              <a:off x="1488" y="3447"/>
              <a:ext cx="38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b="1"/>
                <a:t>Table 15-1</a:t>
              </a:r>
              <a:r>
                <a:rPr lang="en-US" altLang="en-US"/>
                <a:t> Common top-level domain names</a:t>
              </a:r>
            </a:p>
          </p:txBody>
        </p:sp>
        <p:pic>
          <p:nvPicPr>
            <p:cNvPr id="9227" name="Picture 7" descr="Table 15-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8" y="135"/>
              <a:ext cx="3924" cy="3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1600200" y="1295400"/>
            <a:ext cx="62484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200" y="1863725"/>
            <a:ext cx="62484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2166938"/>
            <a:ext cx="62484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17663" y="4054475"/>
            <a:ext cx="62484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17663" y="4370388"/>
            <a:ext cx="62484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81200"/>
            <a:ext cx="67881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Internet </a:t>
            </a:r>
            <a:r>
              <a:rPr lang="en-US" altLang="en-US" dirty="0" err="1" smtClean="0"/>
              <a:t>vs</a:t>
            </a:r>
            <a:r>
              <a:rPr lang="en-US" altLang="en-US" dirty="0" smtClean="0"/>
              <a:t> Intranet</a:t>
            </a:r>
            <a:endParaRPr lang="en-MY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543800" cy="4114800"/>
          </a:xfrm>
        </p:spPr>
        <p:txBody>
          <a:bodyPr/>
          <a:lstStyle/>
          <a:p>
            <a:r>
              <a:rPr lang="en-US" altLang="en-US" dirty="0" smtClean="0"/>
              <a:t>Internet is a world-wide/global system of interconnected computer networks.</a:t>
            </a:r>
          </a:p>
          <a:p>
            <a:r>
              <a:rPr lang="en-US" altLang="en-US" dirty="0" smtClean="0"/>
              <a:t>Internet uses the standard Internet Protocol (TCP/IP)</a:t>
            </a:r>
          </a:p>
          <a:p>
            <a:r>
              <a:rPr lang="en-US" altLang="en-US" dirty="0" smtClean="0"/>
              <a:t>Every computer in internet is identified by a unique IP address (e.g. 192.228.102.3) which identifies a computer location</a:t>
            </a:r>
          </a:p>
          <a:p>
            <a:r>
              <a:rPr lang="en-US" altLang="en-US" dirty="0" smtClean="0"/>
              <a:t>A special computer DNS (Domain Name Server) is used to give name to the IP Address so that user can locate a computer by a name.</a:t>
            </a:r>
          </a:p>
          <a:p>
            <a:r>
              <a:rPr lang="en-US" altLang="en-US" dirty="0" smtClean="0"/>
              <a:t>For example, a DNS server will resolve a name  </a:t>
            </a:r>
            <a:r>
              <a:rPr lang="en-US" altLang="en-US" b="1" dirty="0" smtClean="0">
                <a:hlinkClick r:id="rId2"/>
              </a:rPr>
              <a:t>http://</a:t>
            </a:r>
            <a:r>
              <a:rPr lang="en-US" altLang="en-US" b="1" dirty="0" smtClean="0">
                <a:hlinkClick r:id="rId2"/>
              </a:rPr>
              <a:t>www.uniten.edu.my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to </a:t>
            </a:r>
            <a:r>
              <a:rPr lang="en-US" altLang="en-US" dirty="0" smtClean="0"/>
              <a:t>a particular IP address to uniquely identify the computer on which this website is hosted.</a:t>
            </a:r>
          </a:p>
          <a:p>
            <a:r>
              <a:rPr lang="en-US" altLang="en-US" dirty="0" smtClean="0"/>
              <a:t>Internet is accessible to every user all over the world.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Internet</a:t>
            </a:r>
            <a:endParaRPr lang="en-MY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620000" cy="427355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Intranet is system in which multiple PCs are networked to be connected to each other.</a:t>
            </a:r>
          </a:p>
          <a:p>
            <a:pPr>
              <a:defRPr/>
            </a:pPr>
            <a:r>
              <a:rPr lang="en-US" sz="2400" dirty="0"/>
              <a:t>PCs in intranet are not available to the world outside of the </a:t>
            </a:r>
            <a:r>
              <a:rPr lang="en-US" sz="2400" dirty="0" smtClean="0"/>
              <a:t>intranet.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Usually each company or organization has their own Intranet network and members/employees of that company can access the computers in their intranet</a:t>
            </a:r>
            <a:r>
              <a:rPr lang="en-US" sz="2400" dirty="0" smtClean="0"/>
              <a:t>.</a:t>
            </a:r>
          </a:p>
          <a:p>
            <a:pPr marL="0" indent="0">
              <a:buFontTx/>
              <a:buNone/>
              <a:defRPr/>
            </a:pPr>
            <a:r>
              <a:rPr lang="en-US" sz="2400" dirty="0"/>
              <a:t> </a:t>
            </a:r>
            <a:r>
              <a:rPr lang="en-US" sz="2400" dirty="0" smtClean="0"/>
              <a:t>    E.g. </a:t>
            </a:r>
            <a:r>
              <a:rPr lang="en-US" sz="2400" dirty="0" err="1" smtClean="0"/>
              <a:t>Uniten’s</a:t>
            </a:r>
            <a:r>
              <a:rPr lang="en-US" sz="2400" dirty="0" smtClean="0"/>
              <a:t> portal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Each computer in Intranet is also identified by a IP Address, which is unique among the computers in that Intranet.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Intranet</a:t>
            </a:r>
            <a:endParaRPr lang="en-MY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77138"/>
            <a:ext cx="7772400" cy="42188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As the popularity of the Internet grew, and as the number of the Internet grew, the available networks dropped.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There are a methods to share an internet connection among multiple clients.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One of them is </a:t>
            </a:r>
            <a:r>
              <a:rPr lang="en-US" altLang="en-US" sz="2400" b="1" dirty="0" smtClean="0"/>
              <a:t>Network Address Translation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Network Address Translation (NAT)</a:t>
            </a:r>
            <a:endParaRPr lang="en-MY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Network Address Translation (NAT)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920875"/>
            <a:ext cx="7543800" cy="4022725"/>
          </a:xfrm>
        </p:spPr>
        <p:txBody>
          <a:bodyPr/>
          <a:lstStyle/>
          <a:p>
            <a:pPr eaLnBrk="1" hangingPunct="1"/>
            <a:r>
              <a:rPr lang="en-US" altLang="en-US" sz="2608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Network Address Translation (NAT)</a:t>
            </a:r>
            <a:endParaRPr lang="en-US" altLang="en-US" sz="2608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hangingPunct="1"/>
            <a:r>
              <a:rPr lang="en-US" altLang="en-US" sz="2608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a technique where multiple network devices on a </a:t>
            </a:r>
            <a:r>
              <a:rPr lang="en-US" altLang="en-US" sz="2608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local network </a:t>
            </a:r>
            <a:r>
              <a:rPr lang="en-US" altLang="en-US" sz="2608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(also called the inside network) to be mapped to IP addresses on an external network</a:t>
            </a:r>
          </a:p>
          <a:p>
            <a:pPr lvl="1" eaLnBrk="1" hangingPunct="1"/>
            <a:r>
              <a:rPr lang="en-US" altLang="en-US" sz="2800" dirty="0" smtClean="0"/>
              <a:t>Internal IP addresses mapped on a rotating basis</a:t>
            </a:r>
          </a:p>
          <a:p>
            <a:pPr lvl="1" eaLnBrk="1" hangingPunct="1"/>
            <a:r>
              <a:rPr lang="en-US" altLang="en-US" sz="2800" dirty="0" smtClean="0"/>
              <a:t>NAT table:</a:t>
            </a:r>
          </a:p>
          <a:p>
            <a:pPr lvl="2" eaLnBrk="1" hangingPunct="1"/>
            <a:r>
              <a:rPr lang="en-US" altLang="en-US" sz="2000" dirty="0" smtClean="0"/>
              <a:t>Contains the known mappings</a:t>
            </a:r>
          </a:p>
          <a:p>
            <a:pPr lvl="2" eaLnBrk="1" hangingPunct="1"/>
            <a:r>
              <a:rPr lang="en-US" altLang="en-US" sz="2000" dirty="0" smtClean="0"/>
              <a:t>Initialized with a set of translations</a:t>
            </a:r>
          </a:p>
          <a:p>
            <a:endParaRPr lang="en-MY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1016</Words>
  <Application>Microsoft Office PowerPoint</Application>
  <PresentationFormat>On-screen Show (4:3)</PresentationFormat>
  <Paragraphs>137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Retrospect</vt:lpstr>
      <vt:lpstr>Computer Networking From LANs to WANs: Hardware, Software, and Security</vt:lpstr>
      <vt:lpstr>Objectives</vt:lpstr>
      <vt:lpstr>The Organization of the Internet</vt:lpstr>
      <vt:lpstr>PowerPoint Presentation</vt:lpstr>
      <vt:lpstr>Internet vs Intranet</vt:lpstr>
      <vt:lpstr>Internet</vt:lpstr>
      <vt:lpstr>Intranet</vt:lpstr>
      <vt:lpstr>Network Address Translation (NAT)</vt:lpstr>
      <vt:lpstr>Network Address Translation (NAT)</vt:lpstr>
      <vt:lpstr>Network Address Translation (NAT)</vt:lpstr>
      <vt:lpstr>Virtual Private Networks</vt:lpstr>
      <vt:lpstr>PowerPoint Presentation</vt:lpstr>
      <vt:lpstr>Virtual Private Networks</vt:lpstr>
      <vt:lpstr>Virtual Private Networks</vt:lpstr>
      <vt:lpstr>Virtual Private Networks</vt:lpstr>
      <vt:lpstr>Virtual Private Networks</vt:lpstr>
      <vt:lpstr>Virtual Private Networks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340</cp:revision>
  <dcterms:created xsi:type="dcterms:W3CDTF">2007-07-09T21:56:01Z</dcterms:created>
  <dcterms:modified xsi:type="dcterms:W3CDTF">2017-08-02T02:04:33Z</dcterms:modified>
</cp:coreProperties>
</file>